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42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</p:sldIdLst>
  <p:sldSz cx="9144000" cy="6858000" type="screen4x3"/>
  <p:notesSz cx="7053263" cy="93567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33BD61-052D-4113-AD83-BA583B91F290}">
  <a:tblStyle styleId="{3F33BD61-052D-4113-AD83-BA583B91F29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FFA"/>
          </a:solidFill>
        </a:fill>
      </a:tcStyle>
    </a:wholeTbl>
    <a:band1H>
      <a:tcStyle>
        <a:tcBdr/>
        <a:fill>
          <a:solidFill>
            <a:srgbClr val="CADDF5"/>
          </a:solidFill>
        </a:fill>
      </a:tcStyle>
    </a:band1H>
    <a:band1V>
      <a:tcStyle>
        <a:tcBdr/>
        <a:fill>
          <a:solidFill>
            <a:srgbClr val="CADDF5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7C121800-FB3A-437F-AB6B-AE03A7D0C223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rgbClr val="E6E6E6"/>
          </a:solidFill>
        </a:fill>
      </a:tcStyle>
    </a:band1H>
    <a:band1V>
      <a:tcStyle>
        <a:tcBdr/>
        <a:fill>
          <a:solidFill>
            <a:srgbClr val="E6E6E6"/>
          </a:solidFill>
        </a:fill>
      </a:tcStyle>
    </a:band1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Arial"/>
          <a:ea typeface="Arial"/>
          <a:cs typeface="Arial"/>
        </a:font>
        <a:schemeClr val="dk1"/>
      </a:tcTxStyle>
      <a:tcStyle>
        <a:tcBdr/>
      </a:tcStyle>
    </a:seCell>
    <a:swCell>
      <a:tcTxStyle b="on" i="off">
        <a:font>
          <a:latin typeface="Arial"/>
          <a:ea typeface="Arial"/>
          <a:cs typeface="Arial"/>
        </a:font>
        <a:schemeClr val="dk1"/>
      </a:tcTxStyle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1588"/>
            <a:ext cx="3055938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97325" y="1588"/>
            <a:ext cx="3055938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ftr" idx="11"/>
          </p:nvPr>
        </p:nvSpPr>
        <p:spPr>
          <a:xfrm>
            <a:off x="0" y="8890000"/>
            <a:ext cx="3055938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938" cy="465138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3141663" y="8909050"/>
            <a:ext cx="763586" cy="258763"/>
          </a:xfrm>
          <a:prstGeom prst="rect">
            <a:avLst/>
          </a:prstGeom>
          <a:noFill/>
          <a:ln>
            <a:noFill/>
          </a:ln>
        </p:spPr>
        <p:txBody>
          <a:bodyPr lIns="92575" tIns="47075" rIns="92575" bIns="470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>
            <a:spLocks noGrp="1" noRot="1" noChangeAspect="1"/>
          </p:cNvSpPr>
          <p:nvPr>
            <p:ph type="sldImg" idx="3"/>
          </p:nvPr>
        </p:nvSpPr>
        <p:spPr>
          <a:xfrm>
            <a:off x="1341437" y="5159375"/>
            <a:ext cx="4349750" cy="32623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549" cy="4208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7000"/>
              </a:lnSpc>
              <a:spcBef>
                <a:spcPts val="64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84188" marR="0" lvl="1" indent="-1587" algn="l" rtl="0">
              <a:lnSpc>
                <a:spcPct val="87000"/>
              </a:lnSpc>
              <a:spcBef>
                <a:spcPts val="48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71550" marR="0" lvl="2" indent="-6350" algn="l" rtl="0">
              <a:lnSpc>
                <a:spcPct val="87000"/>
              </a:lnSpc>
              <a:spcBef>
                <a:spcPts val="48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57325" marR="0" lvl="3" indent="-9525" algn="l" rtl="0">
              <a:lnSpc>
                <a:spcPct val="87000"/>
              </a:lnSpc>
              <a:spcBef>
                <a:spcPts val="48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944688" marR="0" lvl="4" indent="-1588" algn="l" rtl="0">
              <a:lnSpc>
                <a:spcPct val="87000"/>
              </a:lnSpc>
              <a:spcBef>
                <a:spcPts val="48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Shape 306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Shape 330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Shape 340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Shape 359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Shape 370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Shape 382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Shape 393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Shape 403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Shape 411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lang="en-US" sz="1200" b="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1675"/>
            <a:ext cx="4676700" cy="3508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705327" y="4444444"/>
            <a:ext cx="5642700" cy="4210499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Shape 430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Shape 439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Shape 449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Shape 612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9" name="Shape 619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Shape 620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27" name="Shape 627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Shape 628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35" name="Shape 635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Shape 636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5" name="Shape 645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50" name="Shape 650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Shape 651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61" name="Shape 661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Shape 662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69" name="Shape 669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Shape 670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82" name="Shape 682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Shape 683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94" name="Shape 694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Shape 695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02" name="Shape 702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Shape 703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12" name="Shape 712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Shape 713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20" name="Shape 720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Shape 721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30" name="Shape 730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Shape 731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Shape 742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3" name="Shape 743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</a:t>
            </a:fld>
            <a:endParaRPr lang="en-US" sz="1000" i="1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341437" y="5159375"/>
            <a:ext cx="4349700" cy="3262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977900" y="476250"/>
            <a:ext cx="5162400" cy="4208400"/>
          </a:xfrm>
          <a:prstGeom prst="rect">
            <a:avLst/>
          </a:prstGeom>
          <a:noFill/>
          <a:ln>
            <a:noFill/>
          </a:ln>
        </p:spPr>
        <p:txBody>
          <a:bodyPr lIns="97275" tIns="51775" rIns="97275" bIns="5177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3997325" y="8890000"/>
            <a:ext cx="3055800" cy="465000"/>
          </a:xfrm>
          <a:prstGeom prst="rect">
            <a:avLst/>
          </a:prstGeom>
          <a:noFill/>
          <a:ln>
            <a:noFill/>
          </a:ln>
        </p:spPr>
        <p:txBody>
          <a:bodyPr lIns="18825" tIns="0" rIns="188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0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735012" y="2508250"/>
            <a:ext cx="7551737" cy="5476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0" algn="l" rtl="0"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0400" marR="0" lvl="1" indent="-19050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77913" marR="0" lvl="2" indent="-188912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38275" marR="0" lvl="3" indent="-155575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95463" marR="0" lvl="4" indent="-1444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52663" marR="0" lvl="5" indent="-1444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09863" marR="0" lvl="6" indent="-1444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7063" marR="0" lvl="7" indent="-1444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24263" marR="0" lvl="8" indent="-144462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735012" y="1890713"/>
            <a:ext cx="7551737" cy="542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/>
          <p:nvPr/>
        </p:nvSpPr>
        <p:spPr>
          <a:xfrm>
            <a:off x="2767013" y="6564313"/>
            <a:ext cx="2513012" cy="387350"/>
          </a:xfrm>
          <a:prstGeom prst="rect">
            <a:avLst/>
          </a:prstGeom>
          <a:noFill/>
          <a:ln>
            <a:noFill/>
          </a:ln>
        </p:spPr>
        <p:txBody>
          <a:bodyPr lIns="97625" tIns="48825" rIns="97625" bIns="488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" name="Shape 23"/>
          <p:cNvGrpSpPr/>
          <p:nvPr/>
        </p:nvGrpSpPr>
        <p:grpSpPr>
          <a:xfrm>
            <a:off x="0" y="0"/>
            <a:ext cx="8734425" cy="6858000"/>
            <a:chOff x="0" y="0"/>
            <a:chExt cx="5502" cy="4320"/>
          </a:xfrm>
        </p:grpSpPr>
        <p:cxnSp>
          <p:nvCxnSpPr>
            <p:cNvPr id="24" name="Shape 24"/>
            <p:cNvCxnSpPr/>
            <p:nvPr/>
          </p:nvCxnSpPr>
          <p:spPr>
            <a:xfrm>
              <a:off x="463" y="1552"/>
              <a:ext cx="4901" cy="0"/>
            </a:xfrm>
            <a:prstGeom prst="straightConnector1">
              <a:avLst/>
            </a:prstGeom>
            <a:noFill/>
            <a:ln w="25400" cap="flat" cmpd="sng">
              <a:solidFill>
                <a:srgbClr val="00326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25" name="Shape 25" descr="blue-gradient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363" cy="4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Shape 26" descr="PerelmanMedicine_logo_RB_sm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02" y="3531"/>
              <a:ext cx="1800" cy="50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4025" y="90488"/>
            <a:ext cx="8520112" cy="55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 rot="5400000">
            <a:off x="3781425" y="-2216149"/>
            <a:ext cx="1743075" cy="7826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2888" marR="0" lvl="0" indent="-115888" algn="l" rtl="0"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Noto Sans Symbols"/>
              <a:buChar char="•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0400" marR="0" lvl="1" indent="-19050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77913" marR="0" lvl="2" indent="-188912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38275" marR="0" lvl="3" indent="-155575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95463" marR="0" lvl="4" indent="-1444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52663" marR="0" lvl="5" indent="-1444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09863" marR="0" lvl="6" indent="-1444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7063" marR="0" lvl="7" indent="-1444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24263" marR="0" lvl="8" indent="-144462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 rot="5400000">
            <a:off x="6670675" y="265112"/>
            <a:ext cx="2478087" cy="2128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 rot="5400000">
            <a:off x="2334419" y="-1789905"/>
            <a:ext cx="2478087" cy="62388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2888" marR="0" lvl="0" indent="-115888" algn="l" rtl="0"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Noto Sans Symbols"/>
              <a:buChar char="•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0400" marR="0" lvl="1" indent="-19050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77913" marR="0" lvl="2" indent="-188912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38275" marR="0" lvl="3" indent="-155575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95463" marR="0" lvl="4" indent="-1444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52663" marR="0" lvl="5" indent="-1444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09863" marR="0" lvl="6" indent="-1444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7063" marR="0" lvl="7" indent="-1444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24263" marR="0" lvl="8" indent="-144462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4025" y="90488"/>
            <a:ext cx="8520112" cy="55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39775" y="825500"/>
            <a:ext cx="7826374" cy="1743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2888" marR="0" lvl="0" indent="-115888" algn="l" rtl="0"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Noto Sans Symbols"/>
              <a:buChar char="•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0400" marR="0" lvl="1" indent="-19050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77913" marR="0" lvl="2" indent="-188912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38275" marR="0" lvl="3" indent="-155575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95463" marR="0" lvl="4" indent="-1444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52663" marR="0" lvl="5" indent="-1444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09863" marR="0" lvl="6" indent="-1444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7063" marR="0" lvl="7" indent="-1444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24263" marR="0" lvl="8" indent="-144462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4025" y="90488"/>
            <a:ext cx="8520112" cy="55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Font typeface="Noto Sans Symbols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4025" y="90488"/>
            <a:ext cx="8520112" cy="55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739775" y="825500"/>
            <a:ext cx="3836987" cy="1743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2888" marR="0" lvl="0" indent="-65088" algn="l" rtl="0"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Noto Sans Symbols"/>
              <a:buChar char="•"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0400" marR="0" lvl="1" indent="-15240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77913" marR="0" lvl="2" indent="-176212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38275" marR="0" lvl="3" indent="-142875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95463" marR="0" lvl="4" indent="-1317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52663" marR="0" lvl="5" indent="-1317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09863" marR="0" lvl="6" indent="-1317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7063" marR="0" lvl="7" indent="-1317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24263" marR="0" lvl="8" indent="-131762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729162" y="825500"/>
            <a:ext cx="3836986" cy="1743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2888" marR="0" lvl="0" indent="-65088" algn="l" rtl="0"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Noto Sans Symbols"/>
              <a:buChar char="•"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0400" marR="0" lvl="1" indent="-15240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77913" marR="0" lvl="2" indent="-176212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38275" marR="0" lvl="3" indent="-142875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95463" marR="0" lvl="4" indent="-1317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52663" marR="0" lvl="5" indent="-1317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09863" marR="0" lvl="6" indent="-1317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7063" marR="0" lvl="7" indent="-1317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24263" marR="0" lvl="8" indent="-131762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2888" marR="0" lvl="0" indent="-90488" algn="l" rtl="0"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Noto Sans Symbols"/>
              <a:buChar char="•"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0400" marR="0" lvl="1" indent="-17780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77913" marR="0" lvl="2" indent="-188912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38275" marR="0" lvl="3" indent="-155575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95463" marR="0" lvl="4" indent="-1444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52663" marR="0" lvl="5" indent="-1444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09863" marR="0" lvl="6" indent="-1444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7063" marR="0" lvl="7" indent="-1444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24263" marR="0" lvl="8" indent="-144462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2888" marR="0" lvl="0" indent="-90488" algn="l" rtl="0"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Noto Sans Symbols"/>
              <a:buChar char="•"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0400" marR="0" lvl="1" indent="-17780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77913" marR="0" lvl="2" indent="-188912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38275" marR="0" lvl="3" indent="-155575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95463" marR="0" lvl="4" indent="-1444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52663" marR="0" lvl="5" indent="-1444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09863" marR="0" lvl="6" indent="-1444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7063" marR="0" lvl="7" indent="-1444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24263" marR="0" lvl="8" indent="-144462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2888" marR="0" lvl="0" indent="-39688" algn="l" rtl="0"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Noto Sans Symbols"/>
              <a:buChar char="•"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0400" marR="0" lvl="1" indent="-12700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77913" marR="0" lvl="2" indent="-150812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38275" marR="0" lvl="3" indent="-130175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95463" marR="0" lvl="4" indent="-1190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52663" marR="0" lvl="5" indent="-1190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09863" marR="0" lvl="6" indent="-1190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7063" marR="0" lvl="7" indent="-1190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24263" marR="0" lvl="8" indent="-119062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Font typeface="Noto Sans Symbols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Font typeface="Noto Sans Symbols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Font typeface="Noto Sans Symbols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739775" y="825500"/>
            <a:ext cx="7826374" cy="1743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42888" marR="0" lvl="0" indent="-115888" algn="l" rtl="0"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Noto Sans Symbols"/>
              <a:buChar char="•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0400" marR="0" lvl="1" indent="-190500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77913" marR="0" lvl="2" indent="-188912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38275" marR="0" lvl="3" indent="-155575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95463" marR="0" lvl="4" indent="-1444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52663" marR="0" lvl="5" indent="-1444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09863" marR="0" lvl="6" indent="-1444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67063" marR="0" lvl="7" indent="-144463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24263" marR="0" lvl="8" indent="-144462" algn="l" rtl="0">
              <a:spcBef>
                <a:spcPts val="2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896350" y="6589713"/>
            <a:ext cx="142875" cy="1682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100" b="1" i="0" u="none" strike="noStrike" cap="none">
                <a:solidFill>
                  <a:srgbClr val="1439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100" b="1" i="0" u="none" strike="noStrike" cap="none">
              <a:solidFill>
                <a:srgbClr val="1439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4025" y="90488"/>
            <a:ext cx="8520112" cy="55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767013" y="6564313"/>
            <a:ext cx="2513012" cy="387350"/>
          </a:xfrm>
          <a:prstGeom prst="rect">
            <a:avLst/>
          </a:prstGeom>
          <a:noFill/>
          <a:ln>
            <a:noFill/>
          </a:ln>
        </p:spPr>
        <p:txBody>
          <a:bodyPr lIns="97625" tIns="48825" rIns="97625" bIns="488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Shape 15"/>
          <p:cNvGrpSpPr/>
          <p:nvPr/>
        </p:nvGrpSpPr>
        <p:grpSpPr>
          <a:xfrm>
            <a:off x="0" y="673099"/>
            <a:ext cx="9143999" cy="6146800"/>
            <a:chOff x="0" y="423"/>
            <a:chExt cx="5759" cy="3872"/>
          </a:xfrm>
        </p:grpSpPr>
        <p:cxnSp>
          <p:nvCxnSpPr>
            <p:cNvPr id="16" name="Shape 16"/>
            <p:cNvCxnSpPr/>
            <p:nvPr/>
          </p:nvCxnSpPr>
          <p:spPr>
            <a:xfrm>
              <a:off x="0" y="3979"/>
              <a:ext cx="5759" cy="0"/>
            </a:xfrm>
            <a:prstGeom prst="straightConnector1">
              <a:avLst/>
            </a:prstGeom>
            <a:noFill/>
            <a:ln w="12700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0" y="423"/>
              <a:ext cx="5759" cy="0"/>
            </a:xfrm>
            <a:prstGeom prst="straightConnector1">
              <a:avLst/>
            </a:prstGeom>
            <a:noFill/>
            <a:ln w="12700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8" name="Shape 18" descr="PerelmanMedicine_logo_RB_t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75" y="4020"/>
              <a:ext cx="959" cy="2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g"/><Relationship Id="rId5" Type="http://schemas.openxmlformats.org/officeDocument/2006/relationships/image" Target="../media/image3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gif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ctrTitle"/>
          </p:nvPr>
        </p:nvSpPr>
        <p:spPr>
          <a:xfrm>
            <a:off x="773112" y="1197204"/>
            <a:ext cx="7551600" cy="111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rPr>
              <a:t>The Growing Threat of Antibiotic Resistance in Post-Acute Care </a:t>
            </a:r>
          </a:p>
        </p:txBody>
      </p:sp>
      <p:sp>
        <p:nvSpPr>
          <p:cNvPr id="178" name="Shape 178"/>
          <p:cNvSpPr/>
          <p:nvPr/>
        </p:nvSpPr>
        <p:spPr>
          <a:xfrm>
            <a:off x="765175" y="5788025"/>
            <a:ext cx="3168600" cy="336600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November 17th, 2016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765175" y="3829137"/>
            <a:ext cx="5835600" cy="1323300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 i="0" u="none" strike="noStrike" cap="none">
                <a:solidFill>
                  <a:srgbClr val="004081"/>
                </a:solidFill>
                <a:latin typeface="Arial"/>
                <a:ea typeface="Arial"/>
                <a:cs typeface="Arial"/>
                <a:sym typeface="Arial"/>
              </a:rPr>
              <a:t>Jennifer Han, MD, MSCE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 i="0" u="none" strike="noStrike" cap="none">
                <a:solidFill>
                  <a:srgbClr val="004081"/>
                </a:solidFill>
                <a:latin typeface="Arial"/>
                <a:ea typeface="Arial"/>
                <a:cs typeface="Arial"/>
                <a:sym typeface="Arial"/>
              </a:rPr>
              <a:t>Assistant Professor of Medicine and Epidemiology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 i="0" u="none" strike="noStrike" cap="none">
                <a:solidFill>
                  <a:srgbClr val="004081"/>
                </a:solidFill>
                <a:latin typeface="Arial"/>
                <a:ea typeface="Arial"/>
                <a:cs typeface="Arial"/>
                <a:sym typeface="Arial"/>
              </a:rPr>
              <a:t>Division of Infectious Diseases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 i="0" u="none" strike="noStrike" cap="none">
                <a:solidFill>
                  <a:srgbClr val="004081"/>
                </a:solidFill>
                <a:latin typeface="Arial"/>
                <a:ea typeface="Arial"/>
                <a:cs typeface="Arial"/>
                <a:sym typeface="Arial"/>
              </a:rPr>
              <a:t>Associate Healthcare Epidemiologist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 i="0" u="none" strike="noStrike" cap="none">
                <a:solidFill>
                  <a:srgbClr val="004081"/>
                </a:solidFill>
                <a:latin typeface="Arial"/>
                <a:ea typeface="Arial"/>
                <a:cs typeface="Arial"/>
                <a:sym typeface="Arial"/>
              </a:rPr>
              <a:t>Hospital of the University of Pennsylvania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388069" y="1628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0" tIns="97625" rIns="0" bIns="97625" anchor="t" anchorCtr="0">
            <a:noAutofit/>
          </a:bodyPr>
          <a:lstStyle/>
          <a:p>
            <a:pPr marL="242887" marR="0" lvl="0" indent="-2428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5" name="Shape 285"/>
          <p:cNvGrpSpPr/>
          <p:nvPr/>
        </p:nvGrpSpPr>
        <p:grpSpPr>
          <a:xfrm>
            <a:off x="514349" y="1070179"/>
            <a:ext cx="7922398" cy="4767004"/>
            <a:chOff x="0" y="59737"/>
            <a:chExt cx="7922398" cy="4767004"/>
          </a:xfrm>
        </p:grpSpPr>
        <p:sp>
          <p:nvSpPr>
            <p:cNvPr id="286" name="Shape 286"/>
            <p:cNvSpPr/>
            <p:nvPr/>
          </p:nvSpPr>
          <p:spPr>
            <a:xfrm>
              <a:off x="2621685" y="3077441"/>
              <a:ext cx="3075900" cy="1749299"/>
            </a:xfrm>
            <a:prstGeom prst="ellipse">
              <a:avLst/>
            </a:prstGeom>
            <a:gradFill>
              <a:gsLst>
                <a:gs pos="0">
                  <a:srgbClr val="7593B7"/>
                </a:gs>
                <a:gs pos="80000">
                  <a:srgbClr val="99C2F2"/>
                </a:gs>
                <a:gs pos="100000">
                  <a:srgbClr val="99C2F4"/>
                </a:gs>
              </a:gsLst>
              <a:lin ang="16200038" scaled="0"/>
            </a:gradFill>
            <a:ln w="9525" cap="flat" cmpd="sng">
              <a:solidFill>
                <a:srgbClr val="A4C4E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7" name="Shape 287"/>
            <p:cNvSpPr txBox="1"/>
            <p:nvPr/>
          </p:nvSpPr>
          <p:spPr>
            <a:xfrm>
              <a:off x="3072133" y="3333639"/>
              <a:ext cx="2175000" cy="1236900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Colonization/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infection with MDROs</a:t>
              </a:r>
            </a:p>
          </p:txBody>
        </p:sp>
        <p:sp>
          <p:nvSpPr>
            <p:cNvPr id="288" name="Shape 288"/>
            <p:cNvSpPr/>
            <p:nvPr/>
          </p:nvSpPr>
          <p:spPr>
            <a:xfrm rot="-8713515">
              <a:off x="867956" y="2190251"/>
              <a:ext cx="2417456" cy="631140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C9300"/>
                </a:gs>
                <a:gs pos="80000">
                  <a:srgbClr val="F7C100"/>
                </a:gs>
                <a:gs pos="100000">
                  <a:srgbClr val="FDC600"/>
                </a:gs>
              </a:gsLst>
              <a:lin ang="16200038" scaled="0"/>
            </a:gradFill>
            <a:ln w="9525" cap="flat" cmpd="sng">
              <a:solidFill>
                <a:srgbClr val="DEB2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0" y="634295"/>
              <a:ext cx="2167800" cy="23646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38" scaled="0"/>
            </a:gra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5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 txBox="1"/>
            <p:nvPr/>
          </p:nvSpPr>
          <p:spPr>
            <a:xfrm>
              <a:off x="63494" y="697789"/>
              <a:ext cx="2040900" cy="2237700"/>
            </a:xfrm>
            <a:prstGeom prst="rect">
              <a:avLst/>
            </a:prstGeom>
            <a:noFill/>
            <a:ln>
              <a:noFill/>
            </a:ln>
          </p:spPr>
          <p:txBody>
            <a:bodyPr lIns="32375" tIns="32375" rIns="32375" bIns="3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7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∙ </a:t>
              </a: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Aging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∙ Immune senescence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∙ Comorbidities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∙ Functional disability</a:t>
              </a:r>
            </a:p>
          </p:txBody>
        </p:sp>
        <p:sp>
          <p:nvSpPr>
            <p:cNvPr id="291" name="Shape 291"/>
            <p:cNvSpPr/>
            <p:nvPr/>
          </p:nvSpPr>
          <p:spPr>
            <a:xfrm rot="-5435640">
              <a:off x="3184410" y="1695917"/>
              <a:ext cx="1909902" cy="630934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C9300"/>
                </a:gs>
                <a:gs pos="80000">
                  <a:srgbClr val="F7C100"/>
                </a:gs>
                <a:gs pos="100000">
                  <a:srgbClr val="FDC600"/>
                </a:gs>
              </a:gsLst>
              <a:lin ang="16200038" scaled="0"/>
            </a:gradFill>
            <a:ln w="9525" cap="flat" cmpd="sng">
              <a:solidFill>
                <a:srgbClr val="DEB2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3079560" y="59737"/>
              <a:ext cx="2099700" cy="19932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38" scaled="0"/>
            </a:gra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5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293"/>
            <p:cNvSpPr txBox="1"/>
            <p:nvPr/>
          </p:nvSpPr>
          <p:spPr>
            <a:xfrm>
              <a:off x="3137940" y="118116"/>
              <a:ext cx="1983000" cy="1876500"/>
            </a:xfrm>
            <a:prstGeom prst="rect">
              <a:avLst/>
            </a:prstGeom>
            <a:noFill/>
            <a:ln>
              <a:noFill/>
            </a:ln>
          </p:spPr>
          <p:txBody>
            <a:bodyPr lIns="32375" tIns="32375" rIns="32375" bIns="3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7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∙ Prolonged LOS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SzPct val="25000"/>
                <a:buNone/>
              </a:pPr>
              <a:r>
                <a:rPr lang="en-US" sz="17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∙ Transfers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SzPct val="25000"/>
                <a:buNone/>
              </a:pPr>
              <a:r>
                <a:rPr lang="en-US" sz="17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∙ Interaction with other residents and staff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 rot="-2286098">
              <a:off x="4924380" y="2144995"/>
              <a:ext cx="2274825" cy="630987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C9300"/>
                </a:gs>
                <a:gs pos="80000">
                  <a:srgbClr val="F7C100"/>
                </a:gs>
                <a:gs pos="100000">
                  <a:srgbClr val="FDC600"/>
                </a:gs>
              </a:gsLst>
              <a:lin ang="16200038" scaled="0"/>
            </a:gradFill>
            <a:ln w="9525" cap="flat" cmpd="sng">
              <a:solidFill>
                <a:srgbClr val="DEB2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5990998" y="686560"/>
              <a:ext cx="1931399" cy="21444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38" scaled="0"/>
            </a:gra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5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6" name="Shape 296"/>
            <p:cNvSpPr txBox="1"/>
            <p:nvPr/>
          </p:nvSpPr>
          <p:spPr>
            <a:xfrm>
              <a:off x="6047567" y="743129"/>
              <a:ext cx="1818300" cy="2031300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∙ Indwelling devices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SzPct val="25000"/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∙ Antibiotic use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SzPct val="25000"/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∙ Infection prevention practices and resources</a:t>
              </a:r>
            </a:p>
          </p:txBody>
        </p:sp>
      </p:grpSp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433764" y="72027"/>
            <a:ext cx="8520000" cy="558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Antibiotic resistance in nursing homes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362135" y="1269442"/>
            <a:ext cx="2688900" cy="33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Resident characteristics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3485585" y="717433"/>
            <a:ext cx="2791500" cy="33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Facility characteristics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6889686" y="1354641"/>
            <a:ext cx="2064300" cy="33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Practices</a:t>
            </a:r>
          </a:p>
        </p:txBody>
      </p:sp>
      <p:sp>
        <p:nvSpPr>
          <p:cNvPr id="301" name="Shape 301"/>
          <p:cNvSpPr/>
          <p:nvPr/>
        </p:nvSpPr>
        <p:spPr>
          <a:xfrm>
            <a:off x="3150606" y="727618"/>
            <a:ext cx="3014699" cy="3212700"/>
          </a:xfrm>
          <a:prstGeom prst="rect">
            <a:avLst/>
          </a:prstGeom>
          <a:noFill/>
          <a:ln w="222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Shape 302"/>
          <p:cNvSpPr txBox="1"/>
          <p:nvPr/>
        </p:nvSpPr>
        <p:spPr>
          <a:xfrm>
            <a:off x="6107573" y="6162241"/>
            <a:ext cx="3238799" cy="7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Mody L. Clin Infect Dis 2011;52.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Van Buul L. J Amer Med Dir Assoc 2012;568.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388069" y="1628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0" tIns="97625" rIns="0" bIns="97625" anchor="t" anchorCtr="0">
            <a:noAutofit/>
          </a:bodyPr>
          <a:lstStyle/>
          <a:p>
            <a:pPr marL="242887" marR="0" lvl="0" indent="-2428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Shape 309"/>
          <p:cNvSpPr txBox="1"/>
          <p:nvPr/>
        </p:nvSpPr>
        <p:spPr>
          <a:xfrm>
            <a:off x="6276973" y="6242446"/>
            <a:ext cx="3108300" cy="73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Mody L. CID 2011;52.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Van Buul L. JAMDA 2012;568.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grpSp>
        <p:nvGrpSpPr>
          <p:cNvPr id="310" name="Shape 310"/>
          <p:cNvGrpSpPr/>
          <p:nvPr/>
        </p:nvGrpSpPr>
        <p:grpSpPr>
          <a:xfrm>
            <a:off x="514349" y="1070179"/>
            <a:ext cx="7922398" cy="4767004"/>
            <a:chOff x="0" y="59737"/>
            <a:chExt cx="7922398" cy="4767004"/>
          </a:xfrm>
        </p:grpSpPr>
        <p:sp>
          <p:nvSpPr>
            <p:cNvPr id="311" name="Shape 311"/>
            <p:cNvSpPr/>
            <p:nvPr/>
          </p:nvSpPr>
          <p:spPr>
            <a:xfrm>
              <a:off x="2621685" y="3077441"/>
              <a:ext cx="3075900" cy="1749299"/>
            </a:xfrm>
            <a:prstGeom prst="ellipse">
              <a:avLst/>
            </a:prstGeom>
            <a:gradFill>
              <a:gsLst>
                <a:gs pos="0">
                  <a:srgbClr val="7593B7"/>
                </a:gs>
                <a:gs pos="80000">
                  <a:srgbClr val="99C2F2"/>
                </a:gs>
                <a:gs pos="100000">
                  <a:srgbClr val="99C2F4"/>
                </a:gs>
              </a:gsLst>
              <a:lin ang="16200038" scaled="0"/>
            </a:gradFill>
            <a:ln w="9525" cap="flat" cmpd="sng">
              <a:solidFill>
                <a:srgbClr val="A4C4E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2" name="Shape 312"/>
            <p:cNvSpPr txBox="1"/>
            <p:nvPr/>
          </p:nvSpPr>
          <p:spPr>
            <a:xfrm>
              <a:off x="3072133" y="3333639"/>
              <a:ext cx="2175000" cy="1236900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Colonization/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infection with MDROs</a:t>
              </a:r>
            </a:p>
          </p:txBody>
        </p:sp>
        <p:sp>
          <p:nvSpPr>
            <p:cNvPr id="313" name="Shape 313"/>
            <p:cNvSpPr/>
            <p:nvPr/>
          </p:nvSpPr>
          <p:spPr>
            <a:xfrm rot="-8713515">
              <a:off x="867956" y="2190251"/>
              <a:ext cx="2417456" cy="631140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C9300"/>
                </a:gs>
                <a:gs pos="80000">
                  <a:srgbClr val="F7C100"/>
                </a:gs>
                <a:gs pos="100000">
                  <a:srgbClr val="FDC600"/>
                </a:gs>
              </a:gsLst>
              <a:lin ang="16200038" scaled="0"/>
            </a:gradFill>
            <a:ln w="9525" cap="flat" cmpd="sng">
              <a:solidFill>
                <a:srgbClr val="DEB2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0" y="634295"/>
              <a:ext cx="2167800" cy="23646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38" scaled="0"/>
            </a:gra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5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5" name="Shape 315"/>
            <p:cNvSpPr txBox="1"/>
            <p:nvPr/>
          </p:nvSpPr>
          <p:spPr>
            <a:xfrm>
              <a:off x="63494" y="697789"/>
              <a:ext cx="2040900" cy="2237700"/>
            </a:xfrm>
            <a:prstGeom prst="rect">
              <a:avLst/>
            </a:prstGeom>
            <a:noFill/>
            <a:ln>
              <a:noFill/>
            </a:ln>
          </p:spPr>
          <p:txBody>
            <a:bodyPr lIns="32375" tIns="32375" rIns="32375" bIns="3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7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∙ </a:t>
              </a: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Aging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∙ Immune senescence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∙ Comorbidities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∙ Functional disability</a:t>
              </a:r>
            </a:p>
          </p:txBody>
        </p:sp>
        <p:sp>
          <p:nvSpPr>
            <p:cNvPr id="316" name="Shape 316"/>
            <p:cNvSpPr/>
            <p:nvPr/>
          </p:nvSpPr>
          <p:spPr>
            <a:xfrm rot="-5435640">
              <a:off x="3184410" y="1695917"/>
              <a:ext cx="1909902" cy="630934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C9300"/>
                </a:gs>
                <a:gs pos="80000">
                  <a:srgbClr val="F7C100"/>
                </a:gs>
                <a:gs pos="100000">
                  <a:srgbClr val="FDC600"/>
                </a:gs>
              </a:gsLst>
              <a:lin ang="16200038" scaled="0"/>
            </a:gradFill>
            <a:ln w="9525" cap="flat" cmpd="sng">
              <a:solidFill>
                <a:srgbClr val="DEB2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3079560" y="59737"/>
              <a:ext cx="2099700" cy="19932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38" scaled="0"/>
            </a:gra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5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 txBox="1"/>
            <p:nvPr/>
          </p:nvSpPr>
          <p:spPr>
            <a:xfrm>
              <a:off x="3137940" y="118116"/>
              <a:ext cx="1983000" cy="1876500"/>
            </a:xfrm>
            <a:prstGeom prst="rect">
              <a:avLst/>
            </a:prstGeom>
            <a:noFill/>
            <a:ln>
              <a:noFill/>
            </a:ln>
          </p:spPr>
          <p:txBody>
            <a:bodyPr lIns="32375" tIns="32375" rIns="32375" bIns="3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7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∙ Prolonged LOS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SzPct val="25000"/>
                <a:buNone/>
              </a:pPr>
              <a:r>
                <a:rPr lang="en-US" sz="17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∙ Transfers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SzPct val="25000"/>
                <a:buNone/>
              </a:pPr>
              <a:r>
                <a:rPr lang="en-US" sz="17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∙ Interaction with other residents and staff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 rot="-2286098">
              <a:off x="4924380" y="2144995"/>
              <a:ext cx="2274825" cy="630987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C9300"/>
                </a:gs>
                <a:gs pos="80000">
                  <a:srgbClr val="F7C100"/>
                </a:gs>
                <a:gs pos="100000">
                  <a:srgbClr val="FDC600"/>
                </a:gs>
              </a:gsLst>
              <a:lin ang="16200038" scaled="0"/>
            </a:gradFill>
            <a:ln w="9525" cap="flat" cmpd="sng">
              <a:solidFill>
                <a:srgbClr val="DEB2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5990998" y="686560"/>
              <a:ext cx="1931399" cy="21444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38" scaled="0"/>
            </a:gra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5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 txBox="1"/>
            <p:nvPr/>
          </p:nvSpPr>
          <p:spPr>
            <a:xfrm>
              <a:off x="6047567" y="743129"/>
              <a:ext cx="1818300" cy="2031300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∙ Indwelling devices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SzPct val="25000"/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∙ Antibiotic use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SzPct val="25000"/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∙ Infection prevention practices and resources</a:t>
              </a:r>
            </a:p>
          </p:txBody>
        </p:sp>
      </p:grpSp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415925" y="128588"/>
            <a:ext cx="8520000" cy="558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Antibiotic resistance in nursing homes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362135" y="1269442"/>
            <a:ext cx="2688900" cy="33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Resident characteristics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3485585" y="717433"/>
            <a:ext cx="2791500" cy="33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Facility characteristics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6889686" y="1354641"/>
            <a:ext cx="2064300" cy="33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Practices</a:t>
            </a:r>
          </a:p>
        </p:txBody>
      </p:sp>
      <p:sp>
        <p:nvSpPr>
          <p:cNvPr id="326" name="Shape 326"/>
          <p:cNvSpPr/>
          <p:nvPr/>
        </p:nvSpPr>
        <p:spPr>
          <a:xfrm>
            <a:off x="5939071" y="1094158"/>
            <a:ext cx="3014700" cy="3212700"/>
          </a:xfrm>
          <a:prstGeom prst="rect">
            <a:avLst/>
          </a:prstGeom>
          <a:noFill/>
          <a:ln w="222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454025" y="90488"/>
            <a:ext cx="8520000" cy="558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3200" b="1" i="0" u="none" strike="noStrike" cap="none">
              <a:solidFill>
                <a:srgbClr val="AA2B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Shape 333" descr="http://media.mercola.com/imageserver/public/2010/June/6.10antibiotic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6214" y="4738346"/>
            <a:ext cx="2253900" cy="150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2795" y="1283420"/>
            <a:ext cx="6057899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6389" y="0"/>
            <a:ext cx="6219900" cy="100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3194" y="4617514"/>
            <a:ext cx="3389700" cy="8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457200" y="1036948"/>
            <a:ext cx="8229600" cy="4970400"/>
          </a:xfrm>
          <a:prstGeom prst="rect">
            <a:avLst/>
          </a:prstGeom>
          <a:noFill/>
          <a:ln>
            <a:noFill/>
          </a:ln>
        </p:spPr>
        <p:txBody>
          <a:bodyPr lIns="0" tIns="97625" rIns="0" bIns="97625" anchor="t" anchorCtr="0">
            <a:noAutofit/>
          </a:bodyPr>
          <a:lstStyle/>
          <a:p>
            <a:pPr marL="242887" marR="0" lvl="0" indent="-24288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Hospital Length of Stay </a:t>
            </a:r>
          </a:p>
          <a:p>
            <a:pPr marL="109728" marR="0" lvl="0" indent="-8128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• 1975   =   11.4 days </a:t>
            </a:r>
          </a:p>
          <a:p>
            <a:pPr marL="109728" marR="0" lvl="0" indent="-8128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• 2004   =   6.5 days </a:t>
            </a:r>
          </a:p>
          <a:p>
            <a:pPr marL="109728" marR="0" lvl="0" indent="-8128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• 2006 - 2011  =  4.8 days</a:t>
            </a:r>
          </a:p>
          <a:p>
            <a:pPr marL="242887" marR="0" lvl="0" indent="-242887" algn="l" rtl="0"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 hospitalization for ≥ 25 days (CMS)</a:t>
            </a:r>
          </a:p>
          <a:p>
            <a:pPr marL="242887" marR="0" lvl="0" indent="-242887" algn="l" rtl="0"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 medical conditions → 90% had LOS in hospital of ≥14 days</a:t>
            </a:r>
          </a:p>
          <a:p>
            <a:pPr marL="242887" marR="0" lvl="0" indent="-242887" algn="l" rtl="0"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Acuity of care meets acute care hospital requirements</a:t>
            </a:r>
          </a:p>
          <a:p>
            <a:pPr marL="660400" marR="0" lvl="1" indent="-3048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Licensed and credentialed under same criteria as short-term acute care hospitals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454025" y="90488"/>
            <a:ext cx="8520000" cy="558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AC0000"/>
                </a:solidFill>
                <a:latin typeface="Arial"/>
                <a:ea typeface="Arial"/>
                <a:cs typeface="Arial"/>
                <a:sym typeface="Arial"/>
              </a:rPr>
              <a:t>What is an LTACH?</a:t>
            </a:r>
          </a:p>
        </p:txBody>
      </p:sp>
      <p:sp>
        <p:nvSpPr>
          <p:cNvPr id="344" name="Shape 344"/>
          <p:cNvSpPr/>
          <p:nvPr/>
        </p:nvSpPr>
        <p:spPr>
          <a:xfrm>
            <a:off x="4996207" y="6261375"/>
            <a:ext cx="3953400" cy="57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Center for Health Statistics. Summary Health Statistics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 US Population: National Health Interview Survey, 2008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Healthcare Cost and Utilization Project</a:t>
            </a:r>
            <a:r>
              <a:rPr lang="en-US"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45" name="Shape 345"/>
          <p:cNvSpPr/>
          <p:nvPr/>
        </p:nvSpPr>
        <p:spPr>
          <a:xfrm>
            <a:off x="3959255" y="1531854"/>
            <a:ext cx="2620799" cy="7542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E98C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Shape 346"/>
          <p:cNvSpPr txBox="1"/>
          <p:nvPr/>
        </p:nvSpPr>
        <p:spPr>
          <a:xfrm>
            <a:off x="4939646" y="1737839"/>
            <a:ext cx="1640400" cy="33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1980s: LTACHs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72816"/>
            <a:ext cx="9042300" cy="44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418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>
                <a:solidFill>
                  <a:srgbClr val="AC0000"/>
                </a:solidFill>
                <a:latin typeface="Arial"/>
                <a:ea typeface="Arial"/>
                <a:cs typeface="Arial"/>
                <a:sym typeface="Arial"/>
              </a:rPr>
              <a:t>LTACH Growth</a:t>
            </a:r>
          </a:p>
        </p:txBody>
      </p:sp>
      <p:sp>
        <p:nvSpPr>
          <p:cNvPr id="354" name="Shape 354"/>
          <p:cNvSpPr/>
          <p:nvPr/>
        </p:nvSpPr>
        <p:spPr>
          <a:xfrm>
            <a:off x="5791926" y="6381328"/>
            <a:ext cx="3049200" cy="24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Centers for Medicare and Medicaid Services, 2008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x="686066" y="887637"/>
            <a:ext cx="8229600" cy="72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Currently ~450 in the U.S.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Moratorium expires September 2017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/>
        </p:nvSpPr>
        <p:spPr>
          <a:xfrm>
            <a:off x="251519" y="1340767"/>
            <a:ext cx="8640900" cy="4320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89755" y="300968"/>
            <a:ext cx="8964600" cy="34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Patient severity of illness varies by healthcare setting </a:t>
            </a:r>
          </a:p>
        </p:txBody>
      </p:sp>
      <p:pic>
        <p:nvPicPr>
          <p:cNvPr id="363" name="Shape 3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631" y="1484783"/>
            <a:ext cx="8157000" cy="40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 txBox="1"/>
          <p:nvPr/>
        </p:nvSpPr>
        <p:spPr>
          <a:xfrm>
            <a:off x="2937891" y="6297705"/>
            <a:ext cx="6228300" cy="476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Medicare Payment Advisory Commission. (2010). March Report to the Congress: Long-term Care Hospital Services. Washington, DC.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The Moran Company. Analysis of 2008 Medicare acute-care hospital data sorted by APR-DRG group</a:t>
            </a:r>
            <a:r>
              <a:rPr lang="en-US" sz="105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365" name="Shape 365"/>
          <p:cNvSpPr/>
          <p:nvPr/>
        </p:nvSpPr>
        <p:spPr>
          <a:xfrm>
            <a:off x="2771800" y="1628800"/>
            <a:ext cx="1008000" cy="3816300"/>
          </a:xfrm>
          <a:prstGeom prst="rect">
            <a:avLst/>
          </a:prstGeom>
          <a:noFill/>
          <a:ln w="349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Shape 366"/>
          <p:cNvSpPr txBox="1"/>
          <p:nvPr/>
        </p:nvSpPr>
        <p:spPr>
          <a:xfrm>
            <a:off x="611560" y="764704"/>
            <a:ext cx="8229600" cy="72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~40% of discharges to LTACHs → chronic mechanical ventilation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467543" y="116631"/>
            <a:ext cx="8229600" cy="891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>
                <a:solidFill>
                  <a:srgbClr val="AC0000"/>
                </a:solidFill>
                <a:latin typeface="Arial"/>
                <a:ea typeface="Arial"/>
                <a:cs typeface="Arial"/>
                <a:sym typeface="Arial"/>
              </a:rPr>
              <a:t>LTACHs: the “Perfect Storm” for emergence of </a:t>
            </a:r>
            <a:br>
              <a:rPr lang="en-US" sz="2800" b="1" i="0" u="none" strike="noStrike" cap="none">
                <a:solidFill>
                  <a:srgbClr val="AC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rgbClr val="AC0000"/>
                </a:solidFill>
                <a:latin typeface="Arial"/>
                <a:ea typeface="Arial"/>
                <a:cs typeface="Arial"/>
                <a:sym typeface="Arial"/>
              </a:rPr>
              <a:t>antibiotic resistance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body" idx="4294967295"/>
          </p:nvPr>
        </p:nvSpPr>
        <p:spPr>
          <a:xfrm>
            <a:off x="460375" y="1218495"/>
            <a:ext cx="8352900" cy="4680000"/>
          </a:xfrm>
          <a:prstGeom prst="rect">
            <a:avLst/>
          </a:prstGeom>
          <a:noFill/>
          <a:ln>
            <a:noFill/>
          </a:ln>
        </p:spPr>
        <p:txBody>
          <a:bodyPr lIns="0" tIns="97625" rIns="0" bIns="97625" anchor="t" anchorCtr="0">
            <a:noAutofit/>
          </a:bodyPr>
          <a:lstStyle/>
          <a:p>
            <a:pPr marL="242887" marR="0" lvl="0" indent="-24288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 patient population with average LOS &gt;25 days</a:t>
            </a:r>
          </a:p>
          <a:p>
            <a:pPr marL="242887" marR="0" lvl="0" indent="-242887" algn="l" rtl="0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Device utilization high</a:t>
            </a:r>
          </a:p>
          <a:p>
            <a:pPr marL="660400" marR="0" lvl="1" indent="-304800" algn="l" rtl="0">
              <a:lnSpc>
                <a:spcPct val="18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 to ~75% central venous catheter use</a:t>
            </a:r>
          </a:p>
          <a:p>
            <a:pPr marL="242887" marR="0" lvl="0" indent="-242887" algn="l" rtl="0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Rate of antibiotic use high</a:t>
            </a:r>
          </a:p>
          <a:p>
            <a:pPr marL="660400" marR="0" lvl="1" indent="-304800" algn="l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of broad-spectrum antibiotics higher than </a:t>
            </a:r>
            <a:r>
              <a:rPr lang="en-US" sz="2400" b="0" i="0" u="sng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lang="en-US" sz="2400" b="0" i="0" u="sng" strike="noStrike" cap="none" baseline="30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 b="0" i="0" u="sng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-75</a:t>
            </a:r>
            <a:r>
              <a:rPr lang="en-US" sz="2400" b="0" i="0" u="sng" strike="noStrike" cap="none" baseline="30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 b="0" i="0" u="sng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percentile</a:t>
            </a:r>
            <a:r>
              <a:rPr lang="en-US" sz="2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ICU use</a:t>
            </a:r>
          </a:p>
          <a:p>
            <a:pPr marL="242887" marR="0" lvl="0" indent="-242887" algn="l" rtl="0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Logistics of isolation and cohorting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5382703" y="6304001"/>
            <a:ext cx="3750900" cy="55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Gould,  et al  Infect Control Hosp  Epidemiol 2006;27.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Furuno, et al. Am J Infect Control 2008;36.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Munoz-Price. Clin Infect Dis 2009;49.</a:t>
            </a:r>
          </a:p>
        </p:txBody>
      </p:sp>
      <p:sp>
        <p:nvSpPr>
          <p:cNvPr id="375" name="Shape 375" descr="Image result for power picc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Shape 376" descr="Image result for power picc"/>
          <p:cNvSpPr/>
          <p:nvPr/>
        </p:nvSpPr>
        <p:spPr>
          <a:xfrm>
            <a:off x="307975" y="7936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Shape 377" descr="http://m.c.lnkd.licdn.com/mpr/mpr/p/7/005/064/08d/2ba8e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3076" y="1891594"/>
            <a:ext cx="1976699" cy="153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Shape 378" descr="http://www.covidien.com/imageServer.aspx/doc250656.jpg?contentID=32596&amp;contenttype=image/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457" y="4542182"/>
            <a:ext cx="2927700" cy="14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Shape 384" descr="http://33.media.tumblr.com/127cd9d06d08d922d59b7b86a554ba15/tumblr_inline_mtqyvaUG2i1rw2puv.jpg"/>
          <p:cNvPicPr preferRelativeResize="0"/>
          <p:nvPr/>
        </p:nvPicPr>
        <p:blipFill rotWithShape="1">
          <a:blip r:embed="rId3">
            <a:alphaModFix/>
          </a:blip>
          <a:srcRect b="13096"/>
          <a:stretch/>
        </p:blipFill>
        <p:spPr>
          <a:xfrm>
            <a:off x="484287" y="199518"/>
            <a:ext cx="3691800" cy="180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Shape 385" descr="http://4.bp.blogspot.com/-HL6ieW_-Cc0/UjsofRljAvI/AAAAAAAAAnc/qmkbHzcf5qo/s1600/CDC+Safecare.png"/>
          <p:cNvPicPr preferRelativeResize="0"/>
          <p:nvPr/>
        </p:nvPicPr>
        <p:blipFill rotWithShape="1">
          <a:blip r:embed="rId4">
            <a:alphaModFix/>
          </a:blip>
          <a:srcRect t="-7740" b="7739"/>
          <a:stretch/>
        </p:blipFill>
        <p:spPr>
          <a:xfrm>
            <a:off x="484287" y="1824178"/>
            <a:ext cx="5111400" cy="42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Shape 386" descr="http://lincolntrailhealthdepartment.com/wp-content/uploads/2015/04/cdc-log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7335" y="199518"/>
            <a:ext cx="2004600" cy="14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/>
          <p:nvPr/>
        </p:nvSpPr>
        <p:spPr>
          <a:xfrm>
            <a:off x="5595794" y="4243103"/>
            <a:ext cx="2027399" cy="4074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MRSA</a:t>
            </a:r>
          </a:p>
        </p:txBody>
      </p:sp>
      <p:sp>
        <p:nvSpPr>
          <p:cNvPr id="388" name="Shape 388"/>
          <p:cNvSpPr/>
          <p:nvPr/>
        </p:nvSpPr>
        <p:spPr>
          <a:xfrm>
            <a:off x="5595794" y="2223185"/>
            <a:ext cx="2027399" cy="7287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CRE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en-US" sz="18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C. difficile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1600" b="1" i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1800" b="1" i="1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Shape 389"/>
          <p:cNvSpPr txBox="1"/>
          <p:nvPr/>
        </p:nvSpPr>
        <p:spPr>
          <a:xfrm>
            <a:off x="5825764" y="3082565"/>
            <a:ext cx="2956200" cy="107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“…require </a:t>
            </a:r>
            <a:r>
              <a:rPr lang="en-US" sz="1600" b="1" i="1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urgent public health attention</a:t>
            </a:r>
            <a:r>
              <a:rPr lang="en-US" sz="16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to identify infections and to limit transmission.”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460375" y="754308"/>
            <a:ext cx="8520000" cy="558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rPr>
              <a:t>Epidemiology of MRSA in nursing homes</a:t>
            </a:r>
          </a:p>
        </p:txBody>
      </p:sp>
      <p:pic>
        <p:nvPicPr>
          <p:cNvPr id="396" name="Shape 3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010" y="1393799"/>
            <a:ext cx="5646600" cy="23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Shape 397" descr="data:image/jpeg;base64,/9j/4AAQSkZJRgABAQAAAQABAAD/2wCEAAkGBxMTEhUUExQWFhUXGR0bGRgYGR8YHRwfGhwaHB0gHiAeHSggHx4lGxwaITEjJSkrLi4uIB8zODMsNygtLisBCgoKDg0OGxAQGzckICYvLzQvNC80Miw3LC8sNCwsLCw0LCwsLC0sLCwsLCwsLDQsLCwsLCwsLCwsLCwsLCwsLP/AABEIAKgBLAMBIgACEQEDEQH/xAAbAAACAwEBAQAAAAAAAAAAAAAEBQIDBgABB//EAEIQAAIBAgQDBgMGAwcEAgMBAAECEQMhAAQSMQVBUQYTImFxgTKRoRRCscHR8CNS4QczU2JykvEVFiSCQ6KT0uIX/8QAGgEAAgMBAQAAAAAAAAAAAAAAAwQAAQIFBv/EADERAAICAQMCBAQFBAMAAAAAAAECAAMRBBIhEzEFIkFRFGGR4RUycYGxI0KhwdHw8f/aAAwDAQACEQMRAD8AqznCcmQNCI5G50Lt7DqRgY8NoAyKNOP9K7fL1xdTy4TZYjcSRJ/56YIZizeKF2shMjlcn3x5su3vKi/7DRJ/uaX+wfpitshS/wAGmP8A1H6YPqoRYiPPnHly64qdMQOfeXBBkKP+HTJ6BF/S2OGQpbClT/2D9MFAH98se6esnF7z7yoI+QpcqVP/AGr+mIDhtKf7qn/tH6YYd7Fhp25g26wcQsZvHqJ2xN7e8udl+EUrnuKRAi5Qfmt8RHD6TCRlqcearPTkLYmgkgFmKzOkcz+7YMbP0xTg02DcgCfmx29sUWb3klGX7N06k6aKzzC0wfbEq/CKSmGo0wf86II9gPxxuaTCjSRFtYFj1JF5xRnaIzVMqY1j4WPL36YKV/t3cxn4Ztm6YRuHZefElLyhFgewE4h/0ykZilS/2AflONHmOzzURr1BgPiKXI84wtOZuSh9GP73wJt6nBzFjxF9ThlFTenTtyCCfTbHi5CkdsvTHqi/phkMzWYQRA6bz03vijME8x9MVvb3kgp4ZS/w6Q8hTH6Y9PDKH+DT90Uflg/KZR6jBVUkmwm3nc9Ixpcv2fooP4jljzC2Hz3xtVsbnPH6zSozdhMQ3DqI3pU48kX9MXZTgAqECnl1b0pj9IxsK3A8uwhWdD1J1D3nBVSv3FNKIOyi/Xz+eNY2jLNx8oZNM7HEytbsmUGo5enAvZUP5YXnhlH/AAaf+xf0xraedM74QZyqO8qKswD++V8CL7uVJmtTpTSAcwN+FUIslE+QVSfwx1ThFMAN3NPSYAPdrvHpggGBiWtjZqh08tlUR5bk8sUGb3ikBfhmXFu7p6huugTt6bYh/wBKpwT3CEdRTFvphnCi6SR5i1/OQfPFylj4qbnwjdYkeUXmcTe3vJFtDhVLSC1JACfiNIR6TEXxbVyGTTSDl0dbyyqBte4vNuYxY9erpidKJyPhEcoB3OK8qKkgoVW0tqvaJn3/ADxrLe8kOq8Ly+wy9CeZ7tf0jCbNcFXWQtBIUsZ7tSGUE7Rt/wA4Or5iYWnWVbb6JO1rTE/PE8pkJpiXYEjdiJY9bARO0TbpiBmHOZIto9nEB1GgNPOE1yecW5H2xfX4JT0SaFNTyBRZP0+mCu71HUhMARpEjYX25TiQqPqVmjqLbcvXrfENjd8yRcvBkb/4ad9gEAA5Gbfni89lEK/3dITY/wAMH8BhtTzbGZAFt4Jnbfl1M4ty9NqrqpZgjEydhAEmD7HbFCxycZljk4i3hHZ+nSpujUaTydSzTUsLAEXE8p9zgGsmVEk0qKqN5RQB8xjfVeICnamAo8t/c7nGb7W8EpZ+kxZQK6glHFiSBs3Ueu2DZRnwzmdetbEr/LPkHaLOU6tctRpqiCw0iNUfejYTgNcseZAw3ocGIMMsEXmD9cN6GRpAXIn/AEzjq9ZKwAJyXYsxJmuK3CzA6REeZxWwi/lzsfUT648T/LLH/SZ/Pzt6Y87s21QvO9z8scL1mZ1F4N/HO5LGQPK3P9zjlfmIPXnbnvzxN1QQFJqHm2y+3XHDSbahrj4Yj3tbzxZkldTNA+AKABzuT9eXTFI8x7YvenFvx+s4rIXrb99f0xYx6STtMY4RjxATcKT5kziZQ8z7YkkmhERcNyA3xPN0CEAMRzXck+d/zwOv5bwPod8Tp0FQmV1W5Ei52j9/hipIW3a2j3Y75xSqKIZWBvA3UxeRBthjwfjC1aAq0yYcteI+Fiv5T74w3F+EiqOm8Tf6+0YG4NmM1kwaYpirTLSFJKkEi5BAIjqMMmhHXch806VGt5C2dp9N/wCo6Ed2MKqkn5YyeQzrMohQsjqCbYVHi+ZqOutQlGbqBvbmTv7CBhrkEVQFCs3l8IHla5GBtWUTDcmA1dyWN5IxSdJLGR1nn7DHj1BsD8v3OLFrncwqjpH588RLo38xPlcfM4XikZdmcwQavi2AgTMapk/QYIr5ozjJ1My+WfvF06YOpZuR5dDzH9cN+H1vtS95l/GuxO0HoZ5+WCOjlAV7TraBqwpB7xguZ88Je2nHe6GXAEs7FR76Ynyk4urUsx3qUhRbU4JDEjTC7ksLCJHzGF/aLsHmK1QVhmaTVEgpS0kLYzAedyeqjBdNQQ2bO38w99wx5O81OW7ukAIDtzZr38hsMRq5ejWtpCNyK2E+YxmspxpXsbMLMDupFiD5g2xdV4wlNS7MABfAh1Fbbj9pp0qdOTGvC+CO+qWChSVLeY3AGLs7wcqs0yjxeTuI8jaMdkeNd5l6bg2ddX+6+DeEIXJaYVd2P4Dzxvyb9gXMT+CXZuJmbpuygzbfa+/TAdZiDKEq28iTJ6SNvpjR5rs5SLTTqkHoRb6HCfieQeiRqggmAwuD69DiumRzEWpde4g2azNSoVNQCUmCSefO+LGpuRpAQiBMATHK87zecR7kQCzG/kSfrbyxPNZfT4WWBq525DePnbpjOYKe06VJDLOlQ7EsT4OoAPkeW9seHKIxVDUnUylmEwTYREQLRidHLF6oo6lI5shm2/pIGH6lKY0IqhByjFkhfMTGtPpjd27Ql80E8KAKB0wFxeoCnexdSJ5SCYPy8sUcUqaYf7rGPQ/ocKuPcS0ZZurkKo63k/8A1BxSM7vg9jOlbVWKj8pfls7MaaZbkASIHOZ5+5nHg4pUNYONPdUwdRBgGQQYtciRAHU4V0swGUadQBA1Bryee3yx2aVmTSoJO21ht7Y0o2tOIp2nMe8Pz9PMtFJwwjUTtA8xuDNsNKdOmJBZtiJEDGZ7HoKYrLADkKfMgEz+IwyNS+BWha28s72ns66ZPEWcY7PpQUPSYshMEMRI5jlzuPywpWrFvEIP8n/9Y0nG657g01ALPeCdgpEnrvA98Z1Kbxt87flhlH3DJnK1da12YEbrn6oQJTYILkkCDczuZnniBQ/u4/XFxplfCBLHqpBHzGIruYX8sLkxWVKgmwJ6/wBemCxkqiCSNPSLm9sQWr3ZvuOQ2B6nGuoUlVFasFeoRO3hWbgRzjz540qlvXE2lbOcCY45cxsB67+uKGUDYfO/728sbTMGjUEPTX1UaSPcYzXF8qtNyBtFucj9eWJgDkHMJZp3rGWgLVDAHLyx4q8/qSB/XEqaD/jBeWyTVD4ELEbwNRHrjPyEDA9FtwdtpxKnqmT4iebeIgDpcAYYPlu6M1QQf84IHP54ofPZSdIWWNjBj6/W+LAPtKlTd2YCS0bzzPp+e2KK6eYUdefkMSq5tUDaTvIQ/Fz8rbXmOYwtq512IgBj1CkD8T9caVCZIRTpKZIEReX2JG48/TBJYKNU3EmQNMentgKjksxUbYgekgdDuMOP+nMx0GmWUbO3gWbeeo38vfFt+skUnOqL648t5+WLRni/wCDBJLeFQPx898OqXZqgnxHe+1z12ti6pTylMRpDEHy+WKJT0EkxHE8hWqiNViR8JMEW2A/PG4yqChQpUkACqg2tJIkn1JvgDN8VYytOkOgBEmfTr5YZZbhrikBmaoFTogmByB2Eja2Ns7tXjsI/oMBySJUOL6CoLRqlRPUwQPpjqeaMzjEf2k8PrIqOrBqIbcWYOdiR05Ag7nCDhvHM5VZKCVfE50hiBI638hed7YMugL1hg0abWBHKlZ9SyOaoUmrPTRQ7uS7RJJ2Pt5YF4n2fy/EiA38J18RqU7WkTK7GdgdwcdwjhdDK0wrFqz82qExfeADt6ycNuEqjO5pKEBUazJIF5EA8zewwJbCr5VszbJuTzLiG5OnQytNaNGmuhBA1DWfcnHmaziinKqEAMsBYXtMesYozSUjbW09YEfLAlPLKwdK06bWVo1bEEEXA/rgTWsxOTxCCpVAwOZbQqlmhZJ6C+JcRoM4amVIJiNQi4i/47Ynw8U6Ic0i19wxkjpB3j1xfRzpeVYyPwPXGBtU8GaYM4ORxAaXZoLcVFdo2IhZ59ZwpzdNqcJUQwJjSNVxN2JvB/DDKlxHVBnA3aLNgKj+LUZW1xAE+ISOfPlONhgxxjBnP1GjCJuUxdmeK9zFVgJVrKq6Tp5iwvI/LDChxOnWGqm4bqNmHkQbg4SplnqrrGnUG2B1GfIOJ2jrz9s5muABmJUG27A+JjMdY3PK5wYVVuu1jgxfT6o0+mRNF204yq5c0UqfxmZSApuukySem0Yz3DMtVqENWZmqD4ZuV22WIuLzHTF1PsoaTDWrU5JiTJPW28Wn3w/oUIEsS28GYkeoEi/L1wbelSbE5mLr2tbJhNBVMALf/AHb8/hHPBTzq0loteb/LrilX0D4WMfesBLDy6DEktPhk9QTYk+l7YQbmAi3iAdSGowriYZvOxtBmxwmzHHM+AZNBLxq0kfViR9MaliknUW35C/y/XFWYoo40mgmgmf4pkyNvCLYPXYAMMuYRLXThTiZbhmarCrNYs7XBc7X5DbGmy+eolQXEt5JrHzGLGytIiwv5C3pfFHcj/L84xLLEc5xiYJJOTC8sxK21ENeS242Fx+eCBTlQST87DeTgXJEldiUEnaIvfe4jF1SqGklGSdyWBBHmN4PltgLA5kntF6aAs5ZYBIhSfSQoJgnoNpw2y3GVzFFaikaoAdQfhaLjr6YzecokiRPL19vKw/pjPcBoVF4lQchlXvAGjY/6otBYgQcHqqFiEZxD6e3p2Az6rlsh4dVVtE7LEn36YTdp8rpHfqS6KApAHiF949ThlxHMEsfXFLZValFlqMVR7eGNREgmJsBaJwJWTdtA4951LqWsTzGI+EUauZ1d2ghd2doWekjc/hzxqFqNQpIkaW0gtG0kXvzvgKllaVChpoEhEklT5mSZEdcD/aO9UqTf7p6H9MW7KOE+sHp9IFO4/SMGzIqqadXxK24PL0PI4yq9nirtLKBJF4MgT1k4BHa2gili4Zh9wXYkcvK/PAOUzNSqNdRiNZJMGAJPUe/ngi12hfNxF9d0jgp3mhp5PLqdN3Y7wMMaT01+GnLfy2t69MGdm8tToUFfSrO3iBswAO2k+Yv74LbNCsdLKDOwAAI98DZRnBPMFXpHdd0WJm2NtQUHYU9/ckYg2YC+IlKY56m1X/fQ4q4jwaoklqkITA0ke08wY88A08rlxYkM3+Uaz/TGSm04MVII7wr/AKhRJuzuRPKB+H0xUM8n3csJsPEST8uWPWr0+VGfNvlcD3+uLKecaPCqINiY0xPnM7dMVxKl2UdlqIxQACLmJ6THK95wxylIOWeoSFBiBux/IYzOcKNeo9lkzJItzsCDbFfCOMCiDlsxXDNrPd1D4QwMWkgX6HnggTcuQMkek6GitA8h4z6zYVfszKUajTZTEhxrmDI+K24GM9U7CUGzdGtlmFAKSXQDULCLCfCIJn2wR3pm152jngrhdSutdg9MrS7s6WkEFpFiAZFuvnjVOosHB7R22hDyO8a1uF5aNJDE/wA2oz+n0xT2e4L3IrGowdGcd2BaVA3bzkkR5eeAsxm74lks9UAdKlOokeJWZGCsDuNRESDeJ5+WLrtznC8SrKsY83Ma5nL5epbToPJl5eo2IwBTyFJbVnYuLeAwALxyubzgN83eBO+BOJZyansBPp+49sB6m70GYUV7fU4l3F6a0ab1Q80wp1TYr0mNxMXwu4NxJa4Ogytwzjl5DzxPimZAymY1mFNJx81IH1xl+x2bC5dQN5M+s4KtQaouBzmDNhWwKTxib2nlssAFClSNmDE/OTBxkOI551r1aVQkafCsFlTSQCDOxJBBPy5Y1uV4RUIDO6ITyJJPvAthJxmm612SoAFZR3VSSRqUX2N+YgwRbriVZydwzA60jp+WLsrmtMwgLnZzso5+ZnfBiqrKqumxuQSdgTZdRIm2CeFcHrVgHPd6SLOwZJj/AC/FO17YJzvDTSUFlplSYNVA0KepHSfKMaZT3E5nSbGcSK8TywdXZkLAEAs148xzO/1wKc2lRtS0mRASFIYw1jfyWfpywfwvgwqjWrIac2qTZv8ASALwec4Kq8EqIR3Z1avDKXPiMQQfLnYczjGwgdpQrYjIEWahOpiviM6iTFo+ER9NrYumF1sAWiAQIF+Z5WHnjQLwOkvxVDr5kCevU29owm4xkGpnU1QupMJoEAeRE7x5xjLVkTRpcDOItrsRsSo+p2xOjknP3YB5tvf1xJM1p/uwAeTGSfbp7Y8evPx1CoO5An5n974zBS3ukUEu5t52xQRPX649WsEuqob2eoZPqsi3tgj7czXKeWy8vW+KxJNPV4mfhsF2gC3ywr4sFGmpsL2ERPl63OFVPPSSJuCQfYxgLjHHVLLQQaipBcj7tpA9efpggNjkq07GprrFORGxRPP3MfTfDDJcOoaRUqpN5RZIiDZjfc72xmvtfPWPyHpPPGx4ZnAKFN4hio3iwFh+GJWuMkxDTVh25i7jCh/FTaLjUp/lnxQeRicV5jNAmxty9MNqmcWp4XAM84uPQ4+a/YOJrma1GhT75KbWYwoAbxKJLATpMRc4iUdbO0j+J1Wu6WNw/wBzUcS4mtGhWdyICEe5sI9TjFDtgANNFS9Q2E2APnN8Sy/As/nKzU8yO5SkQWDghRO2mJ1kjnMeeGNTsL3UMhSqNaglQVZQWGokEmV0zsThyvT1Vrtc5MVtvtc7qxxKezP9ntWsoquyUVNwXBZm626Tz29cNuMdnqmWAAIqU2MAoDvyXy9+pvjVZvO8h8IsOgHLFdLPDS2oTEEA9VIIPscBfWK7Y9JPw87c55k+GcGqLlqaVXRKgHw3MC+kEjYxAtOKUc0VIa1Tn6co8iL/APGJ5jPamknGc7ecaNCnRqBQxLFYmLRIvHIj64BxdZhBgmNAGlPOcgR3m62qhW1baD8wLfXCPh+Qd1BIEG+oHUQB1B+9I2xkf+5czmCE0hEDK3hnkZueY+Qxq8lnCB90DctcfSYOCPS9SgNOZq7VsfKxqnDoWWMzsRYj2HmdvTHpytMCSp33JAFucnAhzLsYC6RO5IUE9Yub3x4cupMuxc73Mn0E/phf9YpPcyVAMaf30tGMn2k4ZrGrXsZg/K0jf0tjZtSULqCqJ6kE+31wnz1LUpHLp+x9cGosKNkSQX+zTJLSpVqxA7zX3Y/yqAGPzJ+gxoM5xBtJgmdxF8Y/LcUbJF9Ss1KpvG4I2Ik9LEW5dMbejVFNFK2LKCx53Ex6DpgmrBL9Q9j2na0bhqtq94b2W4h/4tOuVAq1NU+UMVgTttfHuY4q5NyfnhWeMhVYVSdIlg28WMzzjn88DVuK0QNQqK0iVCsCW9BOAWb2PlGB8odAijzHmD9pHcBe6fu9YIMAGCIuOm+MvkMxXp+DWTBjxeL8cM83ntbGpUhVUWBOw/XGSzHHX7x2SNJNgwmwAH5Tjoaeltm0iI32gNuzNPmc2VR6lVifCRfnIiANsA/2ZP8A+QQY0quoA/zSBP1/DCKoatcjW4AGw2HsBz9ce8OzrZWsHUTFiP5gd8M9H+myDuYv1wbFJ7CfZK2bvvgLjtRGyxNQwEZGB2IOoD6gkYzS9rsuV1ayvVSpn6CD7HGlyqhkBqoCpghGE+YJB5+XLHFNT0sGYYnXFiWjCy//AKkH2IgRzti+jxPr8O2nlHTFdfuqiFVRUb7pUab8pixB2xgMz2nQJIaT0FzjVdLWHKTNlqoMOJ9Y4XWpighCiBIURYAEg223nEqedWZChTFiLfOLYxn9nL5ivlTrXTTDNoqOYDSSSALkwZvEedsOOKzlkas7A00uxWSR6iJwS1bVfaIOs1Mu4wupm5M4vWsHVl5EH2I2+RxgeD9rqdWQx7tpMBjuCbX225YN4p2ppU6bJTqI1VlIUTYSDdjsIHne2BrRctgBE29tTVk5k8pm1IVp1mxuSlj5GYwVTVTJb30z+JOEPBT4AwieYFwPmdj+eG6bzIEfpe18XYgU4E4MZZdaciIUGAW0lj8z+hGHNKplyLUmbzJucZdcwXOmmrVevIW85wyVDA0taBHy8xgRyJU+ZdochmsvmHFRyjVGZ4RybMWJiDtv0wRwPJupYFoYEROzX3P0N/zw97aoKpy2mC4LkAjUSBp35xP448oZXTaovdhrgkQJFrHeNrW3x1Wv3VDjkw+oXY5XMvytFqhlrwJJEes9Bhp2f4yrJ3LSrISF1W1CSRBmCR0x7wTgTV0dmqGnTNtQhtUGTHX1xDivYGlUQClmKkgzDhb/APsNjvhXYrAhziF04tQ7lGYXneILSUu50qOuGj5sqiieUn1O+Pi3aDhlakxVzUZVJ+IkkfvrjY8I7YUqtJRVYJUUAGbBo5g+fTFWaIogas5949Vq1diHGJr87nSaUzdSPkbfjGAMvnIO+MxxrtVSC92jaixGphcKAZ36kxjW9lairl1rQGepJBN9KgkCOkxM4EaCqbrOIUXAttTmZ9O0ad49EuJRiIP44r412lSigUMGdmWQDJCzJJ+WNbxPL0c2hp10DA7NADKeqtuDj5Dnuz7UqtSnM6GInrzB9wZwzp66LTn2i+ottqHPrPoScao6dZqpp3nUP37YxnajjAzlZET+6pg6ZBEk3LeVhA9+uA6HZ8m8x+xjRcN4C1E09dPUKkRDRM7QRIvGxwZK6aDuByYnbq3tXbBeFZMgzEchvGwBgfXGmydL2AuSQAB8/wAsHp2eZR4WSTfQTMdLxc/TA75SpOhl0kRYi3tBg+uFLrN5zAPS6DJE8NdRYS5MTAAHz6fPHgq1DIGlR6az9YHzxP7OTvA2u5AB9BizQo3eb8v12wvxBwYC8sZPrPyiBiRRm2Qnz2H1ti8qZsoUDn8R9uXzxWx8mM83MT6CfyxMyRRxbhTOpDFFGxmWj5WxTlu0C00FOuWmmIFQKSCogCec35A7TbD80QYlrG2kQh/O0jfCrO5BHgRJNjIBHtBk/wDODpYCNr9oWq1qzlYh4/2npNSanRli4gsQVAB33uSRbGWGRcJ3mmF67eVuvtjY/wDbuuT4Qdr+Ec9sUVeHtpK3KTIHKR0PP9+uOjVbWg2pKttaw5aZYq7ASxPkSTgrL5Lr7g/v9xh1SyGmBB/fl0wXl8qZCqPEbbTPlGCNqPaDzmC5PI9foPxBxXnsgGNzb97fsY2uQ7PZhVLaFDctTCT6DafXDjL5CjTUd7SU1CAXkTBIuByGE2vKHLQ9Wmew4mU7AdiqLzmswC6BopUzYEqbs0GSARAHODPLH0w8UI5ADoIA+WFCZin3YWkuhVkaehJJ/PFFevfywrfrHZuDOrRpFC+aW9p1D0alemP4qIzQPvwPxx8K4Pw5sxVSipAL/eOwABJPyBx9ubPrTpu7nwqpJ+X7GMz2H7EpSVK1aq4qlbIgGlQw+9NyfSMM6TUBa2Y8H+YDU0EuqjtNPVzQWmiJZFUKsWEARgajmQZDQVIIIOxB3n2xFeEmjVZqj6qZHgANm/1DkR+eCDWpONDU1g8wNJHoRfCDDz5Yx5PyYAnynhPZLMZupUFBAtNXZddQ6VADEATEkx0GHv8A/neZoS+qnUgf/Ex1D/1IE+gxtXzopL3Smy87CZvNouZ6b48y3EmkXw8/iDnsOIkugTHJ5mTyFIgBIj1NhPKDB+WG/DsorN/EMIBefYbY56lF67oFgq33fDbc7R53wXVWnOikxIgWgEgz1i523GF7GJM5jrtYiEU6VMsFpo5BO5aLi/L0wfmEebJPoRhRTqvSUhQoJtvL7c4/LECz/wAzLbYasAImJHi/AFqcRp1NRSm1MvUCkbqwGkT8IaZt0bmcO6tPKMNPcqFAgESD85k++BK/DatWprHeIxTSquIWAZmYkGfXlg6lwt6KF/BVYXMX0gdARf1w29thAx6fKdhaagTu5zIrmUWkiIfCoj5E4EOe03JjHmZznfKVtqI8JAuDy23vywnyXZLPPofNV6NGCCaSguTzhiDA6WJwBKeqSxOMRhrBUAoE1r8Fy7gVK6d4zKDoYnSLWkDc4zvHuw+SzCN3FMUK0eEoToJ6MpMX6iMPOJZu4Xy+fphXm+LJl6bVahhVHuTyA8ycbXU2K4Wv/wBgzpkKlniTgX9neWSmrZtneoRJpq2hV8pFyfOQMab7DSp0RToAhaYshOq29ib/ADwso8Q1orAyGAIPrfF2XzJ1DGbr7bDhu3tN1U1pyvedla0mRt1xkaudWvmatSmbFoBIkEABfkYBwm7R8XrPWqojkUS7AADSGE3uBJHvtgvglDSsQduv9P0w4mm6SFieTOdq9T1PKPSPFIghhflBjYc5GPeF5t6eYpqKhFPVEciSD8hqI9cW0BPOBfxfoNzPlgPPcP7yETWahI0wOdoIvAIPM7RvgKEE4MUQ4YGaWtnoM4cfZEKIa9yDqCDzGzdQeY8sLOHcAKlGzNYGopBIprYwZEk/WAMX8Sqw8EzNweuF2HSPl5M7ueqPN2jOvmEK2VSvNSoiPK2M7xTJrTqA01hGGoAACI3vb1vjuIcUSjTJdwurwiTFz/SThFX479oqBaUtTQEFhaSd48rD641Wtjgk9oprEqCcd4/TtJpuTB20Bb262uTGOqZzXJAATlNidvQ7ztvgWjTFjKrHqT9P+MW+AWAdj6x9By9cYOPScqVmoJiJ9x+f4Y6/P2v/AFgG2LGrcoVfIXxUyTczbn+74qSVVF5zJm/n6xy/c4rUbBmbSbAKoEWiwA2wVpWCZAI9iZ6YqlQDO/KBM/j+xjYMkHThzuTpQyN/LpIvg/s1kyuZOsEFEJC+Z8It7n5DAdWsxApz4CZOokAdDIOo41PZvKpQol0OpmYjWRBtAMc9x9MGVsckw+nTdYOJLOisJZkYDrB/Ywn4nxCdA3YnSANzOw+eNAnEWnGfqZKoOJJUWi5y6oXDBTpFQgrb0En3wCtEYk5nZd2UYxDk7NvE1K/dMRso1x/quB7DEMnwyorEV3DoANLJ4dZ5zzWPI8xfEs1npOF3GOLhFpST4nI9BBmeg2xN+/yqsvZtG4tG+Zo5aouipSVlPIzNtrzOBOIkUmWGlGuv6H0tgOlmg1wcZ/tLx0vXpZeiw8El2iYJiw8wB9cXVW9h2nt/Eqx1rG4R92g4qEy4Zjs6x7zP0wBk8+WPg8Ui4ibe2L6AoMmmsgqg7h4Pytb2vi7hjU8pS7qhYSSTuTc3J52gY0NgTBGTKO4tkHiZTOdoguYdKiuigAKWUgmBEwRMTMHHua7XU6a/wvG/KQQo8zO/oMP+1JGYydXvACUUujcwVvY8pFvfHz/hWTb4+6DryLbT5+Xth+labE3EYx6RG+yyo4z3jjg1RoM1GDsZdd5LCxsLC888azh+VhAIYKbTcbRvPK82M4HyGTrGCFpCPCIEGd4EW85wwqVaijuqmm99FxHnq2mMKX2bzxOd35llAD7lMDeWJDTG5vfnuojElolryxnmDAPzOGFLg1UoCNImD4iACBtBF/1xRmqxpNoKsSoEkbTE2ttgBRu+JoqRzHo4oZgmQdxgOnnSr77E/QxhWM4sAgMZEgFSpv1mIwp4zncxRovWWmjsJZvEfCOZiLgdJxkCxzjPOZ6A7EGccSeX4micTqUwPgUuOgLBTHsGOGeb4gScfHaXE6ord+WmoTLE853HpFvK3TGyy/aqg4l3KHowJ+RAIw9qNG/GOeP8xSjVLznj/iaLiOYLUat7qrMp2gqJGPlvEuK1a8a2sNgJj63ONHxftMtRDSoSS9mdhpEcwAeotfCXJZIMLi59gPL5fjhjSVdFcsItrLw5wpk+C9onoLoI1pyEwR6Hp5YY5rtNWqqUooaYNi06j6C0C2JU8ggAhSWvyB+W5/YwVl8lEBgyg3AIYT5gR+GNO1Wd23mLrdbjaDBuFZBtAVp0gzAFhbDrL0FXofbpe8WxLLkEQNRB2hW35iw5YmniICg3E2RjbafhmJthOy0seZjpt7QzK0XqsFVdR6Hb8bDD3hnC61Oo1RzTPgICoTY2m0DlOF/Z7Noiv8WtjYaHnSu5+HbV+GDF4ooJMsNJg+B7HofDbCztt4AnS0umXAdjzPK1e+KMwablA99JLRMbgCDH7tgeswbNwwdaOjUzBGHiFym0gkQ2204afaMsR/dWIFwjzeSPFE9SPfGBWFwcx02BuIp7Q8Jo5ugw0BXRS1NlEGwkg9QY/DCLsBwc1agEaaY8TtsYHQdTMXiMafLPQRqneOWpkDRZhIYH4jp9hG++GHBa2SpF+5TQdMHStQ7HY2Mf0w3VbtTYxzEr6RYwYRwlChTGlKKR5iSfc3wt4rw5CmumNOn4lHTqOmIVOMUjcOSImdLbDc7beePKHHqAvr5EjwteJ/y4XaxmOCP8QraVCnETgqD4bn54Ly2UWq2inJaJk8r8+gtviriObosA9OYJuEUgA+um0zti/gXEKaisFGlwQrEqVMX6iTcfTyxQT1Pac5dO3U6ZjFOzlMWNQFjyvE+vriyh2booP4pLOdwphR5C0nAGT4kO/QE7t9bx9Ywxr5mTjXUULnbzHhoU3YntThFEOqpRmbqZabbyZi3niytw1lp6UKtpkxN7knoBzxFuIRpE7g/K2BKvESOeKa1TwRDJQV5XiMMhkERA9YanYTpOyz1HM4lxOsDTLr4SsbWETG2BM7xDXDA2YTgV8/phRubnyA2+uKa1R5FHE0KmPmY8xF2qaumiqtCoysDrYAgAjYm3Mc8OOF8PSkgeuoqVmEkNdU56QOvUnBi8Vad/64V8TzUVWE2sR7gHF9Xy4TvL6fmy/aLe23BFrZdquWU06yX00pUOOY0ru3MR0xiMp2O4lTiqMpVjePDqg7+DVr9ox9Z4VUqIwJRlBUwxBjl8rdcE1M8074Zq1prTa4zF7NJ1HypnyvL8SAJDHTp+IN4SpHIg3B9cBZftIveOGspaVaOXmPr740/9qfDEqLSzXwuG7tz1UgkE9SCI98YHh3CalckUKdSoQJMLsPOJw9UlVi7h6xO17K22xzxTtD3idxRJJciTB+Q53xfwJSGFN6LaipHhsWETDHVIB25eeNzwLJLkaCUwIeNTsRBLHflMDYYd0Up2rOitVIIBI+7IN+txN8LWXVLmtfT1hX01lgDExA1IpTVUlp3MgkDmPTlijgPjrUzUQw0tDSLXIsR0AkX36b6PiISujLpCtFivhPpIjGQp1KrTUUOH1A+MlYVdUCPESdVzygfNNQp5Bi9lBpYb+02WbzpJxA5lG+JQxFpPz/PGFzPbRaZKVqVTvF3KgaWPUSRY9cKst27I1a6UyxIhogchtuOuNJpdQcmdNtTp8ATbZ7MgMR547N5TMChUK0WYlGCqYBJIgWJmMOuBcETKqnfOa9dRBdrAf6QOn8xk+mL+IoGUvTJBFyskgxvE88Zataz3yZpbS49hPgtLJMpNOoNDKYKsIceoPLD5OxtYGO5YmYgEWOg1Igc+7UtB/G2HnbjLrVGXqR4w+meq739CPrjRdmsxVql1qZg0wiL3ZUIoDMyUxstpDaZG0k49Do1+JqNnbE4Or/oWiv3mFpdj6zMClMkFipEr8QfQRvbxgi+8GNpw3yPBGUDVQaYJJVl2vtJi6gmI2BYSL43K5NUdEV3UO1Rg9viSrUqwZpaTZXYDUYLGwBwLxbL/AMGuq1HY00mTpCAMpJKkUz/E7plSCVMEhSNsHbQq/BJgDdgZmQai1NwppkNCtErME2O9pjbHlbilJ+7JQk0gRMTupW502gmfXBOSZnPjIISmqLYKFUVF6AW8RJOPOzFfuftIq0Kr06wVCEpsQUL+Mgx/ISVPUDAz4ZUHKNnj5+/B/wATdOrZRuT1/wBRRlaSL3Wnvv4XiWE6kST4SYYLEiLTizhFajlz3irUYFSkmwg6SQDp/mDNHVjjY0+0X8XW1DMgEZcQiVE0ik+YJ+GNSqHp+HZrjALZkVaC0swuYPiWVp5erTAUVS7grrNNwQTpOkMCRO2Nnw+puGzz8/tNjV2L2IiHh2boUKqOFqSkkLAG+uBtOmKhtsYBxM5qkuldFTUG1IGprJnvB4gUmp/eNBPMA7zJ/H8ycxWoVxQzIdHioGpE+BamtIKqB4QzIBvCrhpmOMhqordzmw1P7QaYCOzh6rgK4epIUClcJEKwO8jEPhtPB5+v2lfF2duJlV+ygSBXggIZ8QMUkpqDYeIBSZsfEfKCkzdNQJFfSoAaVG6CoFJOm0CobeS33l+nFUQVtOVzDLUrHMKhpMNNTRTZZMbCsrAx904jxfjtUioKNCuzVHrEl0qqoWqlNJKDwubN8QMWOL/Dq245+v2lfEsPaZQU8tp0qKvi0xMme71QBbYaogG0YOyFekpqtT73VVVhIUnTqZjKwvVvoPPGkp8Qph8vpo5sDKuO6JokyndFGgASJcLUvNy2KqXEagbLtTo5ilpp1xWREcL3lVXjSB93vDqA+7Pliz4bWwwc/X7fISxq3XkYmXy60lVqaPU06Hp6SlwKkSLKIOoTt1xKhTyymmxZjosAVOloLmD1u/0HXD3swlWizNVpVyWrUKhPduSe7qM7EmN7++LOMUmrJQihUR1d3qgU2Cln7uWW1tWksRyJOCnwqrdjn9c/L9JQ11mM8fSKPtyJQFGmp8MCSCLg6jIC7wDhXUr5h801VHIpuxJUKzHQWk20QSNp688fRMznVdy5o1VZq7sxWmfEjUq1JWj+cLUAI56cC5GotFRTC13VaSpqVXolv/I71oKnUsKSN7xBscYTw2lVIAPPz+0jayxmDE9otbtRTCRTR1Tay8/M8z6mcB1+1DhSEXU/LWrDbedPS/L1w9zGa1U6iuKpl2ZFp0qlO7Vdd4fQyxeGXUDaeePW4qsw1CswBzTowptqRqzVdPK6sjww5EKeWA/g1HfBP7/aGPiV3yH7THcL4/mBVepmSGRxC6AwCleSyoBG83nDV+P0zyfafh5dfTzwRxuv3uXdRTzWt+70U9FQJSCBQVjVoK2aCFnxX2xBc7CwcpUY/Y6dHUadXUzKUJQ30aDpN9M40/hGnc7iDn9ZSeI3INoImUzOezveMaVXu0qHwLDG2wImmb9SMPOFcXimgfW9TZmALSwF7xJMXjD2nxYrW7wjN1Q1daqq9Bh9nCh7LcgnxKvhgQvtiyhx0TS/8avTC1DVYCk58dWjXFRhEGO8qKoAIOlREYqzw2llxtP/AH9pSa61TnMVpxxATK1PDdvCbevTCleKqcz3zMdOoHSJ2UQLERyGNDRz5iurjMsjkkBKOYVmJpKgh2rMYkQVqahAtvGMUOGV/wDBq/8A42/TEq8H04z3H7/aXZ4lccdptT20pTu0dCMUVO1WX38Uem2MgchW/wAKr/sb9MB8QpuimVZfUEfjin8D0oGcn6/aaXxS/PYfSfRa5pZuki1abGmTrEtp1bqD4Wnk28emIvlMnSpil3vc0bkqWC6mYgDUxILb25AKdW4gTK5sfZ8sdpog/wD3qYv4zS/8RiF1Ow/2+nnF8cZX+Gu2D8s6BXr07z+adSqp3bUaFQV1v4QygU72MiSLCJiG1W+E4PGbIohnGkLCkyDygXgb+gxqux+WoHKKadAUlqXKElyYJHiJudvTEuG8RavWq0mCmkoIIjbxAAH1E/LG9TStrgk/m7cQNFzVqQPSIVyFc02ZAoaDp1tF+UjGF4llc0kU6o0VIJBCgq/krAxyHmOeNq+dkAgyIsevnirirLVy1RXPwqXUn7pW4M+0Hyxz6bFRtmPWOamhrU3ZnzJsqzCWbxNExe17Tt/ziLcCB2H1n88a7sRwtc0zO0rTSCwGxJ2UEgRtPM+hxuu6ywsMvRjzQH6kTjoPfs4JxOZXp3s5EEzeak4oTPBJdjCqCSTsALk/LGZ4EM7DfaIQfdR1OsAbSQRb54M4hlEzFM0qjuFO+g6fnvI8jjltXtswx/XE7ivmvKiYbM8dFestQyqoToWSCJuWJ5mBGnGv4Fx6itHTUpuxFTX4aQaBAGpiTDBfiAgXESQTjJVez70KzIGVwACBzdd5AggMPxGDuHUpEBajLzLQIvsedut8d+vVdFMV9uJ5y+stZl+81CdpsorI7JUJUgH+CB3knLFqm8Kf4VTwwZ17iTi7/uCiXVxSqoodHdfsyuaigUd2MQVK1DKgatXKThNQ0XP3x8KIRIBiWPOLxHli8KT/AJp3DXH67fnjLeLWD0guks8p8UQ165YOA6wk03EmVOwkj4euNbxLtLla32YfaK9NaV30UqwLGF0j4IIkHfGWXnIA2kmxJ8r+XLzvj0OoFjPmL39OmAN4nYz78czS1hRgRtleOhCG+01GZWU6WXNFahC1VZ2JpnQW7xToUFRoHlA54jAIGerEGnpg0sxuMsKQedEg95qYj/SdxgFSORn0j/gDBVDLgkamBF9jqNgfYD0xf4rYPQS+mIz/AO5aIod39pqq3es4GjMsEQ0mQIHZNbDWQ9+tthimh2npJla9I5qpVd2Xu3qJmV0qqIviKKDI0k2MNudzgGrQoz8UxvEE25Rt03OFtUgg6YO+0EXuAItMAAm+LXxNz/bJsEecN7Z5anUZqmfeGo6AdNaodWimoMFAvgZHbUACxcyBGBct2qyZNPvM/UVFcMVT7Q8kKBOp1nxsNRXYcpMnGTrcCDHUbc7deowPmODCIsbzEDp1iT6Thka4GTYJvOL9usrUrVnp5pQj09KqTmgNUodTqqwANJgIV3MzqMdmO2+VP2TTn2U0UC1CRWbUbAtHdjW1tyRvcHbHy7M8HI2mf3yjFA4c6wSN+oPpgw1HHBk2ifTqPbHLqnhz3iuNJOZZTqpNTapqZCwYsQ+iIEbyZwT/AN25APqTP1FOumdUVmMLTZX8LKySzkNERj5ieEtafDquAL+Qn5YnT4SARqkzvFo+ftyxR1Xzk2Cb6lx2k9vt1Q/w6KyBmT8Bo6zp7u+rQ19QnVfcnDPhfH6a1aFQ52s6J3feJ3ddw2mk6SD3e+tiYO4ibqMYrh61NMAAxcHcDnB5ARe3th99mawK6APvEubTNp2O9rYWs8RdeMCUEEc53jqFayfaaimq8moVzWrRrZwAmkKhA0p4SJE3G2Jr2oGlhUrtLOtTUKeY5URTKx3VlLDXvz2wkRmUMyHe5qNJJH8okbTeB+QwIx1eLYnczJJtcdPaPPAh4lZ7CXsEfU+M0afdBc5XIUJLOmYBRg+pyoCRUDr4IfYD1GA6fG6YplRxGorBidWiuQCaRXSQUNi5M32ggAi6upSLGYBPI2+XljqeWbeNXUGR6D+uNjxN/UCVsE0KdqqS1KTDPeGk7MVK1/H3jiQfBFqYgTNydt8ecS7T5R2zDLxBk75wACKwCUwEJ0gAEOWUixFmN5xlqmX1DYAm0C48rsZHrPTC/i/DaTDwzIsTpME3O+3pfBE15J7SbBNv/wB3UHLas8rVHRVDA5hdLBFUqqKukhnBfUby0RYHB+b4qtSkabZh1gZjQwXMgk1W10i0UxGg2iSIHtj419hNN1YnTBBBIPIiNvPH0ClxunXTWjifvLIlT+nni79ZYmCgz/qNafT12Z3HEf57OoaimnmandrUDBT9pB0inRWCTTafEjm++re5worik9E061R6p1SDFUmIG7MgkzJ2G/O+H/BayUqKPCs9QatRvAOwHt0xVxmolek50gVFUsGFpgTB62wo/ibN5DGl0Cr5h2kuBZlaFCmqAyiBdTKVaAzkXIE2INrXxDj+aD0xUA8SuswLsCY5bmYwnyGdqvSQ1KbKQABbcDYwLi3WMQynGRUfu6UsVPigc/5R1OEbDY9hJ7RutK0QCOeI8YrKlEUtVPuTqUKhM+ErDAm4hjaN78sDZntlWrq1Kyg2qMq6LHcDxMTa02xfn+H1a1FqdWlVCsI1AEFfOdxGPmvBeMiiDSqRKErPK0j6HDFJtdDycj0i9iVo49jNsaDs6Cg4pgnxAjUsC5IEzMeeHgFIAoyB1YQ2u8j8PlgDhtGmiI9QaqhGq5MLI2AB3g3xLMRd1bwqJYNyA8+mEWbkAHtHlAxkw7hlCjlqTUqAIUuXg3+KLTuQIi+INmcYjjPbMU6yilFVAsPexM20nyE+V8Dt27X/AAG93H/64M2k1FnmI7wS6mivygzZcSrvVRAg1PrAA2sQZknYCJ9sSbhNRRq1ox3IBPvEi+Ox2BZwMTeMnMw2fzQzGZ7xNRRQFBUHkDc8iCCfY4Ky1IEkalUWJkWsT6GOo/4x2Ox0rRt8o9JwXYsxYxtQoIVDBlWbDwkzcgmDYbYJqHRAkTAE2FovsARfHY7CDfmmZVRQyAoBJvAv9DiYQmZBsYMcue36Y7HYyTJLHzIUeFzaxCwL8tRB2/pitCTtIJ3JO/l0Ax5jsWRgSTxu7PxUwCpswO/S2375YICjTdgoHKxPy3x7jsQyQWoVsZY+Uflil0nlHtf/AJx2OxsDEk6nw4sCwm0HpvA6jryx7UyKnQmsPEkyYXy087fXHmOxW9snmSVvkyfFqMCxZVIUxM+lgf3fFbUKIEsIMiNSk+ZvtG+Ox2NqSeMyQtXdCdNMBtgBsBzMx6+nIYtFQn43B5lRPzHI+45nHY7A+8k7SCwgDVy8N/zx61a/jvzvv+vtbbHY7FeuJJXSpBzBPpJkfM4vHDGt4gIvAeCPkYOOx2KZiDJKRSDXtM2m026E+u1sUVqRPMg/5REel98djsaDGSKM7w8HzPUmT/xjN8T4ZpkgewHLHY7HR09jZkn0bhOTOXy1Omahc6Q0MLLqvpWIMAnmTiOZ11EKLUFOd9I3HMGTsdrY7HY5u4li3rmd8gBQvpiQyuZYi3ISeWNPwtUpL32he+qCC430jb977dMdjsVaxTJWRBuwDLqXEmLWOPlHbbglRs3mKlChUNKQWZKbFQxA1wQI+KZ85x2Owfw+xg5g9dWuyPuC8eWsi+IBgAGU8uVvLHcd4xTpUai6lNRlKhQQT4gRJHID647HYb+FTrY/eLfEt0c+swmVybmHRZg8rkdLbkHrh0OCUwBq7wnqACPmVx2Oxu65g2BObP/Z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Shape 398" descr="data:image/jpeg;base64,/9j/4AAQSkZJRgABAQAAAQABAAD/2wCEAAkGBxMTEhUUExQWFhUXGR0bGRgYGR8YHRwfGhwaHB0gHiAeHSggHx4lGxwaITEjJSkrLi4uIB8zODMsNygtLisBCgoKDg0OGxAQGzckICYvLzQvNC80Miw3LC8sNCwsLCw0LCwsLC0sLCwsLCwsLDQsLCwsLCwsLCwsLCwsLCwsLP/AABEIAKgBLAMBIgACEQEDEQH/xAAbAAACAwEBAQAAAAAAAAAAAAAEBQIDBgABB//EAEIQAAIBAgQDBgMGAwcEAgMBAAECEQMhAAQSMQVBUQYTImFxgTKRoRRCscHR8CNS4QczU2JykvEVFiSCQ6KT0uIX/8QAGgEAAgMBAQAAAAAAAAAAAAAAAwQAAQIFBv/EADERAAICAQMCBAQFBAMAAAAAAAECAAMRBBIhEzEFIkFRFGGR4RUycYGxI0KhwdHw8f/aAAwDAQACEQMRAD8AqznCcmQNCI5G50Lt7DqRgY8NoAyKNOP9K7fL1xdTy4TZYjcSRJ/56YIZizeKF2shMjlcn3x5su3vKi/7DRJ/uaX+wfpitshS/wAGmP8A1H6YPqoRYiPPnHly64qdMQOfeXBBkKP+HTJ6BF/S2OGQpbClT/2D9MFAH98se6esnF7z7yoI+QpcqVP/AGr+mIDhtKf7qn/tH6YYd7Fhp25g26wcQsZvHqJ2xN7e8udl+EUrnuKRAi5Qfmt8RHD6TCRlqcearPTkLYmgkgFmKzOkcz+7YMbP0xTg02DcgCfmx29sUWb3klGX7N06k6aKzzC0wfbEq/CKSmGo0wf86II9gPxxuaTCjSRFtYFj1JF5xRnaIzVMqY1j4WPL36YKV/t3cxn4Ztm6YRuHZefElLyhFgewE4h/0ykZilS/2AflONHmOzzURr1BgPiKXI84wtOZuSh9GP73wJt6nBzFjxF9ThlFTenTtyCCfTbHi5CkdsvTHqi/phkMzWYQRA6bz03vijME8x9MVvb3kgp4ZS/w6Q8hTH6Y9PDKH+DT90Uflg/KZR6jBVUkmwm3nc9Ixpcv2fooP4jljzC2Hz3xtVsbnPH6zSozdhMQ3DqI3pU48kX9MXZTgAqECnl1b0pj9IxsK3A8uwhWdD1J1D3nBVSv3FNKIOyi/Xz+eNY2jLNx8oZNM7HEytbsmUGo5enAvZUP5YXnhlH/AAaf+xf0xraedM74QZyqO8qKswD++V8CL7uVJmtTpTSAcwN+FUIslE+QVSfwx1ThFMAN3NPSYAPdrvHpggGBiWtjZqh08tlUR5bk8sUGb3ikBfhmXFu7p6huugTt6bYh/wBKpwT3CEdRTFvphnCi6SR5i1/OQfPFylj4qbnwjdYkeUXmcTe3vJFtDhVLSC1JACfiNIR6TEXxbVyGTTSDl0dbyyqBte4vNuYxY9erpidKJyPhEcoB3OK8qKkgoVW0tqvaJn3/ADxrLe8kOq8Ly+wy9CeZ7tf0jCbNcFXWQtBIUsZ7tSGUE7Rt/wA4Or5iYWnWVbb6JO1rTE/PE8pkJpiXYEjdiJY9bARO0TbpiBmHOZIto9nEB1GgNPOE1yecW5H2xfX4JT0SaFNTyBRZP0+mCu71HUhMARpEjYX25TiQqPqVmjqLbcvXrfENjd8yRcvBkb/4ad9gEAA5Gbfni89lEK/3dITY/wAMH8BhtTzbGZAFt4Jnbfl1M4ty9NqrqpZgjEydhAEmD7HbFCxycZljk4i3hHZ+nSpujUaTydSzTUsLAEXE8p9zgGsmVEk0qKqN5RQB8xjfVeICnamAo8t/c7nGb7W8EpZ+kxZQK6glHFiSBs3Ueu2DZRnwzmdetbEr/LPkHaLOU6tctRpqiCw0iNUfejYTgNcseZAw3ocGIMMsEXmD9cN6GRpAXIn/AEzjq9ZKwAJyXYsxJmuK3CzA6REeZxWwi/lzsfUT648T/LLH/SZ/Pzt6Y87s21QvO9z8scL1mZ1F4N/HO5LGQPK3P9zjlfmIPXnbnvzxN1QQFJqHm2y+3XHDSbahrj4Yj3tbzxZkldTNA+AKABzuT9eXTFI8x7YvenFvx+s4rIXrb99f0xYx6STtMY4RjxATcKT5kziZQ8z7YkkmhERcNyA3xPN0CEAMRzXck+d/zwOv5bwPod8Tp0FQmV1W5Ei52j9/hipIW3a2j3Y75xSqKIZWBvA3UxeRBthjwfjC1aAq0yYcteI+Fiv5T74w3F+EiqOm8Tf6+0YG4NmM1kwaYpirTLSFJKkEi5BAIjqMMmhHXch806VGt5C2dp9N/wCo6Ed2MKqkn5YyeQzrMohQsjqCbYVHi+ZqOutQlGbqBvbmTv7CBhrkEVQFCs3l8IHla5GBtWUTDcmA1dyWN5IxSdJLGR1nn7DHj1BsD8v3OLFrncwqjpH588RLo38xPlcfM4XikZdmcwQavi2AgTMapk/QYIr5ozjJ1My+WfvF06YOpZuR5dDzH9cN+H1vtS95l/GuxO0HoZ5+WCOjlAV7TraBqwpB7xguZ88Je2nHe6GXAEs7FR76Ynyk4urUsx3qUhRbU4JDEjTC7ksLCJHzGF/aLsHmK1QVhmaTVEgpS0kLYzAedyeqjBdNQQ2bO38w99wx5O81OW7ukAIDtzZr38hsMRq5ejWtpCNyK2E+YxmspxpXsbMLMDupFiD5g2xdV4wlNS7MABfAh1Fbbj9pp0qdOTGvC+CO+qWChSVLeY3AGLs7wcqs0yjxeTuI8jaMdkeNd5l6bg2ddX+6+DeEIXJaYVd2P4Dzxvyb9gXMT+CXZuJmbpuygzbfa+/TAdZiDKEq28iTJ6SNvpjR5rs5SLTTqkHoRb6HCfieQeiRqggmAwuD69DiumRzEWpde4g2azNSoVNQCUmCSefO+LGpuRpAQiBMATHK87zecR7kQCzG/kSfrbyxPNZfT4WWBq525DePnbpjOYKe06VJDLOlQ7EsT4OoAPkeW9seHKIxVDUnUylmEwTYREQLRidHLF6oo6lI5shm2/pIGH6lKY0IqhByjFkhfMTGtPpjd27Ql80E8KAKB0wFxeoCnexdSJ5SCYPy8sUcUqaYf7rGPQ/ocKuPcS0ZZurkKo63k/8A1BxSM7vg9jOlbVWKj8pfls7MaaZbkASIHOZ5+5nHg4pUNYONPdUwdRBgGQQYtciRAHU4V0swGUadQBA1Bryee3yx2aVmTSoJO21ht7Y0o2tOIp2nMe8Pz9PMtFJwwjUTtA8xuDNsNKdOmJBZtiJEDGZ7HoKYrLADkKfMgEz+IwyNS+BWha28s72ns66ZPEWcY7PpQUPSYshMEMRI5jlzuPywpWrFvEIP8n/9Y0nG657g01ALPeCdgpEnrvA98Z1Kbxt87flhlH3DJnK1da12YEbrn6oQJTYILkkCDczuZnniBQ/u4/XFxplfCBLHqpBHzGIruYX8sLkxWVKgmwJ6/wBemCxkqiCSNPSLm9sQWr3ZvuOQ2B6nGuoUlVFasFeoRO3hWbgRzjz540qlvXE2lbOcCY45cxsB67+uKGUDYfO/728sbTMGjUEPTX1UaSPcYzXF8qtNyBtFucj9eWJgDkHMJZp3rGWgLVDAHLyx4q8/qSB/XEqaD/jBeWyTVD4ELEbwNRHrjPyEDA9FtwdtpxKnqmT4iebeIgDpcAYYPlu6M1QQf84IHP54ofPZSdIWWNjBj6/W+LAPtKlTd2YCS0bzzPp+e2KK6eYUdefkMSq5tUDaTvIQ/Fz8rbXmOYwtq512IgBj1CkD8T9caVCZIRTpKZIEReX2JG48/TBJYKNU3EmQNMentgKjksxUbYgekgdDuMOP+nMx0GmWUbO3gWbeeo38vfFt+skUnOqL648t5+WLRni/wCDBJLeFQPx898OqXZqgnxHe+1z12ti6pTylMRpDEHy+WKJT0EkxHE8hWqiNViR8JMEW2A/PG4yqChQpUkACqg2tJIkn1JvgDN8VYytOkOgBEmfTr5YZZbhrikBmaoFTogmByB2Eja2Ns7tXjsI/oMBySJUOL6CoLRqlRPUwQPpjqeaMzjEf2k8PrIqOrBqIbcWYOdiR05Ag7nCDhvHM5VZKCVfE50hiBI638hed7YMugL1hg0abWBHKlZ9SyOaoUmrPTRQ7uS7RJJ2Pt5YF4n2fy/EiA38J18RqU7WkTK7GdgdwcdwjhdDK0wrFqz82qExfeADt6ycNuEqjO5pKEBUazJIF5EA8zewwJbCr5VszbJuTzLiG5OnQytNaNGmuhBA1DWfcnHmaziinKqEAMsBYXtMesYozSUjbW09YEfLAlPLKwdK06bWVo1bEEEXA/rgTWsxOTxCCpVAwOZbQqlmhZJ6C+JcRoM4amVIJiNQi4i/47Ynw8U6Ic0i19wxkjpB3j1xfRzpeVYyPwPXGBtU8GaYM4ORxAaXZoLcVFdo2IhZ59ZwpzdNqcJUQwJjSNVxN2JvB/DDKlxHVBnA3aLNgKj+LUZW1xAE+ISOfPlONhgxxjBnP1GjCJuUxdmeK9zFVgJVrKq6Tp5iwvI/LDChxOnWGqm4bqNmHkQbg4SplnqrrGnUG2B1GfIOJ2jrz9s5muABmJUG27A+JjMdY3PK5wYVVuu1jgxfT6o0+mRNF204yq5c0UqfxmZSApuukySem0Yz3DMtVqENWZmqD4ZuV22WIuLzHTF1PsoaTDWrU5JiTJPW28Wn3w/oUIEsS28GYkeoEi/L1wbelSbE5mLr2tbJhNBVMALf/AHb8/hHPBTzq0loteb/LrilX0D4WMfesBLDy6DEktPhk9QTYk+l7YQbmAi3iAdSGowriYZvOxtBmxwmzHHM+AZNBLxq0kfViR9MaliknUW35C/y/XFWYoo40mgmgmf4pkyNvCLYPXYAMMuYRLXThTiZbhmarCrNYs7XBc7X5DbGmy+eolQXEt5JrHzGLGytIiwv5C3pfFHcj/L84xLLEc5xiYJJOTC8sxK21ENeS242Fx+eCBTlQST87DeTgXJEldiUEnaIvfe4jF1SqGklGSdyWBBHmN4PltgLA5kntF6aAs5ZYBIhSfSQoJgnoNpw2y3GVzFFaikaoAdQfhaLjr6YzecokiRPL19vKw/pjPcBoVF4lQchlXvAGjY/6otBYgQcHqqFiEZxD6e3p2Az6rlsh4dVVtE7LEn36YTdp8rpHfqS6KApAHiF949ThlxHMEsfXFLZValFlqMVR7eGNREgmJsBaJwJWTdtA4951LqWsTzGI+EUauZ1d2ghd2doWekjc/hzxqFqNQpIkaW0gtG0kXvzvgKllaVChpoEhEklT5mSZEdcD/aO9UqTf7p6H9MW7KOE+sHp9IFO4/SMGzIqqadXxK24PL0PI4yq9nirtLKBJF4MgT1k4BHa2gili4Zh9wXYkcvK/PAOUzNSqNdRiNZJMGAJPUe/ngi12hfNxF9d0jgp3mhp5PLqdN3Y7wMMaT01+GnLfy2t69MGdm8tToUFfSrO3iBswAO2k+Yv74LbNCsdLKDOwAAI98DZRnBPMFXpHdd0WJm2NtQUHYU9/ckYg2YC+IlKY56m1X/fQ4q4jwaoklqkITA0ke08wY88A08rlxYkM3+Uaz/TGSm04MVII7wr/AKhRJuzuRPKB+H0xUM8n3csJsPEST8uWPWr0+VGfNvlcD3+uLKecaPCqINiY0xPnM7dMVxKl2UdlqIxQACLmJ6THK95wxylIOWeoSFBiBux/IYzOcKNeo9lkzJItzsCDbFfCOMCiDlsxXDNrPd1D4QwMWkgX6HnggTcuQMkek6GitA8h4z6zYVfszKUajTZTEhxrmDI+K24GM9U7CUGzdGtlmFAKSXQDULCLCfCIJn2wR3pm152jngrhdSutdg9MrS7s6WkEFpFiAZFuvnjVOosHB7R22hDyO8a1uF5aNJDE/wA2oz+n0xT2e4L3IrGowdGcd2BaVA3bzkkR5eeAsxm74lks9UAdKlOokeJWZGCsDuNRESDeJ5+WLrtznC8SrKsY83Ma5nL5epbToPJl5eo2IwBTyFJbVnYuLeAwALxyubzgN83eBO+BOJZyansBPp+49sB6m70GYUV7fU4l3F6a0ab1Q80wp1TYr0mNxMXwu4NxJa4Ogytwzjl5DzxPimZAymY1mFNJx81IH1xl+x2bC5dQN5M+s4KtQaouBzmDNhWwKTxib2nlssAFClSNmDE/OTBxkOI551r1aVQkafCsFlTSQCDOxJBBPy5Y1uV4RUIDO6ITyJJPvAthJxmm612SoAFZR3VSSRqUX2N+YgwRbriVZydwzA60jp+WLsrmtMwgLnZzso5+ZnfBiqrKqumxuQSdgTZdRIm2CeFcHrVgHPd6SLOwZJj/AC/FO17YJzvDTSUFlplSYNVA0KepHSfKMaZT3E5nSbGcSK8TywdXZkLAEAs148xzO/1wKc2lRtS0mRASFIYw1jfyWfpywfwvgwqjWrIac2qTZv8ASALwec4Kq8EqIR3Z1avDKXPiMQQfLnYczjGwgdpQrYjIEWahOpiviM6iTFo+ER9NrYumF1sAWiAQIF+Z5WHnjQLwOkvxVDr5kCevU29owm4xkGpnU1QupMJoEAeRE7x5xjLVkTRpcDOItrsRsSo+p2xOjknP3YB5tvf1xJM1p/uwAeTGSfbp7Y8evPx1CoO5An5n974zBS3ukUEu5t52xQRPX649WsEuqob2eoZPqsi3tgj7czXKeWy8vW+KxJNPV4mfhsF2gC3ywr4sFGmpsL2ERPl63OFVPPSSJuCQfYxgLjHHVLLQQaipBcj7tpA9efpggNjkq07GprrFORGxRPP3MfTfDDJcOoaRUqpN5RZIiDZjfc72xmvtfPWPyHpPPGx4ZnAKFN4hio3iwFh+GJWuMkxDTVh25i7jCh/FTaLjUp/lnxQeRicV5jNAmxty9MNqmcWp4XAM84uPQ4+a/YOJrma1GhT75KbWYwoAbxKJLATpMRc4iUdbO0j+J1Wu6WNw/wBzUcS4mtGhWdyICEe5sI9TjFDtgANNFS9Q2E2APnN8Sy/As/nKzU8yO5SkQWDghRO2mJ1kjnMeeGNTsL3UMhSqNaglQVZQWGokEmV0zsThyvT1Vrtc5MVtvtc7qxxKezP9ntWsoquyUVNwXBZm626Tz29cNuMdnqmWAAIqU2MAoDvyXy9+pvjVZvO8h8IsOgHLFdLPDS2oTEEA9VIIPscBfWK7Y9JPw87c55k+GcGqLlqaVXRKgHw3MC+kEjYxAtOKUc0VIa1Tn6co8iL/APGJ5jPamknGc7ecaNCnRqBQxLFYmLRIvHIj64BxdZhBgmNAGlPOcgR3m62qhW1baD8wLfXCPh+Qd1BIEG+oHUQB1B+9I2xkf+5czmCE0hEDK3hnkZueY+Qxq8lnCB90DctcfSYOCPS9SgNOZq7VsfKxqnDoWWMzsRYj2HmdvTHpytMCSp33JAFucnAhzLsYC6RO5IUE9Yub3x4cupMuxc73Mn0E/phf9YpPcyVAMaf30tGMn2k4ZrGrXsZg/K0jf0tjZtSULqCqJ6kE+31wnz1LUpHLp+x9cGosKNkSQX+zTJLSpVqxA7zX3Y/yqAGPzJ+gxoM5xBtJgmdxF8Y/LcUbJF9Ss1KpvG4I2Ik9LEW5dMbejVFNFK2LKCx53Ex6DpgmrBL9Q9j2na0bhqtq94b2W4h/4tOuVAq1NU+UMVgTttfHuY4q5NyfnhWeMhVYVSdIlg28WMzzjn88DVuK0QNQqK0iVCsCW9BOAWb2PlGB8odAijzHmD9pHcBe6fu9YIMAGCIuOm+MvkMxXp+DWTBjxeL8cM83ntbGpUhVUWBOw/XGSzHHX7x2SNJNgwmwAH5Tjoaeltm0iI32gNuzNPmc2VR6lVifCRfnIiANsA/2ZP8A+QQY0quoA/zSBP1/DCKoatcjW4AGw2HsBz9ce8OzrZWsHUTFiP5gd8M9H+myDuYv1wbFJ7CfZK2bvvgLjtRGyxNQwEZGB2IOoD6gkYzS9rsuV1ayvVSpn6CD7HGlyqhkBqoCpghGE+YJB5+XLHFNT0sGYYnXFiWjCy//AKkH2IgRzti+jxPr8O2nlHTFdfuqiFVRUb7pUab8pixB2xgMz2nQJIaT0FzjVdLWHKTNlqoMOJ9Y4XWpighCiBIURYAEg223nEqedWZChTFiLfOLYxn9nL5ivlTrXTTDNoqOYDSSSALkwZvEedsOOKzlkas7A00uxWSR6iJwS1bVfaIOs1Mu4wupm5M4vWsHVl5EH2I2+RxgeD9rqdWQx7tpMBjuCbX225YN4p2ppU6bJTqI1VlIUTYSDdjsIHne2BrRctgBE29tTVk5k8pm1IVp1mxuSlj5GYwVTVTJb30z+JOEPBT4AwieYFwPmdj+eG6bzIEfpe18XYgU4E4MZZdaciIUGAW0lj8z+hGHNKplyLUmbzJucZdcwXOmmrVevIW85wyVDA0taBHy8xgRyJU+ZdochmsvmHFRyjVGZ4RybMWJiDtv0wRwPJupYFoYEROzX3P0N/zw97aoKpy2mC4LkAjUSBp35xP448oZXTaovdhrgkQJFrHeNrW3x1Wv3VDjkw+oXY5XMvytFqhlrwJJEes9Bhp2f4yrJ3LSrISF1W1CSRBmCR0x7wTgTV0dmqGnTNtQhtUGTHX1xDivYGlUQClmKkgzDhb/APsNjvhXYrAhziF04tQ7lGYXneILSUu50qOuGj5sqiieUn1O+Pi3aDhlakxVzUZVJ+IkkfvrjY8I7YUqtJRVYJUUAGbBo5g+fTFWaIogas5949Vq1diHGJr87nSaUzdSPkbfjGAMvnIO+MxxrtVSC92jaixGphcKAZ36kxjW9lairl1rQGepJBN9KgkCOkxM4EaCqbrOIUXAttTmZ9O0ad49EuJRiIP44r412lSigUMGdmWQDJCzJJ+WNbxPL0c2hp10DA7NADKeqtuDj5Dnuz7UqtSnM6GInrzB9wZwzp66LTn2i+ottqHPrPoScao6dZqpp3nUP37YxnajjAzlZET+6pg6ZBEk3LeVhA9+uA6HZ8m8x+xjRcN4C1E09dPUKkRDRM7QRIvGxwZK6aDuByYnbq3tXbBeFZMgzEchvGwBgfXGmydL2AuSQAB8/wAsHp2eZR4WSTfQTMdLxc/TA75SpOhl0kRYi3tBg+uFLrN5zAPS6DJE8NdRYS5MTAAHz6fPHgq1DIGlR6az9YHzxP7OTvA2u5AB9BizQo3eb8v12wvxBwYC8sZPrPyiBiRRm2Qnz2H1ti8qZsoUDn8R9uXzxWx8mM83MT6CfyxMyRRxbhTOpDFFGxmWj5WxTlu0C00FOuWmmIFQKSCogCec35A7TbD80QYlrG2kQh/O0jfCrO5BHgRJNjIBHtBk/wDODpYCNr9oWq1qzlYh4/2npNSanRli4gsQVAB33uSRbGWGRcJ3mmF67eVuvtjY/wDbuuT4Qdr+Ec9sUVeHtpK3KTIHKR0PP9+uOjVbWg2pKttaw5aZYq7ASxPkSTgrL5Lr7g/v9xh1SyGmBB/fl0wXl8qZCqPEbbTPlGCNqPaDzmC5PI9foPxBxXnsgGNzb97fsY2uQ7PZhVLaFDctTCT6DafXDjL5CjTUd7SU1CAXkTBIuByGE2vKHLQ9Wmew4mU7AdiqLzmswC6BopUzYEqbs0GSARAHODPLH0w8UI5ADoIA+WFCZin3YWkuhVkaehJJ/PFFevfywrfrHZuDOrRpFC+aW9p1D0alemP4qIzQPvwPxx8K4Pw5sxVSipAL/eOwABJPyBx9ubPrTpu7nwqpJ+X7GMz2H7EpSVK1aq4qlbIgGlQw+9NyfSMM6TUBa2Y8H+YDU0EuqjtNPVzQWmiJZFUKsWEARgajmQZDQVIIIOxB3n2xFeEmjVZqj6qZHgANm/1DkR+eCDWpONDU1g8wNJHoRfCDDz5Yx5PyYAnynhPZLMZupUFBAtNXZddQ6VADEATEkx0GHv8A/neZoS+qnUgf/Ex1D/1IE+gxtXzopL3Smy87CZvNouZ6b48y3EmkXw8/iDnsOIkugTHJ5mTyFIgBIj1NhPKDB+WG/DsorN/EMIBefYbY56lF67oFgq33fDbc7R53wXVWnOikxIgWgEgz1i523GF7GJM5jrtYiEU6VMsFpo5BO5aLi/L0wfmEebJPoRhRTqvSUhQoJtvL7c4/LECz/wAzLbYasAImJHi/AFqcRp1NRSm1MvUCkbqwGkT8IaZt0bmcO6tPKMNPcqFAgESD85k++BK/DatWprHeIxTSquIWAZmYkGfXlg6lwt6KF/BVYXMX0gdARf1w29thAx6fKdhaagTu5zIrmUWkiIfCoj5E4EOe03JjHmZznfKVtqI8JAuDy23vywnyXZLPPofNV6NGCCaSguTzhiDA6WJwBKeqSxOMRhrBUAoE1r8Fy7gVK6d4zKDoYnSLWkDc4zvHuw+SzCN3FMUK0eEoToJ6MpMX6iMPOJZu4Xy+fphXm+LJl6bVahhVHuTyA8ycbXU2K4Wv/wBgzpkKlniTgX9neWSmrZtneoRJpq2hV8pFyfOQMab7DSp0RToAhaYshOq29ib/ADwso8Q1orAyGAIPrfF2XzJ1DGbr7bDhu3tN1U1pyvedla0mRt1xkaudWvmatSmbFoBIkEABfkYBwm7R8XrPWqojkUS7AADSGE3uBJHvtgvglDSsQduv9P0w4mm6SFieTOdq9T1PKPSPFIghhflBjYc5GPeF5t6eYpqKhFPVEciSD8hqI9cW0BPOBfxfoNzPlgPPcP7yETWahI0wOdoIvAIPM7RvgKEE4MUQ4YGaWtnoM4cfZEKIa9yDqCDzGzdQeY8sLOHcAKlGzNYGopBIprYwZEk/WAMX8Sqw8EzNweuF2HSPl5M7ueqPN2jOvmEK2VSvNSoiPK2M7xTJrTqA01hGGoAACI3vb1vjuIcUSjTJdwurwiTFz/SThFX479oqBaUtTQEFhaSd48rD641Wtjgk9oprEqCcd4/TtJpuTB20Bb262uTGOqZzXJAATlNidvQ7ztvgWjTFjKrHqT9P+MW+AWAdj6x9By9cYOPScqVmoJiJ9x+f4Y6/P2v/AFgG2LGrcoVfIXxUyTczbn+74qSVVF5zJm/n6xy/c4rUbBmbSbAKoEWiwA2wVpWCZAI9iZ6YqlQDO/KBM/j+xjYMkHThzuTpQyN/LpIvg/s1kyuZOsEFEJC+Z8It7n5DAdWsxApz4CZOokAdDIOo41PZvKpQol0OpmYjWRBtAMc9x9MGVsckw+nTdYOJLOisJZkYDrB/Ywn4nxCdA3YnSANzOw+eNAnEWnGfqZKoOJJUWi5y6oXDBTpFQgrb0En3wCtEYk5nZd2UYxDk7NvE1K/dMRso1x/quB7DEMnwyorEV3DoANLJ4dZ5zzWPI8xfEs1npOF3GOLhFpST4nI9BBmeg2xN+/yqsvZtG4tG+Zo5aouipSVlPIzNtrzOBOIkUmWGlGuv6H0tgOlmg1wcZ/tLx0vXpZeiw8El2iYJiw8wB9cXVW9h2nt/Eqx1rG4R92g4qEy4Zjs6x7zP0wBk8+WPg8Ui4ibe2L6AoMmmsgqg7h4Pytb2vi7hjU8pS7qhYSSTuTc3J52gY0NgTBGTKO4tkHiZTOdoguYdKiuigAKWUgmBEwRMTMHHua7XU6a/wvG/KQQo8zO/oMP+1JGYydXvACUUujcwVvY8pFvfHz/hWTb4+6DryLbT5+Xth+labE3EYx6RG+yyo4z3jjg1RoM1GDsZdd5LCxsLC888azh+VhAIYKbTcbRvPK82M4HyGTrGCFpCPCIEGd4EW85wwqVaijuqmm99FxHnq2mMKX2bzxOd35llAD7lMDeWJDTG5vfnuojElolryxnmDAPzOGFLg1UoCNImD4iACBtBF/1xRmqxpNoKsSoEkbTE2ttgBRu+JoqRzHo4oZgmQdxgOnnSr77E/QxhWM4sAgMZEgFSpv1mIwp4zncxRovWWmjsJZvEfCOZiLgdJxkCxzjPOZ6A7EGccSeX4micTqUwPgUuOgLBTHsGOGeb4gScfHaXE6ord+WmoTLE853HpFvK3TGyy/aqg4l3KHowJ+RAIw9qNG/GOeP8xSjVLznj/iaLiOYLUat7qrMp2gqJGPlvEuK1a8a2sNgJj63ONHxftMtRDSoSS9mdhpEcwAeotfCXJZIMLi59gPL5fjhjSVdFcsItrLw5wpk+C9onoLoI1pyEwR6Hp5YY5rtNWqqUooaYNi06j6C0C2JU8ggAhSWvyB+W5/YwVl8lEBgyg3AIYT5gR+GNO1Wd23mLrdbjaDBuFZBtAVp0gzAFhbDrL0FXofbpe8WxLLkEQNRB2hW35iw5YmniICg3E2RjbafhmJthOy0seZjpt7QzK0XqsFVdR6Hb8bDD3hnC61Oo1RzTPgICoTY2m0DlOF/Z7Noiv8WtjYaHnSu5+HbV+GDF4ooJMsNJg+B7HofDbCztt4AnS0umXAdjzPK1e+KMwablA99JLRMbgCDH7tgeswbNwwdaOjUzBGHiFym0gkQ2204afaMsR/dWIFwjzeSPFE9SPfGBWFwcx02BuIp7Q8Jo5ugw0BXRS1NlEGwkg9QY/DCLsBwc1agEaaY8TtsYHQdTMXiMafLPQRqneOWpkDRZhIYH4jp9hG++GHBa2SpF+5TQdMHStQ7HY2Mf0w3VbtTYxzEr6RYwYRwlChTGlKKR5iSfc3wt4rw5CmumNOn4lHTqOmIVOMUjcOSImdLbDc7beePKHHqAvr5EjwteJ/y4XaxmOCP8QraVCnETgqD4bn54Ly2UWq2inJaJk8r8+gtviriObosA9OYJuEUgA+um0zti/gXEKaisFGlwQrEqVMX6iTcfTyxQT1Pac5dO3U6ZjFOzlMWNQFjyvE+vriyh2booP4pLOdwphR5C0nAGT4kO/QE7t9bx9Ywxr5mTjXUULnbzHhoU3YntThFEOqpRmbqZabbyZi3niytw1lp6UKtpkxN7knoBzxFuIRpE7g/K2BKvESOeKa1TwRDJQV5XiMMhkERA9YanYTpOyz1HM4lxOsDTLr4SsbWETG2BM7xDXDA2YTgV8/phRubnyA2+uKa1R5FHE0KmPmY8xF2qaumiqtCoysDrYAgAjYm3Mc8OOF8PSkgeuoqVmEkNdU56QOvUnBi8Vad/64V8TzUVWE2sR7gHF9Xy4TvL6fmy/aLe23BFrZdquWU06yX00pUOOY0ru3MR0xiMp2O4lTiqMpVjePDqg7+DVr9ox9Z4VUqIwJRlBUwxBjl8rdcE1M8074Zq1prTa4zF7NJ1HypnyvL8SAJDHTp+IN4SpHIg3B9cBZftIveOGspaVaOXmPr740/9qfDEqLSzXwuG7tz1UgkE9SCI98YHh3CalckUKdSoQJMLsPOJw9UlVi7h6xO17K22xzxTtD3idxRJJciTB+Q53xfwJSGFN6LaipHhsWETDHVIB25eeNzwLJLkaCUwIeNTsRBLHflMDYYd0Up2rOitVIIBI+7IN+txN8LWXVLmtfT1hX01lgDExA1IpTVUlp3MgkDmPTlijgPjrUzUQw0tDSLXIsR0AkX36b6PiISujLpCtFivhPpIjGQp1KrTUUOH1A+MlYVdUCPESdVzygfNNQp5Bi9lBpYb+02WbzpJxA5lG+JQxFpPz/PGFzPbRaZKVqVTvF3KgaWPUSRY9cKst27I1a6UyxIhogchtuOuNJpdQcmdNtTp8ATbZ7MgMR547N5TMChUK0WYlGCqYBJIgWJmMOuBcETKqnfOa9dRBdrAf6QOn8xk+mL+IoGUvTJBFyskgxvE88Zataz3yZpbS49hPgtLJMpNOoNDKYKsIceoPLD5OxtYGO5YmYgEWOg1Igc+7UtB/G2HnbjLrVGXqR4w+meq739CPrjRdmsxVql1qZg0wiL3ZUIoDMyUxstpDaZG0k49Do1+JqNnbE4Or/oWiv3mFpdj6zMClMkFipEr8QfQRvbxgi+8GNpw3yPBGUDVQaYJJVl2vtJi6gmI2BYSL43K5NUdEV3UO1Rg9viSrUqwZpaTZXYDUYLGwBwLxbL/AMGuq1HY00mTpCAMpJKkUz/E7plSCVMEhSNsHbQq/BJgDdgZmQai1NwppkNCtErME2O9pjbHlbilJ+7JQk0gRMTupW502gmfXBOSZnPjIISmqLYKFUVF6AW8RJOPOzFfuftIq0Kr06wVCEpsQUL+Mgx/ISVPUDAz4ZUHKNnj5+/B/wATdOrZRuT1/wBRRlaSL3Wnvv4XiWE6kST4SYYLEiLTizhFajlz3irUYFSkmwg6SQDp/mDNHVjjY0+0X8XW1DMgEZcQiVE0ik+YJ+GNSqHp+HZrjALZkVaC0swuYPiWVp5erTAUVS7grrNNwQTpOkMCRO2Nnw+puGzz8/tNjV2L2IiHh2boUKqOFqSkkLAG+uBtOmKhtsYBxM5qkuldFTUG1IGprJnvB4gUmp/eNBPMA7zJ/H8ycxWoVxQzIdHioGpE+BamtIKqB4QzIBvCrhpmOMhqordzmw1P7QaYCOzh6rgK4epIUClcJEKwO8jEPhtPB5+v2lfF2duJlV+ygSBXggIZ8QMUkpqDYeIBSZsfEfKCkzdNQJFfSoAaVG6CoFJOm0CobeS33l+nFUQVtOVzDLUrHMKhpMNNTRTZZMbCsrAx904jxfjtUioKNCuzVHrEl0qqoWqlNJKDwubN8QMWOL/Dq245+v2lfEsPaZQU8tp0qKvi0xMme71QBbYaogG0YOyFekpqtT73VVVhIUnTqZjKwvVvoPPGkp8Qph8vpo5sDKuO6JokyndFGgASJcLUvNy2KqXEagbLtTo5ilpp1xWREcL3lVXjSB93vDqA+7Pliz4bWwwc/X7fISxq3XkYmXy60lVqaPU06Hp6SlwKkSLKIOoTt1xKhTyymmxZjosAVOloLmD1u/0HXD3swlWizNVpVyWrUKhPduSe7qM7EmN7++LOMUmrJQihUR1d3qgU2Cln7uWW1tWksRyJOCnwqrdjn9c/L9JQ11mM8fSKPtyJQFGmp8MCSCLg6jIC7wDhXUr5h801VHIpuxJUKzHQWk20QSNp688fRMznVdy5o1VZq7sxWmfEjUq1JWj+cLUAI56cC5GotFRTC13VaSpqVXolv/I71oKnUsKSN7xBscYTw2lVIAPPz+0jayxmDE9otbtRTCRTR1Tay8/M8z6mcB1+1DhSEXU/LWrDbedPS/L1w9zGa1U6iuKpl2ZFp0qlO7Vdd4fQyxeGXUDaeePW4qsw1CswBzTowptqRqzVdPK6sjww5EKeWA/g1HfBP7/aGPiV3yH7THcL4/mBVepmSGRxC6AwCleSyoBG83nDV+P0zyfafh5dfTzwRxuv3uXdRTzWt+70U9FQJSCBQVjVoK2aCFnxX2xBc7CwcpUY/Y6dHUadXUzKUJQ30aDpN9M40/hGnc7iDn9ZSeI3INoImUzOezveMaVXu0qHwLDG2wImmb9SMPOFcXimgfW9TZmALSwF7xJMXjD2nxYrW7wjN1Q1daqq9Bh9nCh7LcgnxKvhgQvtiyhx0TS/8avTC1DVYCk58dWjXFRhEGO8qKoAIOlREYqzw2llxtP/AH9pSa61TnMVpxxATK1PDdvCbevTCleKqcz3zMdOoHSJ2UQLERyGNDRz5iurjMsjkkBKOYVmJpKgh2rMYkQVqahAtvGMUOGV/wDBq/8A42/TEq8H04z3H7/aXZ4lccdptT20pTu0dCMUVO1WX38Uem2MgchW/wAKr/sb9MB8QpuimVZfUEfjin8D0oGcn6/aaXxS/PYfSfRa5pZuki1abGmTrEtp1bqD4Wnk28emIvlMnSpil3vc0bkqWC6mYgDUxILb25AKdW4gTK5sfZ8sdpog/wD3qYv4zS/8RiF1Ow/2+nnF8cZX+Gu2D8s6BXr07z+adSqp3bUaFQV1v4QygU72MiSLCJiG1W+E4PGbIohnGkLCkyDygXgb+gxqux+WoHKKadAUlqXKElyYJHiJudvTEuG8RavWq0mCmkoIIjbxAAH1E/LG9TStrgk/m7cQNFzVqQPSIVyFc02ZAoaDp1tF+UjGF4llc0kU6o0VIJBCgq/krAxyHmOeNq+dkAgyIsevnirirLVy1RXPwqXUn7pW4M+0Hyxz6bFRtmPWOamhrU3ZnzJsqzCWbxNExe17Tt/ziLcCB2H1n88a7sRwtc0zO0rTSCwGxJ2UEgRtPM+hxuu6ywsMvRjzQH6kTjoPfs4JxOZXp3s5EEzeak4oTPBJdjCqCSTsALk/LGZ4EM7DfaIQfdR1OsAbSQRb54M4hlEzFM0qjuFO+g6fnvI8jjltXtswx/XE7ivmvKiYbM8dFestQyqoToWSCJuWJ5mBGnGv4Fx6itHTUpuxFTX4aQaBAGpiTDBfiAgXESQTjJVez70KzIGVwACBzdd5AggMPxGDuHUpEBajLzLQIvsedut8d+vVdFMV9uJ5y+stZl+81CdpsorI7JUJUgH+CB3knLFqm8Kf4VTwwZ17iTi7/uCiXVxSqoodHdfsyuaigUd2MQVK1DKgatXKThNQ0XP3x8KIRIBiWPOLxHli8KT/AJp3DXH67fnjLeLWD0guks8p8UQ165YOA6wk03EmVOwkj4euNbxLtLla32YfaK9NaV30UqwLGF0j4IIkHfGWXnIA2kmxJ8r+XLzvj0OoFjPmL39OmAN4nYz78czS1hRgRtleOhCG+01GZWU6WXNFahC1VZ2JpnQW7xToUFRoHlA54jAIGerEGnpg0sxuMsKQedEg95qYj/SdxgFSORn0j/gDBVDLgkamBF9jqNgfYD0xf4rYPQS+mIz/AO5aIod39pqq3es4GjMsEQ0mQIHZNbDWQ9+tthimh2npJla9I5qpVd2Xu3qJmV0qqIviKKDI0k2MNudzgGrQoz8UxvEE25Rt03OFtUgg6YO+0EXuAItMAAm+LXxNz/bJsEecN7Z5anUZqmfeGo6AdNaodWimoMFAvgZHbUACxcyBGBct2qyZNPvM/UVFcMVT7Q8kKBOp1nxsNRXYcpMnGTrcCDHUbc7deowPmODCIsbzEDp1iT6Thka4GTYJvOL9usrUrVnp5pQj09KqTmgNUodTqqwANJgIV3MzqMdmO2+VP2TTn2U0UC1CRWbUbAtHdjW1tyRvcHbHy7M8HI2mf3yjFA4c6wSN+oPpgw1HHBk2ifTqPbHLqnhz3iuNJOZZTqpNTapqZCwYsQ+iIEbyZwT/AN25APqTP1FOumdUVmMLTZX8LKySzkNERj5ieEtafDquAL+Qn5YnT4SARqkzvFo+ftyxR1Xzk2Cb6lx2k9vt1Q/w6KyBmT8Bo6zp7u+rQ19QnVfcnDPhfH6a1aFQ52s6J3feJ3ddw2mk6SD3e+tiYO4ibqMYrh61NMAAxcHcDnB5ARe3th99mawK6APvEubTNp2O9rYWs8RdeMCUEEc53jqFayfaaimq8moVzWrRrZwAmkKhA0p4SJE3G2Jr2oGlhUrtLOtTUKeY5URTKx3VlLDXvz2wkRmUMyHe5qNJJH8okbTeB+QwIx1eLYnczJJtcdPaPPAh4lZ7CXsEfU+M0afdBc5XIUJLOmYBRg+pyoCRUDr4IfYD1GA6fG6YplRxGorBidWiuQCaRXSQUNi5M32ggAi6upSLGYBPI2+XljqeWbeNXUGR6D+uNjxN/UCVsE0KdqqS1KTDPeGk7MVK1/H3jiQfBFqYgTNydt8ecS7T5R2zDLxBk75wACKwCUwEJ0gAEOWUixFmN5xlqmX1DYAm0C48rsZHrPTC/i/DaTDwzIsTpME3O+3pfBE15J7SbBNv/wB3UHLas8rVHRVDA5hdLBFUqqKukhnBfUby0RYHB+b4qtSkabZh1gZjQwXMgk1W10i0UxGg2iSIHtj419hNN1YnTBBBIPIiNvPH0ClxunXTWjifvLIlT+nni79ZYmCgz/qNafT12Z3HEf57OoaimnmandrUDBT9pB0inRWCTTafEjm++re5worik9E061R6p1SDFUmIG7MgkzJ2G/O+H/BayUqKPCs9QatRvAOwHt0xVxmolek50gVFUsGFpgTB62wo/ibN5DGl0Cr5h2kuBZlaFCmqAyiBdTKVaAzkXIE2INrXxDj+aD0xUA8SuswLsCY5bmYwnyGdqvSQ1KbKQABbcDYwLi3WMQynGRUfu6UsVPigc/5R1OEbDY9hJ7RutK0QCOeI8YrKlEUtVPuTqUKhM+ErDAm4hjaN78sDZntlWrq1Kyg2qMq6LHcDxMTa02xfn+H1a1FqdWlVCsI1AEFfOdxGPmvBeMiiDSqRKErPK0j6HDFJtdDycj0i9iVo49jNsaDs6Cg4pgnxAjUsC5IEzMeeHgFIAoyB1YQ2u8j8PlgDhtGmiI9QaqhGq5MLI2AB3g3xLMRd1bwqJYNyA8+mEWbkAHtHlAxkw7hlCjlqTUqAIUuXg3+KLTuQIi+INmcYjjPbMU6yilFVAsPexM20nyE+V8Dt27X/AAG93H/64M2k1FnmI7wS6mivygzZcSrvVRAg1PrAA2sQZknYCJ9sSbhNRRq1ox3IBPvEi+Ox2BZwMTeMnMw2fzQzGZ7xNRRQFBUHkDc8iCCfY4Ky1IEkalUWJkWsT6GOo/4x2Ox0rRt8o9JwXYsxYxtQoIVDBlWbDwkzcgmDYbYJqHRAkTAE2FovsARfHY7CDfmmZVRQyAoBJvAv9DiYQmZBsYMcue36Y7HYyTJLHzIUeFzaxCwL8tRB2/pitCTtIJ3JO/l0Ax5jsWRgSTxu7PxUwCpswO/S2375YICjTdgoHKxPy3x7jsQyQWoVsZY+Uflil0nlHtf/AJx2OxsDEk6nw4sCwm0HpvA6jryx7UyKnQmsPEkyYXy087fXHmOxW9snmSVvkyfFqMCxZVIUxM+lgf3fFbUKIEsIMiNSk+ZvtG+Ox2NqSeMyQtXdCdNMBtgBsBzMx6+nIYtFQn43B5lRPzHI+45nHY7A+8k7SCwgDVy8N/zx61a/jvzvv+vtbbHY7FeuJJXSpBzBPpJkfM4vHDGt4gIvAeCPkYOOx2KZiDJKRSDXtM2m026E+u1sUVqRPMg/5REel98djsaDGSKM7w8HzPUmT/xjN8T4ZpkgewHLHY7HR09jZkn0bhOTOXy1Omahc6Q0MLLqvpWIMAnmTiOZ11EKLUFOd9I3HMGTsdrY7HY5u4li3rmd8gBQvpiQyuZYi3ISeWNPwtUpL32he+qCC430jb977dMdjsVaxTJWRBuwDLqXEmLWOPlHbbglRs3mKlChUNKQWZKbFQxA1wQI+KZ85x2Owfw+xg5g9dWuyPuC8eWsi+IBgAGU8uVvLHcd4xTpUai6lNRlKhQQT4gRJHID647HYb+FTrY/eLfEt0c+swmVybmHRZg8rkdLbkHrh0OCUwBq7wnqACPmVx2Oxu65g2BObP/Z"/>
          <p:cNvSpPr/>
          <p:nvPr/>
        </p:nvSpPr>
        <p:spPr>
          <a:xfrm>
            <a:off x="307975" y="7936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Shape 399" descr="C:\Users\jenhan\Dropbox\ICAAC\MRSA_rampant_in_Southern_California_nurs_395460000_386045_ver1.0_640_48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1655" y="3758853"/>
            <a:ext cx="4562700" cy="256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xfrm>
            <a:off x="547687" y="70010"/>
            <a:ext cx="8520000" cy="558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rPr>
              <a:t>The epidemiology of MRSA in nursing homes</a:t>
            </a:r>
          </a:p>
        </p:txBody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547687" y="839741"/>
            <a:ext cx="8128200" cy="5019600"/>
          </a:xfrm>
          <a:prstGeom prst="rect">
            <a:avLst/>
          </a:prstGeom>
          <a:noFill/>
          <a:ln>
            <a:noFill/>
          </a:ln>
        </p:spPr>
        <p:txBody>
          <a:bodyPr lIns="0" tIns="97625" rIns="0" bIns="97625" anchor="t" anchorCtr="0">
            <a:noAutofit/>
          </a:bodyPr>
          <a:lstStyle/>
          <a:p>
            <a:pPr marL="242887" marR="0" lvl="0" indent="-24288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Burden in NHs significantly less well-studied than in acute care hospitals →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less standardized infection prevention policies</a:t>
            </a:r>
          </a:p>
          <a:p>
            <a:pPr marL="242887" marR="0" lvl="0" indent="-242887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Prevalence of colonization: ~25-50% </a:t>
            </a:r>
          </a:p>
          <a:p>
            <a:pPr marL="660400" marR="0" lvl="1" indent="-3048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Residents with indwelling devices: ~75%</a:t>
            </a:r>
          </a:p>
          <a:p>
            <a:pPr marL="660400" marR="0" lvl="1" indent="-3048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Acute care hospitals: 6-12%; ICUs: 7-24%</a:t>
            </a:r>
          </a:p>
          <a:p>
            <a:pPr marL="242887" marR="0" lvl="0" indent="-242887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Highly dependent on local prevalence and importation pressure</a:t>
            </a:r>
          </a:p>
          <a:p>
            <a:pPr marL="242887" marR="0" lvl="0" indent="-242887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Risk factors for MRSA colonization</a:t>
            </a:r>
          </a:p>
          <a:p>
            <a:pPr marL="660400" marR="0" lvl="1" indent="-304800" algn="l" rtl="0"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Older age			  </a:t>
            </a:r>
            <a:r>
              <a:rPr lang="en-US" sz="1200" b="0" i="0" u="none" strike="noStrike" cap="none">
                <a:solidFill>
                  <a:srgbClr val="600000"/>
                </a:solidFill>
                <a:latin typeface="Arial"/>
                <a:ea typeface="Arial"/>
                <a:cs typeface="Arial"/>
                <a:sym typeface="Arial"/>
              </a:rPr>
              <a:t>∙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Poor functional status	</a:t>
            </a:r>
            <a:r>
              <a:rPr lang="en-US" sz="1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660400" marR="0" lvl="1" indent="-3048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Prior antibiotic therapy	</a:t>
            </a:r>
            <a:r>
              <a:rPr lang="en-US" sz="1800" b="0" i="0" u="none" strike="noStrike" cap="none">
                <a:solidFill>
                  <a:srgbClr val="6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200" b="0" i="0" u="none" strike="noStrike" cap="none">
                <a:solidFill>
                  <a:srgbClr val="600000"/>
                </a:solidFill>
                <a:latin typeface="Arial"/>
                <a:ea typeface="Arial"/>
                <a:cs typeface="Arial"/>
                <a:sym typeface="Arial"/>
              </a:rPr>
              <a:t>∙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Indwelling devices		</a:t>
            </a:r>
            <a:r>
              <a:rPr lang="en-US" sz="18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660400" marR="0" lvl="1" indent="-3048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 nursing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bed ratio	 </a:t>
            </a:r>
            <a:r>
              <a:rPr lang="en-US" sz="1100" b="0" i="0" u="none" strike="noStrike" cap="none">
                <a:solidFill>
                  <a:srgbClr val="600000"/>
                </a:solidFill>
                <a:latin typeface="Arial"/>
                <a:ea typeface="Arial"/>
                <a:cs typeface="Arial"/>
                <a:sym typeface="Arial"/>
              </a:rPr>
              <a:t> ∙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↓ </a:t>
            </a:r>
            <a:r>
              <a:rPr lang="en-US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 engagement levels</a:t>
            </a:r>
          </a:p>
          <a:p>
            <a:pPr marL="660400" marR="0" lvl="1" indent="-3048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Environmental contamination of 					       common areas</a:t>
            </a:r>
          </a:p>
          <a:p>
            <a:pPr marL="660400" marR="0" lvl="1" indent="-3048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20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0400" marR="0" lvl="1" indent="-3048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Shape 407"/>
          <p:cNvSpPr/>
          <p:nvPr/>
        </p:nvSpPr>
        <p:spPr>
          <a:xfrm>
            <a:off x="5953126" y="5990835"/>
            <a:ext cx="3114599" cy="78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Stone N. Infect Control Hosp Epidemiol 2008;29.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Mody L. Clin Infect Dis 2008;46.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Manzur A. Clin Microbiol Infect 2009;15(Suppl).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Reynolds C. Infect Control Hosp Epidemiol 2011;32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Murphy C. BMC Infect Dis 2012;12..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111125" y="109538"/>
            <a:ext cx="3356100" cy="558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rPr>
              <a:t>Disclosures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161926" y="2319648"/>
            <a:ext cx="8286600" cy="689700"/>
          </a:xfrm>
          <a:prstGeom prst="rect">
            <a:avLst/>
          </a:prstGeom>
          <a:noFill/>
          <a:ln>
            <a:noFill/>
          </a:ln>
        </p:spPr>
        <p:txBody>
          <a:bodyPr lIns="0" tIns="97625" rIns="0" bIns="976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3200" b="1" i="0" u="none" strike="noStrike" cap="none">
                <a:solidFill>
                  <a:srgbClr val="004081"/>
                </a:solidFill>
                <a:latin typeface="Arial"/>
                <a:ea typeface="Arial"/>
                <a:cs typeface="Arial"/>
                <a:sym typeface="Arial"/>
              </a:rPr>
              <a:t>None to report</a:t>
            </a:r>
          </a:p>
        </p:txBody>
      </p:sp>
      <p:sp>
        <p:nvSpPr>
          <p:cNvPr id="186" name="Shape 186" descr="Philly.com logo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 descr="Philly.com logo"/>
          <p:cNvSpPr/>
          <p:nvPr/>
        </p:nvSpPr>
        <p:spPr>
          <a:xfrm>
            <a:off x="4572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xfrm>
            <a:off x="454025" y="90488"/>
            <a:ext cx="8520000" cy="558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1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rPr>
              <a:t>Clostridium difficile </a:t>
            </a:r>
            <a:r>
              <a:rPr lang="en-US"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rPr>
              <a:t>in nursing homes</a:t>
            </a:r>
          </a:p>
        </p:txBody>
      </p:sp>
      <p:pic>
        <p:nvPicPr>
          <p:cNvPr id="414" name="Shape 414" descr="http://magazine.nursing.jhu.edu/wp-content/uploads/2011/12/p49_handwashin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110" y="3665537"/>
            <a:ext cx="3242100" cy="215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Shape 415" descr="http://www.tufts.edu/med/apua/consumers/consumers---practioners---cdc-vital-signs_16_247348131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193" y="866412"/>
            <a:ext cx="5901300" cy="241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Shape 416" descr="Clostridium difficile bacteria, coloured transmission electron micrograph (TEM)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5517" y="1045523"/>
            <a:ext cx="1856100" cy="24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Shape 417"/>
          <p:cNvSpPr txBox="1"/>
          <p:nvPr/>
        </p:nvSpPr>
        <p:spPr>
          <a:xfrm>
            <a:off x="490193" y="3902696"/>
            <a:ext cx="43362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C. diff no longer just a hospital superbug</a:t>
            </a:r>
          </a:p>
        </p:txBody>
      </p:sp>
      <p:pic>
        <p:nvPicPr>
          <p:cNvPr id="418" name="Shape 418" descr="http://www.newsday.com/img/blog-share-nd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55886" y="4403642"/>
            <a:ext cx="1760700" cy="117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/>
        </p:nvSpPr>
        <p:spPr>
          <a:xfrm>
            <a:off x="5648280" y="6319860"/>
            <a:ext cx="3495600" cy="24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Campbell et al. Infect Control Hosp Epidemiol 2009:30.        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x="291252" y="208839"/>
            <a:ext cx="88527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National Estimates of U.S. Short-Stay Hospital Discharges with </a:t>
            </a:r>
            <a:r>
              <a:rPr lang="en-US" sz="2400" b="1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C. difficile</a:t>
            </a:r>
            <a:r>
              <a:rPr lang="en-US" sz="2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426" name="Shape 4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5750" y="1101391"/>
            <a:ext cx="5649600" cy="49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Shape 432" descr="http://www.ncbi.nlm.nih.gov/corecgi/tileshop/tileshop.fcgi?p=PMC3&amp;id=432526&amp;s=29&amp;r=1&amp;c=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474" y="1316037"/>
            <a:ext cx="7143600" cy="43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Shape 433"/>
          <p:cNvSpPr txBox="1"/>
          <p:nvPr/>
        </p:nvSpPr>
        <p:spPr>
          <a:xfrm>
            <a:off x="4895850" y="6368246"/>
            <a:ext cx="3914700" cy="47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McDonald LC, et al. Emerg Infect Dis. 2006;12(3):409-15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fol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Shape 434"/>
          <p:cNvSpPr/>
          <p:nvPr/>
        </p:nvSpPr>
        <p:spPr>
          <a:xfrm>
            <a:off x="1133475" y="331915"/>
            <a:ext cx="6889800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National Estimates of U.S. Short-Stay Hospital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Discharges with </a:t>
            </a:r>
            <a:r>
              <a:rPr lang="en-US" sz="2000" b="1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C. difficile </a:t>
            </a:r>
            <a:r>
              <a:rPr lang="en-US" sz="2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by Age </a:t>
            </a:r>
          </a:p>
        </p:txBody>
      </p:sp>
      <p:sp>
        <p:nvSpPr>
          <p:cNvPr id="435" name="Shape 435"/>
          <p:cNvSpPr/>
          <p:nvPr/>
        </p:nvSpPr>
        <p:spPr>
          <a:xfrm>
            <a:off x="5162550" y="1476375"/>
            <a:ext cx="352500" cy="152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547687" y="223837"/>
            <a:ext cx="8520000" cy="46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rPr>
              <a:t>Changing epidemiology of </a:t>
            </a:r>
            <a:r>
              <a:rPr lang="en-US" sz="2400" b="1" i="1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rPr>
              <a:t>C. difficile</a:t>
            </a:r>
            <a:r>
              <a:rPr lang="en-US" sz="24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rPr>
              <a:t> in nursing homes</a:t>
            </a:r>
          </a:p>
        </p:txBody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843516" y="914400"/>
            <a:ext cx="7824300" cy="5327400"/>
          </a:xfrm>
          <a:prstGeom prst="rect">
            <a:avLst/>
          </a:prstGeom>
          <a:noFill/>
          <a:ln>
            <a:noFill/>
          </a:ln>
        </p:spPr>
        <p:txBody>
          <a:bodyPr lIns="0" tIns="97625" rIns="0" bIns="97625" anchor="t" anchorCtr="0">
            <a:noAutofit/>
          </a:bodyPr>
          <a:lstStyle/>
          <a:p>
            <a:pPr marL="242887" marR="0" lvl="0" indent="-24288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400 cases of CDI, 2005 - 2010</a:t>
            </a:r>
          </a:p>
          <a:p>
            <a:pPr marL="242887" marR="0" lvl="0" indent="-24288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&gt;300,000 cases/year</a:t>
            </a:r>
          </a:p>
          <a:p>
            <a:pPr marL="242887" marR="0" lvl="0" indent="-242887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$2.2 billion in excess costs</a:t>
            </a:r>
          </a:p>
          <a:p>
            <a:pPr marL="242887" marR="0" lvl="0" indent="-242887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16,500 deaths/year</a:t>
            </a:r>
          </a:p>
          <a:p>
            <a:pPr marL="242887" marR="0" lvl="0" indent="-242887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17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17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17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6407887" y="6009528"/>
            <a:ext cx="2659800" cy="661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Garg S, et al. Dig Dis Sci 2013;58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Dubberke et al. Emerg Infect Dis. 2008;14.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Dubberke et al. Clin Infect Dis. 2008;46.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444" name="Shape 4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9225" y="1495425"/>
            <a:ext cx="5094900" cy="284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Shape 445"/>
          <p:cNvSpPr/>
          <p:nvPr/>
        </p:nvSpPr>
        <p:spPr>
          <a:xfrm>
            <a:off x="3319780" y="2202182"/>
            <a:ext cx="1057200" cy="2187000"/>
          </a:xfrm>
          <a:prstGeom prst="rect">
            <a:avLst/>
          </a:prstGeom>
          <a:noFill/>
          <a:ln w="349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title"/>
          </p:nvPr>
        </p:nvSpPr>
        <p:spPr>
          <a:xfrm>
            <a:off x="334167" y="146050"/>
            <a:ext cx="8520000" cy="558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rPr>
              <a:t>Carbapenem-resistant Enterobacteriaceae</a:t>
            </a:r>
          </a:p>
        </p:txBody>
      </p:sp>
      <p:pic>
        <p:nvPicPr>
          <p:cNvPr id="452" name="Shape 452" descr="South Florida Sun-Sentinel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-250825"/>
            <a:ext cx="4286400" cy="5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Shape 453" descr="Sun Sentin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975" y="-98425"/>
            <a:ext cx="4286400" cy="5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Shape 454" descr="Sun Sentin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75" y="53975"/>
            <a:ext cx="4286400" cy="5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Shape 455" descr="Sun Sentin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775" y="206375"/>
            <a:ext cx="4286400" cy="5238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Shape 456" descr="data:image/jpeg;base64,/9j/4AAQSkZJRgABAQAAAQABAAD/2wCEAAkGBxQTEhMSEBQWFBUXGRYWGBcXFxYaGBUaIhUcGxoYGhgcKCggHR4lIBwZIjElJSkrLi4uFx8zODMsNygtMCsBCgoKDg0OFxAQGzMmHyMtNzcsNzc3NywwLCssLTQsLi83NywuNDUtLC8zLjgsNiw1LCw3NywsLDI0NywyLCwtK//AABEIAE0A8AMBIgACEQEDEQH/xAAcAAEAAgIDAQAAAAAAAAAAAAAABgcEBQIDCAH/xABEEAACAQMCAwUDCAYHCQAAAAABAgMABBEFEgYhMQcTIkFRYXGRIzJScnOBobEUFRYzQtEIJGKCksHhFzQ1Q2SDorPC/8QAGgEBAAMBAQEAAAAAAAAAAAAAAAEDBAYCBf/EACoRAQACAgEDAgQHAQAAAAAAAAABAgMRBCExQQXRE3GhsRIiMlGBkfAG/9oADAMBAAIRAxEAPwC8aj7cb6eHaJruFXQlWVnAIIOCOdSCqs0HsrV5rubUFUiWeSRI15naWJBZvb6CgnycS2Z6Xduf+9H/ADrOgvY35xyI/wBVlP5Vo7LgTTojmOzhB9SgP51mTy2lv4SI0P0VAB+AqJtEdZeq1tadVjbb0qP/ALR2v0mH3NXaNRtZeQnAP19p/GvEZaT2mFk8fLHWaz/Td0qK6hwzcMN1rqVzEfIMIZI/htDf+VdHDNvqsV0UvpoZ7coSrouxw+RjK+7NWKUxpSlApSlApSlApSlApSlApSlApSlApSlApSlApSlApSlArhH5++udcI/P30HG6ZgjFBlgpIHtxyqqZbwc2c5Y/Oz1z55q26jevcGwXDF/FFIerJjB+svQ1l5OG2TWvD6Xp3JxYbTGTtPlW8+pk/N+Na+eYt87nUvvuzucfuZUk9jAr+IzUY1LhW/jzugZgPOMhh+HP8Kx/AvHeHU8fk8W/wCi8fafq+abxFNan5GUgfQPiU/d5VZXCHFsd62MGOVFyydQRnqp8xVLyKVOHBQ+jAqfxqZdkn+/SfY//Qq/BaYtEKfV+Fhtx7Zdfmjz/u64aUpW9xRSlKBSlKBSlKBSlKBSlKBSlKBSlKBSlKBSlKBSlKBUZ0bi+KSWWGUiKRJGQZPhfB5EE+fsqTVQ2rn+sXX2z/nVGfJNNTD6vpfCpypyVt4jpP7dV8A19qhrbiW6gwIZ3A+i2GX4Gt3Z9p10v7yOKQezch/zqK8ms92jJ/z/ACY60mJ+k/X3W9Sq3t+1Vf8AmWzD6rA1utN7RLOVgrM0JPTvFwD/AHhy+NWRlpPliyelcvHG5xz/AB1+yR32nxSjE0aOP7QBrRaLwnBa3Zlt9yhoypQnKjxA5BPP7qkW/PMcwemPOuhW+WH1T+Yr3NYmdstc+WtZpFp1PePDLkkCgsxAABJJOAB5kmoH/tSgldksLe5vtnJmgj8K/wB5scjjl61IOOtNlubC5ggOJHjYLzxuP0c+3p99edeCON7rRZJYngyjkF4pAUYMOW5T/oRyFSpXtovaFFNcpaTW9xazuCVSaMruwMnB6VMqqmx40sdVmtpIsxX1vvaCKU7ElZkwYzIAcjkPby5A13cMdo91cam+nT20UTIJN212bxKOXi6YPuoLQpVWW/aTeDVYdNubWGIswVmWRn5FcgqcD8ax+Ke1K8sLqO3ubKMBipzHK0hZC2PCMDxew+dBbdaziDXoLKEz3UgjQcufMsfoqBzJ9gqq+K+1TUrK4iM9isMEmSqSMDK6gjJ3KcIwyORHLNZHb/oVxcwWs9urSRxbzIi5JG4LtfaOuMEezd76CQQ9pZkXvLfTb6aI9JFiGGHqATkj3VvuEeL4NQEvcCRWiIWRJEKshOcAg+4/Cqa4J7aJLWOO2vYe8SMBA6eF1UcgGU8jj7qsThviTTNuoapbSt4hG9xGRhkKhgp2erZIzzBxQWFSqs03jTUbu0n1C3FtFFGW7uBwWeVV+eS+4bTjpyrqm7V53sP0+1tY3jQhJ1eUh45CRjAA8SnIOc5oLYpVOy9p2oy2H6XaWI2oCZpnI7sYPPu03BmHqfKsXU+0DULvRnurdIotpaO4kDMGHMAd0vtBGSTy8qC4NM1SK4UvA4kUMyFl6bgcEZ9hrT3PG9ml8untIRO2MDaduSMhS3TJFQPsRub4WMKxQQNb95LmRpWWTqc+DBHXl1rjFxY368gt7vTraO5JCGdX3sFKEgq2B+NBcVKqPintSvbC7jtrmzi8RVsxyM5ZC2PCMDxeysLirtU1KyuIv0iySGCTLKjkNK6A4PiVsK3MciPOgumsXUrzuYnk2PJtGdkalnb2Ko6moRxPx7IL6LTNPWM3D43ySk93CCN3zRzY7eeMjqK+WPHE0GpLpuoiJu9wYJ4sqGz0V0JODyI6/nQZ3CfaPb39y9rDHKropZjIoXGCAVI6g86mlUP2R/8AH9Qz/wBR/wC6r4oFUxxjoE1vNLMy7opHZw6jIXP8LDy99XPWNBMjhlVlfBIYAg49hFV5ccXjTdwOdbiZJtEbie8POu7POlXRqnAFlMSwjMTHzjJUf4elaC47LF/guWH1lU1lnj3h1WL13iXjrM1+ce21a0Pt6VYkfZd9O65exB/nW1sOAbGHDTP3pHP5RwE+9ehqIwXnw9ZPXOHSNxaZ+Ue+mR2aiX9BTvc43N3eeuzy+70qRp+/A/sH8xWk1bjnTrUATXUQx0VMuf8ACmcVpeEu0GPUNSeK2X5BIS3eMCGZtw8j0Fbqx+GsQ4vkZfjZbZNa3O287S9WntNPmuLVgskZQglQwI3jcCD6jlWF+u9H1OEGZ7aXKgsshVXTl054ZSPUVM3CsCDgg9QcEGtFc8FadIdz2dux9e6TJ++pUvPescNxHWI7fRJDKu+NgyEuIG3ZPj8wuM5zUgs9agtOKLqa6fu490i7iDgEquM48j61eul6Nb2w220McI9I0Vc/Cui/4Zs5pRNNbQySDGHeNS3LpzI8qChLniO3n4lhu0k2wb0+UkBQYEZGfFzAPtrK7XNXgl1iykimjdE7neysCqYlyckdMDnV63OgWshLSW8LE9S0akn8K6k4XswMC1gA+yT+VBTX9Iy7SUadJC6yIy3BV1IKtzi6EcjU01jtBjtrrTz36NYzRSK7oA6iQFQGLLkjHTHtOamz6DbFEjNvEUjzsUou1M9doxyrlHodssfdLBEI8k7Ai7cnqcYxzoIVxRbaDexM88tqORxNHIiup9cqfF7jn3VTHA3Cd1dw3xtd+wREA4IWchgRGM+ZxmvRf7DadnP6DbZ+xT+Vb2CFUAVFCqOgUAAfcKDzz2Z3ej9w1vqqd1OjNkyPOquvoQp2gjpgjnW54xv9MXR7pNPQW6yvGUDBlNztK5kjV/EVHTOAKt284ctJZBLLbQvIOjtGhYfeRmu670e3lKtLDG5UbVLIp2j0GegoKi4Y1KJ+GLmFZUaWOGUugbxIC3LK9QKjXC95GeHL+BXUzb9/dg+Pb4fFt645Hn7K9AQaHbJu2QRLvG1sIo3L6HlzFfLfQbZDujt4lOCuRGoOD1HToaCr+xni+yt9NjhmnVJe9cd3glubZBwB0x59BzqM61rNueJ4rgTxGEMmZQ47sYjIOW6deVXlp3DVpASbe2giJGCUjRcj0OBXxeGbMDaLWADpjukx+VBRfaxrFvLrNnLFNG8adxvdWDKmJcnJHoOdZf8ASKu0lbT5IXWRGSYqykFWG5OYI5GrqXhqzAwLWAD7NP5V2vodsVRDBEVTOxSi4TPXaMcqDz5xULePWhe3Py9hOwYSwu+P3YUgPGQdykcwDnFTS2PDiT28sAMsoZWEne3LLBg5Dys7bVUH6VWf+o7bujB3EXdEkmPYuzJ6nb051wteHrWONooreFI2+cixqFb3gDnQUb2X61bx65eyyzxqkhmCOzYWQmYbdpPr5V6FrV/s3acv6tDywR8mnLHTyraUCqyvex6JppZoru4iMrtIQrYGWOT09pqzaUFcW3Z3dxco9UucejOT+dbGHhq/Xkbzf9Yc6m1KjSdoivDtz/FNn3Guq44NEn74d572OPhUzpTRtDIOCIE+bbxD3Rpn44rOg4eRfmoF+qoX8qktKaNtTFp+PM/E13i19p+JrPpTRtiLAfU12CM+td9KlDq2n1rkAfWudKDjg0wa5UoPgr7SlApSlApSlApSlApSlApSlApSlB//2Q==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Shape 457" descr="data:image/jpeg;base64,/9j/4AAQSkZJRgABAQAAAQABAAD/2wCEAAkGBxQTEhMSEBQWFBUXGRYWGBcXFxYaGBUaIhUcGxoYGhgcKCggHR4lIBwZIjElJSkrLi4uFx8zODMsNygtMCsBCgoKDg0OFxAQGzMmHyMtNzcsNzc3NywwLCssLTQsLi83NywuNDUtLC8zLjgsNiw1LCw3NywsLDI0NywyLCwtK//AABEIAE0A8AMBIgACEQEDEQH/xAAcAAEAAgIDAQAAAAAAAAAAAAAABgcEBQIDCAH/xABEEAACAQMCAwUDCAYHCQAAAAABAgMABBEFEgYhMQcTIkFRYXGRIzJScnOBobEUFRYzQtEIJGKCksHhFzQ1Q2SDorPC/8QAGgEBAAMBAQEAAAAAAAAAAAAAAAEDBAYCBf/EACoRAQACAgEDAgQHAQAAAAAAAAABAgMRBCExQQXRE3GhsRIiMlGBkfAG/9oADAMBAAIRAxEAPwC8aj7cb6eHaJruFXQlWVnAIIOCOdSCqs0HsrV5rubUFUiWeSRI15naWJBZvb6CgnycS2Z6Xduf+9H/ADrOgvY35xyI/wBVlP5Vo7LgTTojmOzhB9SgP51mTy2lv4SI0P0VAB+AqJtEdZeq1tadVjbb0qP/ALR2v0mH3NXaNRtZeQnAP19p/GvEZaT2mFk8fLHWaz/Td0qK6hwzcMN1rqVzEfIMIZI/htDf+VdHDNvqsV0UvpoZ7coSrouxw+RjK+7NWKUxpSlApSlApSlApSlApSlApSlApSlApSlApSlApSlApSlArhH5++udcI/P30HG6ZgjFBlgpIHtxyqqZbwc2c5Y/Oz1z55q26jevcGwXDF/FFIerJjB+svQ1l5OG2TWvD6Xp3JxYbTGTtPlW8+pk/N+Na+eYt87nUvvuzucfuZUk9jAr+IzUY1LhW/jzugZgPOMhh+HP8Kx/AvHeHU8fk8W/wCi8fafq+abxFNan5GUgfQPiU/d5VZXCHFsd62MGOVFyydQRnqp8xVLyKVOHBQ+jAqfxqZdkn+/SfY//Qq/BaYtEKfV+Fhtx7Zdfmjz/u64aUpW9xRSlKBSlKBSlKBSlKBSlKBSlKBSlKBSlKBSlKBSlKBUZ0bi+KSWWGUiKRJGQZPhfB5EE+fsqTVQ2rn+sXX2z/nVGfJNNTD6vpfCpypyVt4jpP7dV8A19qhrbiW6gwIZ3A+i2GX4Gt3Z9p10v7yOKQezch/zqK8ms92jJ/z/ACY60mJ+k/X3W9Sq3t+1Vf8AmWzD6rA1utN7RLOVgrM0JPTvFwD/AHhy+NWRlpPliyelcvHG5xz/AB1+yR32nxSjE0aOP7QBrRaLwnBa3Zlt9yhoypQnKjxA5BPP7qkW/PMcwemPOuhW+WH1T+Yr3NYmdstc+WtZpFp1PePDLkkCgsxAABJJOAB5kmoH/tSgldksLe5vtnJmgj8K/wB5scjjl61IOOtNlubC5ggOJHjYLzxuP0c+3p99edeCON7rRZJYngyjkF4pAUYMOW5T/oRyFSpXtovaFFNcpaTW9xazuCVSaMruwMnB6VMqqmx40sdVmtpIsxX1vvaCKU7ElZkwYzIAcjkPby5A13cMdo91cam+nT20UTIJN212bxKOXi6YPuoLQpVWW/aTeDVYdNubWGIswVmWRn5FcgqcD8ax+Ke1K8sLqO3ubKMBipzHK0hZC2PCMDxew+dBbdaziDXoLKEz3UgjQcufMsfoqBzJ9gqq+K+1TUrK4iM9isMEmSqSMDK6gjJ3KcIwyORHLNZHb/oVxcwWs9urSRxbzIi5JG4LtfaOuMEezd76CQQ9pZkXvLfTb6aI9JFiGGHqATkj3VvuEeL4NQEvcCRWiIWRJEKshOcAg+4/Cqa4J7aJLWOO2vYe8SMBA6eF1UcgGU8jj7qsThviTTNuoapbSt4hG9xGRhkKhgp2erZIzzBxQWFSqs03jTUbu0n1C3FtFFGW7uBwWeVV+eS+4bTjpyrqm7V53sP0+1tY3jQhJ1eUh45CRjAA8SnIOc5oLYpVOy9p2oy2H6XaWI2oCZpnI7sYPPu03BmHqfKsXU+0DULvRnurdIotpaO4kDMGHMAd0vtBGSTy8qC4NM1SK4UvA4kUMyFl6bgcEZ9hrT3PG9ml8untIRO2MDaduSMhS3TJFQPsRub4WMKxQQNb95LmRpWWTqc+DBHXl1rjFxY368gt7vTraO5JCGdX3sFKEgq2B+NBcVKqPintSvbC7jtrmzi8RVsxyM5ZC2PCMDxeysLirtU1KyuIv0iySGCTLKjkNK6A4PiVsK3MciPOgumsXUrzuYnk2PJtGdkalnb2Ko6moRxPx7IL6LTNPWM3D43ySk93CCN3zRzY7eeMjqK+WPHE0GpLpuoiJu9wYJ4sqGz0V0JODyI6/nQZ3CfaPb39y9rDHKropZjIoXGCAVI6g86mlUP2R/8AH9Qz/wBR/wC6r4oFUxxjoE1vNLMy7opHZw6jIXP8LDy99XPWNBMjhlVlfBIYAg49hFV5ccXjTdwOdbiZJtEbie8POu7POlXRqnAFlMSwjMTHzjJUf4elaC47LF/guWH1lU1lnj3h1WL13iXjrM1+ce21a0Pt6VYkfZd9O65exB/nW1sOAbGHDTP3pHP5RwE+9ehqIwXnw9ZPXOHSNxaZ+Ue+mR2aiX9BTvc43N3eeuzy+70qRp+/A/sH8xWk1bjnTrUATXUQx0VMuf8ACmcVpeEu0GPUNSeK2X5BIS3eMCGZtw8j0Fbqx+GsQ4vkZfjZbZNa3O287S9WntNPmuLVgskZQglQwI3jcCD6jlWF+u9H1OEGZ7aXKgsshVXTl054ZSPUVM3CsCDgg9QcEGtFc8FadIdz2dux9e6TJ++pUvPescNxHWI7fRJDKu+NgyEuIG3ZPj8wuM5zUgs9agtOKLqa6fu490i7iDgEquM48j61eul6Nb2w220McI9I0Vc/Cui/4Zs5pRNNbQySDGHeNS3LpzI8qChLniO3n4lhu0k2wb0+UkBQYEZGfFzAPtrK7XNXgl1iykimjdE7neysCqYlyckdMDnV63OgWshLSW8LE9S0akn8K6k4XswMC1gA+yT+VBTX9Iy7SUadJC6yIy3BV1IKtzi6EcjU01jtBjtrrTz36NYzRSK7oA6iQFQGLLkjHTHtOamz6DbFEjNvEUjzsUou1M9doxyrlHodssfdLBEI8k7Ai7cnqcYxzoIVxRbaDexM88tqORxNHIiup9cqfF7jn3VTHA3Cd1dw3xtd+wREA4IWchgRGM+ZxmvRf7DadnP6DbZ+xT+Vb2CFUAVFCqOgUAAfcKDzz2Z3ej9w1vqqd1OjNkyPOquvoQp2gjpgjnW54xv9MXR7pNPQW6yvGUDBlNztK5kjV/EVHTOAKt284ctJZBLLbQvIOjtGhYfeRmu670e3lKtLDG5UbVLIp2j0GegoKi4Y1KJ+GLmFZUaWOGUugbxIC3LK9QKjXC95GeHL+BXUzb9/dg+Pb4fFt645Hn7K9AQaHbJu2QRLvG1sIo3L6HlzFfLfQbZDujt4lOCuRGoOD1HToaCr+xni+yt9NjhmnVJe9cd3glubZBwB0x59BzqM61rNueJ4rgTxGEMmZQ47sYjIOW6deVXlp3DVpASbe2giJGCUjRcj0OBXxeGbMDaLWADpjukx+VBRfaxrFvLrNnLFNG8adxvdWDKmJcnJHoOdZf8ASKu0lbT5IXWRGSYqykFWG5OYI5GrqXhqzAwLWAD7NP5V2vodsVRDBEVTOxSi4TPXaMcqDz5xULePWhe3Py9hOwYSwu+P3YUgPGQdykcwDnFTS2PDiT28sAMsoZWEne3LLBg5Dys7bVUH6VWf+o7bujB3EXdEkmPYuzJ6nb051wteHrWONooreFI2+cixqFb3gDnQUb2X61bx65eyyzxqkhmCOzYWQmYbdpPr5V6FrV/s3acv6tDywR8mnLHTyraUCqyvex6JppZoru4iMrtIQrYGWOT09pqzaUFcW3Z3dxco9UucejOT+dbGHhq/Xkbzf9Yc6m1KjSdoivDtz/FNn3Guq44NEn74d572OPhUzpTRtDIOCIE+bbxD3Rpn44rOg4eRfmoF+qoX8qktKaNtTFp+PM/E13i19p+JrPpTRtiLAfU12CM+td9KlDq2n1rkAfWudKDjg0wa5UoPgr7SlApSlApSlApSlApSlApSlApSlB//2Q=="/>
          <p:cNvSpPr/>
          <p:nvPr/>
        </p:nvSpPr>
        <p:spPr>
          <a:xfrm>
            <a:off x="307975" y="7936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8" name="Shape 458" descr="http://www.cidrap.umn.edu/sites/default/files/public/styles/ss_media_popup/public/media/article/cre-stats-cdc.jpg?itok=RLRYNmd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2117" y="842963"/>
            <a:ext cx="5518500" cy="22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Shape 459"/>
          <p:cNvPicPr preferRelativeResize="0"/>
          <p:nvPr/>
        </p:nvPicPr>
        <p:blipFill rotWithShape="1">
          <a:blip r:embed="rId5">
            <a:alphaModFix/>
          </a:blip>
          <a:srcRect l="22666" t="22207" r="22490" b="45292"/>
          <a:stretch/>
        </p:blipFill>
        <p:spPr>
          <a:xfrm>
            <a:off x="307975" y="3245759"/>
            <a:ext cx="6906000" cy="256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Shape 460" descr="http://www.azpbs.org/as3/rotation/grfx/2013/10_october/frontline_hunting_nightmare_bacteria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99025" y="3245759"/>
            <a:ext cx="3938100" cy="13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/>
          <p:nvPr/>
        </p:nvSpPr>
        <p:spPr>
          <a:xfrm>
            <a:off x="5137150" y="4413250"/>
            <a:ext cx="473100" cy="76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490"/>
                </a:moveTo>
                <a:lnTo>
                  <a:pt x="2798" y="6860"/>
                </a:lnTo>
                <a:lnTo>
                  <a:pt x="0" y="80706"/>
                </a:lnTo>
                <a:lnTo>
                  <a:pt x="7172" y="116632"/>
                </a:lnTo>
                <a:lnTo>
                  <a:pt x="15918" y="117629"/>
                </a:lnTo>
                <a:lnTo>
                  <a:pt x="19241" y="106528"/>
                </a:lnTo>
                <a:lnTo>
                  <a:pt x="22390" y="109521"/>
                </a:lnTo>
                <a:lnTo>
                  <a:pt x="22915" y="114885"/>
                </a:lnTo>
                <a:lnTo>
                  <a:pt x="27638" y="117380"/>
                </a:lnTo>
                <a:lnTo>
                  <a:pt x="20991" y="120000"/>
                </a:lnTo>
                <a:lnTo>
                  <a:pt x="37434" y="117255"/>
                </a:lnTo>
                <a:lnTo>
                  <a:pt x="40932" y="114012"/>
                </a:lnTo>
                <a:lnTo>
                  <a:pt x="38134" y="112141"/>
                </a:lnTo>
                <a:lnTo>
                  <a:pt x="40233" y="109147"/>
                </a:lnTo>
                <a:lnTo>
                  <a:pt x="31486" y="104158"/>
                </a:lnTo>
                <a:lnTo>
                  <a:pt x="32186" y="100540"/>
                </a:lnTo>
                <a:lnTo>
                  <a:pt x="120000" y="95925"/>
                </a:lnTo>
                <a:lnTo>
                  <a:pt x="112303" y="76590"/>
                </a:lnTo>
                <a:lnTo>
                  <a:pt x="113702" y="69854"/>
                </a:lnTo>
                <a:lnTo>
                  <a:pt x="117026" y="65488"/>
                </a:lnTo>
                <a:lnTo>
                  <a:pt x="114052" y="58877"/>
                </a:lnTo>
                <a:lnTo>
                  <a:pt x="105830" y="50769"/>
                </a:lnTo>
                <a:lnTo>
                  <a:pt x="83265" y="0"/>
                </a:lnTo>
                <a:lnTo>
                  <a:pt x="0" y="449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5137150" y="4413250"/>
            <a:ext cx="473100" cy="76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490"/>
                </a:moveTo>
                <a:lnTo>
                  <a:pt x="2798" y="6860"/>
                </a:lnTo>
                <a:lnTo>
                  <a:pt x="0" y="80706"/>
                </a:lnTo>
                <a:lnTo>
                  <a:pt x="7172" y="116632"/>
                </a:lnTo>
                <a:lnTo>
                  <a:pt x="15918" y="117629"/>
                </a:lnTo>
                <a:lnTo>
                  <a:pt x="19241" y="106528"/>
                </a:lnTo>
                <a:lnTo>
                  <a:pt x="22390" y="109521"/>
                </a:lnTo>
                <a:lnTo>
                  <a:pt x="22915" y="114885"/>
                </a:lnTo>
                <a:lnTo>
                  <a:pt x="27638" y="117380"/>
                </a:lnTo>
                <a:lnTo>
                  <a:pt x="20991" y="120000"/>
                </a:lnTo>
                <a:lnTo>
                  <a:pt x="37434" y="117255"/>
                </a:lnTo>
                <a:lnTo>
                  <a:pt x="40932" y="114012"/>
                </a:lnTo>
                <a:lnTo>
                  <a:pt x="38134" y="112141"/>
                </a:lnTo>
                <a:lnTo>
                  <a:pt x="40233" y="109147"/>
                </a:lnTo>
                <a:lnTo>
                  <a:pt x="31486" y="104158"/>
                </a:lnTo>
                <a:lnTo>
                  <a:pt x="32186" y="100540"/>
                </a:lnTo>
                <a:lnTo>
                  <a:pt x="120000" y="95925"/>
                </a:lnTo>
                <a:lnTo>
                  <a:pt x="112303" y="76590"/>
                </a:lnTo>
                <a:lnTo>
                  <a:pt x="113702" y="69854"/>
                </a:lnTo>
                <a:lnTo>
                  <a:pt x="117026" y="65488"/>
                </a:lnTo>
                <a:lnTo>
                  <a:pt x="114052" y="58877"/>
                </a:lnTo>
                <a:lnTo>
                  <a:pt x="105830" y="50769"/>
                </a:lnTo>
                <a:lnTo>
                  <a:pt x="83265" y="0"/>
                </a:lnTo>
                <a:lnTo>
                  <a:pt x="0" y="4490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Shape 468"/>
          <p:cNvSpPr/>
          <p:nvPr/>
        </p:nvSpPr>
        <p:spPr>
          <a:xfrm>
            <a:off x="1069975" y="5842000"/>
            <a:ext cx="63600" cy="28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31363" y="53684"/>
                </a:lnTo>
                <a:lnTo>
                  <a:pt x="114545" y="0"/>
                </a:lnTo>
                <a:lnTo>
                  <a:pt x="120000" y="22105"/>
                </a:lnTo>
                <a:lnTo>
                  <a:pt x="0" y="1200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Shape 469"/>
          <p:cNvSpPr/>
          <p:nvPr/>
        </p:nvSpPr>
        <p:spPr>
          <a:xfrm>
            <a:off x="1069975" y="5842000"/>
            <a:ext cx="63600" cy="28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31363" y="53684"/>
                </a:lnTo>
                <a:lnTo>
                  <a:pt x="114545" y="0"/>
                </a:lnTo>
                <a:lnTo>
                  <a:pt x="120000" y="22105"/>
                </a:lnTo>
                <a:lnTo>
                  <a:pt x="0" y="120000"/>
                </a:lnTo>
              </a:path>
            </a:pathLst>
          </a:custGeom>
          <a:solidFill>
            <a:schemeClr val="dk1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Shape 470"/>
          <p:cNvSpPr/>
          <p:nvPr/>
        </p:nvSpPr>
        <p:spPr>
          <a:xfrm>
            <a:off x="1162050" y="5827712"/>
            <a:ext cx="33300" cy="2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6400" y="0"/>
                </a:lnTo>
                <a:lnTo>
                  <a:pt x="120000" y="27096"/>
                </a:lnTo>
                <a:lnTo>
                  <a:pt x="110400" y="92903"/>
                </a:lnTo>
                <a:lnTo>
                  <a:pt x="0" y="1200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1162050" y="5827712"/>
            <a:ext cx="33300" cy="2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6400" y="0"/>
                </a:lnTo>
                <a:lnTo>
                  <a:pt x="120000" y="27096"/>
                </a:lnTo>
                <a:lnTo>
                  <a:pt x="110400" y="92903"/>
                </a:lnTo>
                <a:lnTo>
                  <a:pt x="0" y="120000"/>
                </a:lnTo>
              </a:path>
            </a:pathLst>
          </a:custGeom>
          <a:solidFill>
            <a:schemeClr val="dk1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1239837" y="5800725"/>
            <a:ext cx="68400" cy="2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9090" y="0"/>
                </a:lnTo>
                <a:lnTo>
                  <a:pt x="100606" y="0"/>
                </a:lnTo>
                <a:lnTo>
                  <a:pt x="119999" y="120000"/>
                </a:lnTo>
                <a:lnTo>
                  <a:pt x="42424" y="88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1239837" y="5800725"/>
            <a:ext cx="68400" cy="2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9090" y="0"/>
                </a:lnTo>
                <a:lnTo>
                  <a:pt x="100606" y="0"/>
                </a:lnTo>
                <a:lnTo>
                  <a:pt x="119999" y="120000"/>
                </a:lnTo>
                <a:lnTo>
                  <a:pt x="42424" y="88000"/>
                </a:lnTo>
                <a:lnTo>
                  <a:pt x="0" y="120000"/>
                </a:lnTo>
              </a:path>
            </a:pathLst>
          </a:custGeom>
          <a:solidFill>
            <a:schemeClr val="dk1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1301750" y="4852987"/>
            <a:ext cx="1200300" cy="1000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4670"/>
                </a:moveTo>
                <a:lnTo>
                  <a:pt x="1034" y="112577"/>
                </a:lnTo>
                <a:lnTo>
                  <a:pt x="1862" y="112862"/>
                </a:lnTo>
                <a:lnTo>
                  <a:pt x="6896" y="108770"/>
                </a:lnTo>
                <a:lnTo>
                  <a:pt x="9931" y="109627"/>
                </a:lnTo>
                <a:lnTo>
                  <a:pt x="10482" y="111054"/>
                </a:lnTo>
                <a:lnTo>
                  <a:pt x="10896" y="109436"/>
                </a:lnTo>
                <a:lnTo>
                  <a:pt x="13793" y="106962"/>
                </a:lnTo>
                <a:lnTo>
                  <a:pt x="18620" y="105059"/>
                </a:lnTo>
                <a:lnTo>
                  <a:pt x="22827" y="100777"/>
                </a:lnTo>
                <a:lnTo>
                  <a:pt x="23655" y="101157"/>
                </a:lnTo>
                <a:lnTo>
                  <a:pt x="24413" y="95733"/>
                </a:lnTo>
                <a:lnTo>
                  <a:pt x="27103" y="91831"/>
                </a:lnTo>
                <a:lnTo>
                  <a:pt x="22689" y="92212"/>
                </a:lnTo>
                <a:lnTo>
                  <a:pt x="23379" y="90023"/>
                </a:lnTo>
                <a:lnTo>
                  <a:pt x="24689" y="90214"/>
                </a:lnTo>
                <a:lnTo>
                  <a:pt x="23379" y="89262"/>
                </a:lnTo>
                <a:lnTo>
                  <a:pt x="21241" y="91831"/>
                </a:lnTo>
                <a:lnTo>
                  <a:pt x="20965" y="93449"/>
                </a:lnTo>
                <a:lnTo>
                  <a:pt x="18482" y="89547"/>
                </a:lnTo>
                <a:lnTo>
                  <a:pt x="17655" y="90023"/>
                </a:lnTo>
                <a:lnTo>
                  <a:pt x="16344" y="88120"/>
                </a:lnTo>
                <a:lnTo>
                  <a:pt x="13034" y="89738"/>
                </a:lnTo>
                <a:lnTo>
                  <a:pt x="12206" y="89928"/>
                </a:lnTo>
                <a:lnTo>
                  <a:pt x="9448" y="88881"/>
                </a:lnTo>
                <a:lnTo>
                  <a:pt x="12206" y="86122"/>
                </a:lnTo>
                <a:lnTo>
                  <a:pt x="11586" y="85360"/>
                </a:lnTo>
                <a:lnTo>
                  <a:pt x="12344" y="83362"/>
                </a:lnTo>
                <a:lnTo>
                  <a:pt x="11793" y="77557"/>
                </a:lnTo>
                <a:lnTo>
                  <a:pt x="13448" y="74607"/>
                </a:lnTo>
                <a:lnTo>
                  <a:pt x="11034" y="76701"/>
                </a:lnTo>
                <a:lnTo>
                  <a:pt x="11034" y="78699"/>
                </a:lnTo>
                <a:lnTo>
                  <a:pt x="8896" y="80317"/>
                </a:lnTo>
                <a:lnTo>
                  <a:pt x="6137" y="79175"/>
                </a:lnTo>
                <a:lnTo>
                  <a:pt x="5310" y="74607"/>
                </a:lnTo>
                <a:lnTo>
                  <a:pt x="3310" y="72609"/>
                </a:lnTo>
                <a:lnTo>
                  <a:pt x="3448" y="71181"/>
                </a:lnTo>
                <a:lnTo>
                  <a:pt x="4482" y="71181"/>
                </a:lnTo>
                <a:lnTo>
                  <a:pt x="5172" y="70039"/>
                </a:lnTo>
                <a:lnTo>
                  <a:pt x="6137" y="69659"/>
                </a:lnTo>
                <a:lnTo>
                  <a:pt x="5172" y="69563"/>
                </a:lnTo>
                <a:lnTo>
                  <a:pt x="5862" y="68707"/>
                </a:lnTo>
                <a:lnTo>
                  <a:pt x="4758" y="67089"/>
                </a:lnTo>
                <a:lnTo>
                  <a:pt x="4275" y="67946"/>
                </a:lnTo>
                <a:lnTo>
                  <a:pt x="2620" y="64520"/>
                </a:lnTo>
                <a:lnTo>
                  <a:pt x="3724" y="61855"/>
                </a:lnTo>
                <a:lnTo>
                  <a:pt x="9172" y="57478"/>
                </a:lnTo>
                <a:lnTo>
                  <a:pt x="10482" y="54337"/>
                </a:lnTo>
                <a:lnTo>
                  <a:pt x="11793" y="53862"/>
                </a:lnTo>
                <a:lnTo>
                  <a:pt x="14482" y="55670"/>
                </a:lnTo>
                <a:lnTo>
                  <a:pt x="16344" y="55194"/>
                </a:lnTo>
                <a:lnTo>
                  <a:pt x="17103" y="53766"/>
                </a:lnTo>
                <a:lnTo>
                  <a:pt x="21241" y="54337"/>
                </a:lnTo>
                <a:lnTo>
                  <a:pt x="22068" y="49674"/>
                </a:lnTo>
                <a:lnTo>
                  <a:pt x="20965" y="47866"/>
                </a:lnTo>
                <a:lnTo>
                  <a:pt x="23655" y="46058"/>
                </a:lnTo>
                <a:lnTo>
                  <a:pt x="21241" y="44916"/>
                </a:lnTo>
                <a:lnTo>
                  <a:pt x="17655" y="47676"/>
                </a:lnTo>
                <a:lnTo>
                  <a:pt x="17379" y="45107"/>
                </a:lnTo>
                <a:lnTo>
                  <a:pt x="11448" y="44726"/>
                </a:lnTo>
                <a:lnTo>
                  <a:pt x="8758" y="41966"/>
                </a:lnTo>
                <a:lnTo>
                  <a:pt x="8344" y="37113"/>
                </a:lnTo>
                <a:lnTo>
                  <a:pt x="10344" y="38065"/>
                </a:lnTo>
                <a:lnTo>
                  <a:pt x="6137" y="32735"/>
                </a:lnTo>
                <a:lnTo>
                  <a:pt x="17103" y="30071"/>
                </a:lnTo>
                <a:lnTo>
                  <a:pt x="18758" y="30737"/>
                </a:lnTo>
                <a:lnTo>
                  <a:pt x="17103" y="32831"/>
                </a:lnTo>
                <a:lnTo>
                  <a:pt x="22965" y="36256"/>
                </a:lnTo>
                <a:lnTo>
                  <a:pt x="25379" y="35305"/>
                </a:lnTo>
                <a:lnTo>
                  <a:pt x="25241" y="34163"/>
                </a:lnTo>
                <a:lnTo>
                  <a:pt x="23103" y="33497"/>
                </a:lnTo>
                <a:lnTo>
                  <a:pt x="22068" y="28834"/>
                </a:lnTo>
                <a:lnTo>
                  <a:pt x="23655" y="30452"/>
                </a:lnTo>
                <a:lnTo>
                  <a:pt x="24068" y="32831"/>
                </a:lnTo>
                <a:lnTo>
                  <a:pt x="26551" y="34639"/>
                </a:lnTo>
                <a:lnTo>
                  <a:pt x="28965" y="34544"/>
                </a:lnTo>
                <a:lnTo>
                  <a:pt x="28413" y="32735"/>
                </a:lnTo>
                <a:lnTo>
                  <a:pt x="24344" y="31689"/>
                </a:lnTo>
                <a:lnTo>
                  <a:pt x="25103" y="28834"/>
                </a:lnTo>
                <a:lnTo>
                  <a:pt x="20206" y="26835"/>
                </a:lnTo>
                <a:lnTo>
                  <a:pt x="20206" y="23219"/>
                </a:lnTo>
                <a:lnTo>
                  <a:pt x="18758" y="20459"/>
                </a:lnTo>
                <a:lnTo>
                  <a:pt x="15034" y="15606"/>
                </a:lnTo>
                <a:lnTo>
                  <a:pt x="16482" y="15226"/>
                </a:lnTo>
                <a:lnTo>
                  <a:pt x="18068" y="11704"/>
                </a:lnTo>
                <a:lnTo>
                  <a:pt x="22206" y="13322"/>
                </a:lnTo>
                <a:lnTo>
                  <a:pt x="25241" y="11514"/>
                </a:lnTo>
                <a:lnTo>
                  <a:pt x="29793" y="4853"/>
                </a:lnTo>
                <a:lnTo>
                  <a:pt x="31241" y="5804"/>
                </a:lnTo>
                <a:lnTo>
                  <a:pt x="34137" y="3711"/>
                </a:lnTo>
                <a:lnTo>
                  <a:pt x="34137" y="5614"/>
                </a:lnTo>
                <a:lnTo>
                  <a:pt x="35724" y="5043"/>
                </a:lnTo>
                <a:lnTo>
                  <a:pt x="34965" y="3996"/>
                </a:lnTo>
                <a:lnTo>
                  <a:pt x="39172" y="3330"/>
                </a:lnTo>
                <a:lnTo>
                  <a:pt x="42275" y="0"/>
                </a:lnTo>
                <a:lnTo>
                  <a:pt x="44344" y="2093"/>
                </a:lnTo>
                <a:lnTo>
                  <a:pt x="43586" y="4853"/>
                </a:lnTo>
                <a:lnTo>
                  <a:pt x="45172" y="5043"/>
                </a:lnTo>
                <a:lnTo>
                  <a:pt x="45586" y="2379"/>
                </a:lnTo>
                <a:lnTo>
                  <a:pt x="47586" y="5614"/>
                </a:lnTo>
                <a:lnTo>
                  <a:pt x="51034" y="5614"/>
                </a:lnTo>
                <a:lnTo>
                  <a:pt x="51448" y="8564"/>
                </a:lnTo>
                <a:lnTo>
                  <a:pt x="57793" y="9421"/>
                </a:lnTo>
                <a:lnTo>
                  <a:pt x="57517" y="10848"/>
                </a:lnTo>
                <a:lnTo>
                  <a:pt x="59103" y="9896"/>
                </a:lnTo>
                <a:lnTo>
                  <a:pt x="60689" y="12180"/>
                </a:lnTo>
                <a:lnTo>
                  <a:pt x="63931" y="11704"/>
                </a:lnTo>
                <a:lnTo>
                  <a:pt x="67103" y="13322"/>
                </a:lnTo>
                <a:lnTo>
                  <a:pt x="70137" y="11704"/>
                </a:lnTo>
                <a:lnTo>
                  <a:pt x="70137" y="12371"/>
                </a:lnTo>
                <a:lnTo>
                  <a:pt x="71241" y="11990"/>
                </a:lnTo>
                <a:lnTo>
                  <a:pt x="76137" y="15130"/>
                </a:lnTo>
                <a:lnTo>
                  <a:pt x="80137" y="84694"/>
                </a:lnTo>
                <a:lnTo>
                  <a:pt x="85862" y="84218"/>
                </a:lnTo>
                <a:lnTo>
                  <a:pt x="85724" y="86122"/>
                </a:lnTo>
                <a:lnTo>
                  <a:pt x="87724" y="88120"/>
                </a:lnTo>
                <a:lnTo>
                  <a:pt x="91172" y="91546"/>
                </a:lnTo>
                <a:lnTo>
                  <a:pt x="91793" y="93449"/>
                </a:lnTo>
                <a:lnTo>
                  <a:pt x="94620" y="91165"/>
                </a:lnTo>
                <a:lnTo>
                  <a:pt x="95517" y="88310"/>
                </a:lnTo>
                <a:lnTo>
                  <a:pt x="97241" y="87168"/>
                </a:lnTo>
                <a:lnTo>
                  <a:pt x="97655" y="86788"/>
                </a:lnTo>
                <a:lnTo>
                  <a:pt x="99517" y="88310"/>
                </a:lnTo>
                <a:lnTo>
                  <a:pt x="99241" y="90214"/>
                </a:lnTo>
                <a:lnTo>
                  <a:pt x="100689" y="90404"/>
                </a:lnTo>
                <a:lnTo>
                  <a:pt x="101379" y="91165"/>
                </a:lnTo>
                <a:lnTo>
                  <a:pt x="101931" y="92498"/>
                </a:lnTo>
                <a:lnTo>
                  <a:pt x="103931" y="93639"/>
                </a:lnTo>
                <a:lnTo>
                  <a:pt x="112413" y="107819"/>
                </a:lnTo>
                <a:lnTo>
                  <a:pt x="115172" y="108675"/>
                </a:lnTo>
                <a:lnTo>
                  <a:pt x="119448" y="110578"/>
                </a:lnTo>
                <a:lnTo>
                  <a:pt x="120000" y="111720"/>
                </a:lnTo>
                <a:lnTo>
                  <a:pt x="118758" y="112577"/>
                </a:lnTo>
                <a:lnTo>
                  <a:pt x="119310" y="115146"/>
                </a:lnTo>
                <a:lnTo>
                  <a:pt x="118551" y="120000"/>
                </a:lnTo>
                <a:lnTo>
                  <a:pt x="118000" y="118858"/>
                </a:lnTo>
                <a:lnTo>
                  <a:pt x="117172" y="119904"/>
                </a:lnTo>
                <a:lnTo>
                  <a:pt x="116137" y="118762"/>
                </a:lnTo>
                <a:lnTo>
                  <a:pt x="117448" y="117620"/>
                </a:lnTo>
                <a:lnTo>
                  <a:pt x="116413" y="115812"/>
                </a:lnTo>
                <a:lnTo>
                  <a:pt x="116413" y="114670"/>
                </a:lnTo>
                <a:lnTo>
                  <a:pt x="115172" y="111530"/>
                </a:lnTo>
                <a:lnTo>
                  <a:pt x="114413" y="111530"/>
                </a:lnTo>
                <a:lnTo>
                  <a:pt x="112965" y="112577"/>
                </a:lnTo>
                <a:lnTo>
                  <a:pt x="112689" y="114480"/>
                </a:lnTo>
                <a:lnTo>
                  <a:pt x="111379" y="114861"/>
                </a:lnTo>
                <a:lnTo>
                  <a:pt x="111379" y="114480"/>
                </a:lnTo>
                <a:lnTo>
                  <a:pt x="112137" y="112577"/>
                </a:lnTo>
                <a:lnTo>
                  <a:pt x="112413" y="110578"/>
                </a:lnTo>
                <a:lnTo>
                  <a:pt x="111586" y="111435"/>
                </a:lnTo>
                <a:lnTo>
                  <a:pt x="111379" y="112577"/>
                </a:lnTo>
                <a:lnTo>
                  <a:pt x="108000" y="110578"/>
                </a:lnTo>
                <a:lnTo>
                  <a:pt x="108275" y="109817"/>
                </a:lnTo>
                <a:lnTo>
                  <a:pt x="109862" y="109817"/>
                </a:lnTo>
                <a:lnTo>
                  <a:pt x="110000" y="108295"/>
                </a:lnTo>
                <a:lnTo>
                  <a:pt x="111379" y="107819"/>
                </a:lnTo>
                <a:lnTo>
                  <a:pt x="111103" y="106962"/>
                </a:lnTo>
                <a:lnTo>
                  <a:pt x="109517" y="107343"/>
                </a:lnTo>
                <a:lnTo>
                  <a:pt x="108965" y="105059"/>
                </a:lnTo>
                <a:lnTo>
                  <a:pt x="105931" y="104678"/>
                </a:lnTo>
                <a:lnTo>
                  <a:pt x="104827" y="101823"/>
                </a:lnTo>
                <a:lnTo>
                  <a:pt x="105931" y="99349"/>
                </a:lnTo>
                <a:lnTo>
                  <a:pt x="104827" y="99635"/>
                </a:lnTo>
                <a:lnTo>
                  <a:pt x="104275" y="98017"/>
                </a:lnTo>
                <a:lnTo>
                  <a:pt x="103655" y="98493"/>
                </a:lnTo>
                <a:lnTo>
                  <a:pt x="102965" y="97922"/>
                </a:lnTo>
                <a:lnTo>
                  <a:pt x="103931" y="95638"/>
                </a:lnTo>
                <a:lnTo>
                  <a:pt x="103241" y="95638"/>
                </a:lnTo>
                <a:lnTo>
                  <a:pt x="102965" y="96590"/>
                </a:lnTo>
                <a:lnTo>
                  <a:pt x="101931" y="97065"/>
                </a:lnTo>
                <a:lnTo>
                  <a:pt x="100689" y="96399"/>
                </a:lnTo>
                <a:lnTo>
                  <a:pt x="100482" y="94496"/>
                </a:lnTo>
                <a:lnTo>
                  <a:pt x="98965" y="92212"/>
                </a:lnTo>
                <a:lnTo>
                  <a:pt x="98965" y="90594"/>
                </a:lnTo>
                <a:lnTo>
                  <a:pt x="98482" y="90404"/>
                </a:lnTo>
                <a:lnTo>
                  <a:pt x="98206" y="88596"/>
                </a:lnTo>
                <a:lnTo>
                  <a:pt x="98068" y="89262"/>
                </a:lnTo>
                <a:lnTo>
                  <a:pt x="98758" y="93449"/>
                </a:lnTo>
                <a:lnTo>
                  <a:pt x="99931" y="96399"/>
                </a:lnTo>
                <a:lnTo>
                  <a:pt x="104275" y="100301"/>
                </a:lnTo>
                <a:lnTo>
                  <a:pt x="104275" y="101157"/>
                </a:lnTo>
                <a:lnTo>
                  <a:pt x="103379" y="101157"/>
                </a:lnTo>
                <a:lnTo>
                  <a:pt x="103241" y="101823"/>
                </a:lnTo>
                <a:lnTo>
                  <a:pt x="103931" y="101633"/>
                </a:lnTo>
                <a:lnTo>
                  <a:pt x="104413" y="104393"/>
                </a:lnTo>
                <a:lnTo>
                  <a:pt x="107241" y="106011"/>
                </a:lnTo>
                <a:lnTo>
                  <a:pt x="108689" y="108770"/>
                </a:lnTo>
                <a:lnTo>
                  <a:pt x="105379" y="109627"/>
                </a:lnTo>
                <a:lnTo>
                  <a:pt x="103931" y="114670"/>
                </a:lnTo>
                <a:lnTo>
                  <a:pt x="102965" y="106677"/>
                </a:lnTo>
                <a:lnTo>
                  <a:pt x="102206" y="105820"/>
                </a:lnTo>
                <a:lnTo>
                  <a:pt x="102206" y="104393"/>
                </a:lnTo>
                <a:lnTo>
                  <a:pt x="102689" y="103917"/>
                </a:lnTo>
                <a:lnTo>
                  <a:pt x="100068" y="97731"/>
                </a:lnTo>
                <a:lnTo>
                  <a:pt x="99241" y="97351"/>
                </a:lnTo>
                <a:lnTo>
                  <a:pt x="98620" y="96399"/>
                </a:lnTo>
                <a:lnTo>
                  <a:pt x="97655" y="96399"/>
                </a:lnTo>
                <a:lnTo>
                  <a:pt x="97103" y="95923"/>
                </a:lnTo>
                <a:lnTo>
                  <a:pt x="96482" y="92498"/>
                </a:lnTo>
                <a:lnTo>
                  <a:pt x="96068" y="94115"/>
                </a:lnTo>
                <a:lnTo>
                  <a:pt x="93793" y="93164"/>
                </a:lnTo>
                <a:lnTo>
                  <a:pt x="93310" y="93639"/>
                </a:lnTo>
                <a:lnTo>
                  <a:pt x="96068" y="95638"/>
                </a:lnTo>
                <a:lnTo>
                  <a:pt x="94620" y="96209"/>
                </a:lnTo>
                <a:lnTo>
                  <a:pt x="94896" y="97922"/>
                </a:lnTo>
                <a:lnTo>
                  <a:pt x="92758" y="96780"/>
                </a:lnTo>
                <a:lnTo>
                  <a:pt x="89793" y="93449"/>
                </a:lnTo>
                <a:lnTo>
                  <a:pt x="85448" y="91165"/>
                </a:lnTo>
                <a:lnTo>
                  <a:pt x="82482" y="90880"/>
                </a:lnTo>
                <a:lnTo>
                  <a:pt x="84482" y="87644"/>
                </a:lnTo>
                <a:lnTo>
                  <a:pt x="85586" y="89262"/>
                </a:lnTo>
                <a:lnTo>
                  <a:pt x="85724" y="87644"/>
                </a:lnTo>
                <a:lnTo>
                  <a:pt x="84000" y="86122"/>
                </a:lnTo>
                <a:lnTo>
                  <a:pt x="82758" y="88881"/>
                </a:lnTo>
                <a:lnTo>
                  <a:pt x="80137" y="88881"/>
                </a:lnTo>
                <a:lnTo>
                  <a:pt x="69379" y="87644"/>
                </a:lnTo>
                <a:lnTo>
                  <a:pt x="69655" y="85455"/>
                </a:lnTo>
                <a:lnTo>
                  <a:pt x="68551" y="86122"/>
                </a:lnTo>
                <a:lnTo>
                  <a:pt x="67241" y="84218"/>
                </a:lnTo>
                <a:lnTo>
                  <a:pt x="65655" y="85170"/>
                </a:lnTo>
                <a:lnTo>
                  <a:pt x="65103" y="84028"/>
                </a:lnTo>
                <a:lnTo>
                  <a:pt x="62206" y="85360"/>
                </a:lnTo>
                <a:lnTo>
                  <a:pt x="62068" y="84218"/>
                </a:lnTo>
                <a:lnTo>
                  <a:pt x="63241" y="82220"/>
                </a:lnTo>
                <a:lnTo>
                  <a:pt x="62482" y="82030"/>
                </a:lnTo>
                <a:lnTo>
                  <a:pt x="63379" y="81268"/>
                </a:lnTo>
                <a:lnTo>
                  <a:pt x="60206" y="81554"/>
                </a:lnTo>
                <a:lnTo>
                  <a:pt x="58965" y="80317"/>
                </a:lnTo>
                <a:lnTo>
                  <a:pt x="58068" y="81268"/>
                </a:lnTo>
                <a:lnTo>
                  <a:pt x="57517" y="80317"/>
                </a:lnTo>
                <a:lnTo>
                  <a:pt x="58344" y="79175"/>
                </a:lnTo>
                <a:lnTo>
                  <a:pt x="56758" y="79651"/>
                </a:lnTo>
                <a:lnTo>
                  <a:pt x="56896" y="80317"/>
                </a:lnTo>
                <a:lnTo>
                  <a:pt x="55931" y="81268"/>
                </a:lnTo>
                <a:lnTo>
                  <a:pt x="57241" y="81268"/>
                </a:lnTo>
                <a:lnTo>
                  <a:pt x="56758" y="83362"/>
                </a:lnTo>
                <a:lnTo>
                  <a:pt x="58068" y="84218"/>
                </a:lnTo>
                <a:lnTo>
                  <a:pt x="59379" y="85170"/>
                </a:lnTo>
                <a:lnTo>
                  <a:pt x="61241" y="84218"/>
                </a:lnTo>
                <a:lnTo>
                  <a:pt x="60965" y="88596"/>
                </a:lnTo>
                <a:lnTo>
                  <a:pt x="57793" y="88881"/>
                </a:lnTo>
                <a:lnTo>
                  <a:pt x="57793" y="87454"/>
                </a:lnTo>
                <a:lnTo>
                  <a:pt x="56758" y="86597"/>
                </a:lnTo>
                <a:lnTo>
                  <a:pt x="54206" y="87930"/>
                </a:lnTo>
                <a:lnTo>
                  <a:pt x="54068" y="86597"/>
                </a:lnTo>
                <a:lnTo>
                  <a:pt x="53310" y="87644"/>
                </a:lnTo>
                <a:lnTo>
                  <a:pt x="53034" y="86122"/>
                </a:lnTo>
                <a:lnTo>
                  <a:pt x="51034" y="86122"/>
                </a:lnTo>
                <a:lnTo>
                  <a:pt x="52482" y="88596"/>
                </a:lnTo>
                <a:lnTo>
                  <a:pt x="52344" y="89262"/>
                </a:lnTo>
                <a:lnTo>
                  <a:pt x="51586" y="88881"/>
                </a:lnTo>
                <a:lnTo>
                  <a:pt x="49448" y="90214"/>
                </a:lnTo>
                <a:lnTo>
                  <a:pt x="48896" y="89738"/>
                </a:lnTo>
                <a:lnTo>
                  <a:pt x="47310" y="93164"/>
                </a:lnTo>
                <a:lnTo>
                  <a:pt x="46344" y="91831"/>
                </a:lnTo>
                <a:lnTo>
                  <a:pt x="46000" y="92498"/>
                </a:lnTo>
                <a:lnTo>
                  <a:pt x="44344" y="92212"/>
                </a:lnTo>
                <a:lnTo>
                  <a:pt x="44137" y="90404"/>
                </a:lnTo>
                <a:lnTo>
                  <a:pt x="46137" y="90404"/>
                </a:lnTo>
                <a:lnTo>
                  <a:pt x="47310" y="88881"/>
                </a:lnTo>
                <a:lnTo>
                  <a:pt x="44137" y="88881"/>
                </a:lnTo>
                <a:lnTo>
                  <a:pt x="46758" y="80983"/>
                </a:lnTo>
                <a:lnTo>
                  <a:pt x="51655" y="79651"/>
                </a:lnTo>
                <a:lnTo>
                  <a:pt x="51034" y="77652"/>
                </a:lnTo>
                <a:lnTo>
                  <a:pt x="54068" y="75749"/>
                </a:lnTo>
                <a:lnTo>
                  <a:pt x="49931" y="76891"/>
                </a:lnTo>
                <a:lnTo>
                  <a:pt x="50758" y="72989"/>
                </a:lnTo>
                <a:lnTo>
                  <a:pt x="48620" y="77652"/>
                </a:lnTo>
                <a:lnTo>
                  <a:pt x="46137" y="79175"/>
                </a:lnTo>
                <a:lnTo>
                  <a:pt x="43034" y="83838"/>
                </a:lnTo>
                <a:lnTo>
                  <a:pt x="40896" y="83838"/>
                </a:lnTo>
                <a:lnTo>
                  <a:pt x="42000" y="86122"/>
                </a:lnTo>
                <a:lnTo>
                  <a:pt x="36551" y="91546"/>
                </a:lnTo>
                <a:lnTo>
                  <a:pt x="39034" y="92498"/>
                </a:lnTo>
                <a:lnTo>
                  <a:pt x="38413" y="94972"/>
                </a:lnTo>
                <a:lnTo>
                  <a:pt x="26275" y="105820"/>
                </a:lnTo>
                <a:lnTo>
                  <a:pt x="17517" y="108675"/>
                </a:lnTo>
                <a:lnTo>
                  <a:pt x="20206" y="109912"/>
                </a:lnTo>
                <a:lnTo>
                  <a:pt x="14896" y="113338"/>
                </a:lnTo>
                <a:lnTo>
                  <a:pt x="13793" y="111720"/>
                </a:lnTo>
                <a:lnTo>
                  <a:pt x="10206" y="113338"/>
                </a:lnTo>
                <a:lnTo>
                  <a:pt x="7448" y="113338"/>
                </a:lnTo>
                <a:lnTo>
                  <a:pt x="7448" y="111435"/>
                </a:lnTo>
                <a:lnTo>
                  <a:pt x="4137" y="115337"/>
                </a:lnTo>
                <a:lnTo>
                  <a:pt x="3034" y="115146"/>
                </a:lnTo>
                <a:lnTo>
                  <a:pt x="3034" y="113243"/>
                </a:lnTo>
                <a:lnTo>
                  <a:pt x="2413" y="115146"/>
                </a:lnTo>
                <a:lnTo>
                  <a:pt x="0" y="11467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1301750" y="4852987"/>
            <a:ext cx="1200300" cy="1000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4670"/>
                </a:moveTo>
                <a:lnTo>
                  <a:pt x="1034" y="112577"/>
                </a:lnTo>
                <a:lnTo>
                  <a:pt x="1862" y="112862"/>
                </a:lnTo>
                <a:lnTo>
                  <a:pt x="6896" y="108770"/>
                </a:lnTo>
                <a:lnTo>
                  <a:pt x="9931" y="109627"/>
                </a:lnTo>
                <a:lnTo>
                  <a:pt x="10482" y="111054"/>
                </a:lnTo>
                <a:lnTo>
                  <a:pt x="10896" y="109436"/>
                </a:lnTo>
                <a:lnTo>
                  <a:pt x="13793" y="106962"/>
                </a:lnTo>
                <a:lnTo>
                  <a:pt x="18620" y="105059"/>
                </a:lnTo>
                <a:lnTo>
                  <a:pt x="22827" y="100777"/>
                </a:lnTo>
                <a:lnTo>
                  <a:pt x="23655" y="101157"/>
                </a:lnTo>
                <a:lnTo>
                  <a:pt x="24413" y="95733"/>
                </a:lnTo>
                <a:lnTo>
                  <a:pt x="27103" y="91831"/>
                </a:lnTo>
                <a:lnTo>
                  <a:pt x="22689" y="92212"/>
                </a:lnTo>
                <a:lnTo>
                  <a:pt x="23379" y="90023"/>
                </a:lnTo>
                <a:lnTo>
                  <a:pt x="24689" y="90214"/>
                </a:lnTo>
                <a:lnTo>
                  <a:pt x="23379" y="89262"/>
                </a:lnTo>
                <a:lnTo>
                  <a:pt x="21241" y="91831"/>
                </a:lnTo>
                <a:lnTo>
                  <a:pt x="20965" y="93449"/>
                </a:lnTo>
                <a:lnTo>
                  <a:pt x="18482" y="89547"/>
                </a:lnTo>
                <a:lnTo>
                  <a:pt x="17655" y="90023"/>
                </a:lnTo>
                <a:lnTo>
                  <a:pt x="16344" y="88120"/>
                </a:lnTo>
                <a:lnTo>
                  <a:pt x="13034" y="89738"/>
                </a:lnTo>
                <a:lnTo>
                  <a:pt x="12206" y="89928"/>
                </a:lnTo>
                <a:lnTo>
                  <a:pt x="9448" y="88881"/>
                </a:lnTo>
                <a:lnTo>
                  <a:pt x="12206" y="86122"/>
                </a:lnTo>
                <a:lnTo>
                  <a:pt x="11586" y="85360"/>
                </a:lnTo>
                <a:lnTo>
                  <a:pt x="12344" y="83362"/>
                </a:lnTo>
                <a:lnTo>
                  <a:pt x="11793" y="77557"/>
                </a:lnTo>
                <a:lnTo>
                  <a:pt x="13448" y="74607"/>
                </a:lnTo>
                <a:lnTo>
                  <a:pt x="11034" y="76701"/>
                </a:lnTo>
                <a:lnTo>
                  <a:pt x="11034" y="78699"/>
                </a:lnTo>
                <a:lnTo>
                  <a:pt x="8896" y="80317"/>
                </a:lnTo>
                <a:lnTo>
                  <a:pt x="6137" y="79175"/>
                </a:lnTo>
                <a:lnTo>
                  <a:pt x="5310" y="74607"/>
                </a:lnTo>
                <a:lnTo>
                  <a:pt x="3310" y="72609"/>
                </a:lnTo>
                <a:lnTo>
                  <a:pt x="3448" y="71181"/>
                </a:lnTo>
                <a:lnTo>
                  <a:pt x="4482" y="71181"/>
                </a:lnTo>
                <a:lnTo>
                  <a:pt x="5172" y="70039"/>
                </a:lnTo>
                <a:lnTo>
                  <a:pt x="6137" y="69659"/>
                </a:lnTo>
                <a:lnTo>
                  <a:pt x="5172" y="69563"/>
                </a:lnTo>
                <a:lnTo>
                  <a:pt x="5862" y="68707"/>
                </a:lnTo>
                <a:lnTo>
                  <a:pt x="4758" y="67089"/>
                </a:lnTo>
                <a:lnTo>
                  <a:pt x="4275" y="67946"/>
                </a:lnTo>
                <a:lnTo>
                  <a:pt x="2620" y="64520"/>
                </a:lnTo>
                <a:lnTo>
                  <a:pt x="3724" y="61855"/>
                </a:lnTo>
                <a:lnTo>
                  <a:pt x="9172" y="57478"/>
                </a:lnTo>
                <a:lnTo>
                  <a:pt x="10482" y="54337"/>
                </a:lnTo>
                <a:lnTo>
                  <a:pt x="11793" y="53862"/>
                </a:lnTo>
                <a:lnTo>
                  <a:pt x="14482" y="55670"/>
                </a:lnTo>
                <a:lnTo>
                  <a:pt x="16344" y="55194"/>
                </a:lnTo>
                <a:lnTo>
                  <a:pt x="17103" y="53766"/>
                </a:lnTo>
                <a:lnTo>
                  <a:pt x="21241" y="54337"/>
                </a:lnTo>
                <a:lnTo>
                  <a:pt x="22068" y="49674"/>
                </a:lnTo>
                <a:lnTo>
                  <a:pt x="20965" y="47866"/>
                </a:lnTo>
                <a:lnTo>
                  <a:pt x="23655" y="46058"/>
                </a:lnTo>
                <a:lnTo>
                  <a:pt x="21241" y="44916"/>
                </a:lnTo>
                <a:lnTo>
                  <a:pt x="17655" y="47676"/>
                </a:lnTo>
                <a:lnTo>
                  <a:pt x="17379" y="45107"/>
                </a:lnTo>
                <a:lnTo>
                  <a:pt x="11448" y="44726"/>
                </a:lnTo>
                <a:lnTo>
                  <a:pt x="8758" y="41966"/>
                </a:lnTo>
                <a:lnTo>
                  <a:pt x="8344" y="37113"/>
                </a:lnTo>
                <a:lnTo>
                  <a:pt x="10344" y="38065"/>
                </a:lnTo>
                <a:lnTo>
                  <a:pt x="6137" y="32735"/>
                </a:lnTo>
                <a:lnTo>
                  <a:pt x="17103" y="30071"/>
                </a:lnTo>
                <a:lnTo>
                  <a:pt x="18758" y="30737"/>
                </a:lnTo>
                <a:lnTo>
                  <a:pt x="17103" y="32831"/>
                </a:lnTo>
                <a:lnTo>
                  <a:pt x="22965" y="36256"/>
                </a:lnTo>
                <a:lnTo>
                  <a:pt x="25379" y="35305"/>
                </a:lnTo>
                <a:lnTo>
                  <a:pt x="25241" y="34163"/>
                </a:lnTo>
                <a:lnTo>
                  <a:pt x="23103" y="33497"/>
                </a:lnTo>
                <a:lnTo>
                  <a:pt x="22068" y="28834"/>
                </a:lnTo>
                <a:lnTo>
                  <a:pt x="23655" y="30452"/>
                </a:lnTo>
                <a:lnTo>
                  <a:pt x="24068" y="32831"/>
                </a:lnTo>
                <a:lnTo>
                  <a:pt x="26551" y="34639"/>
                </a:lnTo>
                <a:lnTo>
                  <a:pt x="28965" y="34544"/>
                </a:lnTo>
                <a:lnTo>
                  <a:pt x="28413" y="32735"/>
                </a:lnTo>
                <a:lnTo>
                  <a:pt x="24344" y="31689"/>
                </a:lnTo>
                <a:lnTo>
                  <a:pt x="25103" y="28834"/>
                </a:lnTo>
                <a:lnTo>
                  <a:pt x="20206" y="26835"/>
                </a:lnTo>
                <a:lnTo>
                  <a:pt x="20206" y="23219"/>
                </a:lnTo>
                <a:lnTo>
                  <a:pt x="18758" y="20459"/>
                </a:lnTo>
                <a:lnTo>
                  <a:pt x="15034" y="15606"/>
                </a:lnTo>
                <a:lnTo>
                  <a:pt x="16482" y="15226"/>
                </a:lnTo>
                <a:lnTo>
                  <a:pt x="18068" y="11704"/>
                </a:lnTo>
                <a:lnTo>
                  <a:pt x="22206" y="13322"/>
                </a:lnTo>
                <a:lnTo>
                  <a:pt x="25241" y="11514"/>
                </a:lnTo>
                <a:lnTo>
                  <a:pt x="29793" y="4853"/>
                </a:lnTo>
                <a:lnTo>
                  <a:pt x="31241" y="5804"/>
                </a:lnTo>
                <a:lnTo>
                  <a:pt x="34137" y="3711"/>
                </a:lnTo>
                <a:lnTo>
                  <a:pt x="34137" y="5614"/>
                </a:lnTo>
                <a:lnTo>
                  <a:pt x="35724" y="5043"/>
                </a:lnTo>
                <a:lnTo>
                  <a:pt x="34965" y="3996"/>
                </a:lnTo>
                <a:lnTo>
                  <a:pt x="39172" y="3330"/>
                </a:lnTo>
                <a:lnTo>
                  <a:pt x="42275" y="0"/>
                </a:lnTo>
                <a:lnTo>
                  <a:pt x="44344" y="2093"/>
                </a:lnTo>
                <a:lnTo>
                  <a:pt x="43586" y="4853"/>
                </a:lnTo>
                <a:lnTo>
                  <a:pt x="45172" y="5043"/>
                </a:lnTo>
                <a:lnTo>
                  <a:pt x="45586" y="2379"/>
                </a:lnTo>
                <a:lnTo>
                  <a:pt x="47586" y="5614"/>
                </a:lnTo>
                <a:lnTo>
                  <a:pt x="51034" y="5614"/>
                </a:lnTo>
                <a:lnTo>
                  <a:pt x="51448" y="8564"/>
                </a:lnTo>
                <a:lnTo>
                  <a:pt x="57793" y="9421"/>
                </a:lnTo>
                <a:lnTo>
                  <a:pt x="57517" y="10848"/>
                </a:lnTo>
                <a:lnTo>
                  <a:pt x="59103" y="9896"/>
                </a:lnTo>
                <a:lnTo>
                  <a:pt x="60689" y="12180"/>
                </a:lnTo>
                <a:lnTo>
                  <a:pt x="63931" y="11704"/>
                </a:lnTo>
                <a:lnTo>
                  <a:pt x="67103" y="13322"/>
                </a:lnTo>
                <a:lnTo>
                  <a:pt x="70137" y="11704"/>
                </a:lnTo>
                <a:lnTo>
                  <a:pt x="70137" y="12371"/>
                </a:lnTo>
                <a:lnTo>
                  <a:pt x="71241" y="11990"/>
                </a:lnTo>
                <a:lnTo>
                  <a:pt x="76137" y="15130"/>
                </a:lnTo>
                <a:lnTo>
                  <a:pt x="80137" y="84694"/>
                </a:lnTo>
                <a:lnTo>
                  <a:pt x="85862" y="84218"/>
                </a:lnTo>
                <a:lnTo>
                  <a:pt x="85724" y="86122"/>
                </a:lnTo>
                <a:lnTo>
                  <a:pt x="87724" y="88120"/>
                </a:lnTo>
                <a:lnTo>
                  <a:pt x="91172" y="91546"/>
                </a:lnTo>
                <a:lnTo>
                  <a:pt x="91793" y="93449"/>
                </a:lnTo>
                <a:lnTo>
                  <a:pt x="94620" y="91165"/>
                </a:lnTo>
                <a:lnTo>
                  <a:pt x="95517" y="88310"/>
                </a:lnTo>
                <a:lnTo>
                  <a:pt x="97241" y="87168"/>
                </a:lnTo>
                <a:lnTo>
                  <a:pt x="97655" y="86788"/>
                </a:lnTo>
                <a:lnTo>
                  <a:pt x="99517" y="88310"/>
                </a:lnTo>
                <a:lnTo>
                  <a:pt x="99241" y="90214"/>
                </a:lnTo>
                <a:lnTo>
                  <a:pt x="100689" y="90404"/>
                </a:lnTo>
                <a:lnTo>
                  <a:pt x="101379" y="91165"/>
                </a:lnTo>
                <a:lnTo>
                  <a:pt x="101931" y="92498"/>
                </a:lnTo>
                <a:lnTo>
                  <a:pt x="103931" y="93639"/>
                </a:lnTo>
                <a:lnTo>
                  <a:pt x="112413" y="107819"/>
                </a:lnTo>
                <a:lnTo>
                  <a:pt x="115172" y="108675"/>
                </a:lnTo>
                <a:lnTo>
                  <a:pt x="119448" y="110578"/>
                </a:lnTo>
                <a:lnTo>
                  <a:pt x="120000" y="111720"/>
                </a:lnTo>
                <a:lnTo>
                  <a:pt x="118758" y="112577"/>
                </a:lnTo>
                <a:lnTo>
                  <a:pt x="119310" y="115146"/>
                </a:lnTo>
                <a:lnTo>
                  <a:pt x="118551" y="120000"/>
                </a:lnTo>
                <a:lnTo>
                  <a:pt x="118000" y="118858"/>
                </a:lnTo>
                <a:lnTo>
                  <a:pt x="117172" y="119904"/>
                </a:lnTo>
                <a:lnTo>
                  <a:pt x="116137" y="118762"/>
                </a:lnTo>
                <a:lnTo>
                  <a:pt x="117448" y="117620"/>
                </a:lnTo>
                <a:lnTo>
                  <a:pt x="116413" y="115812"/>
                </a:lnTo>
                <a:lnTo>
                  <a:pt x="116413" y="114670"/>
                </a:lnTo>
                <a:lnTo>
                  <a:pt x="115172" y="111530"/>
                </a:lnTo>
                <a:lnTo>
                  <a:pt x="114413" y="111530"/>
                </a:lnTo>
                <a:lnTo>
                  <a:pt x="112965" y="112577"/>
                </a:lnTo>
                <a:lnTo>
                  <a:pt x="112689" y="114480"/>
                </a:lnTo>
                <a:lnTo>
                  <a:pt x="111379" y="114861"/>
                </a:lnTo>
                <a:lnTo>
                  <a:pt x="111379" y="114480"/>
                </a:lnTo>
                <a:lnTo>
                  <a:pt x="112137" y="112577"/>
                </a:lnTo>
                <a:lnTo>
                  <a:pt x="112413" y="110578"/>
                </a:lnTo>
                <a:lnTo>
                  <a:pt x="111586" y="111435"/>
                </a:lnTo>
                <a:lnTo>
                  <a:pt x="111379" y="112577"/>
                </a:lnTo>
                <a:lnTo>
                  <a:pt x="108000" y="110578"/>
                </a:lnTo>
                <a:lnTo>
                  <a:pt x="108275" y="109817"/>
                </a:lnTo>
                <a:lnTo>
                  <a:pt x="109862" y="109817"/>
                </a:lnTo>
                <a:lnTo>
                  <a:pt x="110000" y="108295"/>
                </a:lnTo>
                <a:lnTo>
                  <a:pt x="111379" y="107819"/>
                </a:lnTo>
                <a:lnTo>
                  <a:pt x="111103" y="106962"/>
                </a:lnTo>
                <a:lnTo>
                  <a:pt x="109517" y="107343"/>
                </a:lnTo>
                <a:lnTo>
                  <a:pt x="108965" y="105059"/>
                </a:lnTo>
                <a:lnTo>
                  <a:pt x="105931" y="104678"/>
                </a:lnTo>
                <a:lnTo>
                  <a:pt x="104827" y="101823"/>
                </a:lnTo>
                <a:lnTo>
                  <a:pt x="105931" y="99349"/>
                </a:lnTo>
                <a:lnTo>
                  <a:pt x="104827" y="99635"/>
                </a:lnTo>
                <a:lnTo>
                  <a:pt x="104275" y="98017"/>
                </a:lnTo>
                <a:lnTo>
                  <a:pt x="103655" y="98493"/>
                </a:lnTo>
                <a:lnTo>
                  <a:pt x="102965" y="97922"/>
                </a:lnTo>
                <a:lnTo>
                  <a:pt x="103931" y="95638"/>
                </a:lnTo>
                <a:lnTo>
                  <a:pt x="103241" y="95638"/>
                </a:lnTo>
                <a:lnTo>
                  <a:pt x="102965" y="96590"/>
                </a:lnTo>
                <a:lnTo>
                  <a:pt x="101931" y="97065"/>
                </a:lnTo>
                <a:lnTo>
                  <a:pt x="100689" y="96399"/>
                </a:lnTo>
                <a:lnTo>
                  <a:pt x="100482" y="94496"/>
                </a:lnTo>
                <a:lnTo>
                  <a:pt x="98965" y="92212"/>
                </a:lnTo>
                <a:lnTo>
                  <a:pt x="98965" y="90594"/>
                </a:lnTo>
                <a:lnTo>
                  <a:pt x="98482" y="90404"/>
                </a:lnTo>
                <a:lnTo>
                  <a:pt x="98206" y="88596"/>
                </a:lnTo>
                <a:lnTo>
                  <a:pt x="98068" y="89262"/>
                </a:lnTo>
                <a:lnTo>
                  <a:pt x="98758" y="93449"/>
                </a:lnTo>
                <a:lnTo>
                  <a:pt x="99931" y="96399"/>
                </a:lnTo>
                <a:lnTo>
                  <a:pt x="104275" y="100301"/>
                </a:lnTo>
                <a:lnTo>
                  <a:pt x="104275" y="101157"/>
                </a:lnTo>
                <a:lnTo>
                  <a:pt x="103379" y="101157"/>
                </a:lnTo>
                <a:lnTo>
                  <a:pt x="103241" y="101823"/>
                </a:lnTo>
                <a:lnTo>
                  <a:pt x="103931" y="101633"/>
                </a:lnTo>
                <a:lnTo>
                  <a:pt x="104413" y="104393"/>
                </a:lnTo>
                <a:lnTo>
                  <a:pt x="107241" y="106011"/>
                </a:lnTo>
                <a:lnTo>
                  <a:pt x="108689" y="108770"/>
                </a:lnTo>
                <a:lnTo>
                  <a:pt x="105379" y="109627"/>
                </a:lnTo>
                <a:lnTo>
                  <a:pt x="103931" y="114670"/>
                </a:lnTo>
                <a:lnTo>
                  <a:pt x="102965" y="106677"/>
                </a:lnTo>
                <a:lnTo>
                  <a:pt x="102206" y="105820"/>
                </a:lnTo>
                <a:lnTo>
                  <a:pt x="102206" y="104393"/>
                </a:lnTo>
                <a:lnTo>
                  <a:pt x="102689" y="103917"/>
                </a:lnTo>
                <a:lnTo>
                  <a:pt x="100068" y="97731"/>
                </a:lnTo>
                <a:lnTo>
                  <a:pt x="99241" y="97351"/>
                </a:lnTo>
                <a:lnTo>
                  <a:pt x="98620" y="96399"/>
                </a:lnTo>
                <a:lnTo>
                  <a:pt x="97655" y="96399"/>
                </a:lnTo>
                <a:lnTo>
                  <a:pt x="97103" y="95923"/>
                </a:lnTo>
                <a:lnTo>
                  <a:pt x="96482" y="92498"/>
                </a:lnTo>
                <a:lnTo>
                  <a:pt x="96068" y="94115"/>
                </a:lnTo>
                <a:lnTo>
                  <a:pt x="93793" y="93164"/>
                </a:lnTo>
                <a:lnTo>
                  <a:pt x="93310" y="93639"/>
                </a:lnTo>
                <a:lnTo>
                  <a:pt x="96068" y="95638"/>
                </a:lnTo>
                <a:lnTo>
                  <a:pt x="94620" y="96209"/>
                </a:lnTo>
                <a:lnTo>
                  <a:pt x="94896" y="97922"/>
                </a:lnTo>
                <a:lnTo>
                  <a:pt x="92758" y="96780"/>
                </a:lnTo>
                <a:lnTo>
                  <a:pt x="89793" y="93449"/>
                </a:lnTo>
                <a:lnTo>
                  <a:pt x="85448" y="91165"/>
                </a:lnTo>
                <a:lnTo>
                  <a:pt x="82482" y="90880"/>
                </a:lnTo>
                <a:lnTo>
                  <a:pt x="84482" y="87644"/>
                </a:lnTo>
                <a:lnTo>
                  <a:pt x="85586" y="89262"/>
                </a:lnTo>
                <a:lnTo>
                  <a:pt x="85724" y="87644"/>
                </a:lnTo>
                <a:lnTo>
                  <a:pt x="84000" y="86122"/>
                </a:lnTo>
                <a:lnTo>
                  <a:pt x="82758" y="88881"/>
                </a:lnTo>
                <a:lnTo>
                  <a:pt x="80137" y="88881"/>
                </a:lnTo>
                <a:lnTo>
                  <a:pt x="69379" y="87644"/>
                </a:lnTo>
                <a:lnTo>
                  <a:pt x="69655" y="85455"/>
                </a:lnTo>
                <a:lnTo>
                  <a:pt x="68551" y="86122"/>
                </a:lnTo>
                <a:lnTo>
                  <a:pt x="67241" y="84218"/>
                </a:lnTo>
                <a:lnTo>
                  <a:pt x="65655" y="85170"/>
                </a:lnTo>
                <a:lnTo>
                  <a:pt x="65103" y="84028"/>
                </a:lnTo>
                <a:lnTo>
                  <a:pt x="62206" y="85360"/>
                </a:lnTo>
                <a:lnTo>
                  <a:pt x="62068" y="84218"/>
                </a:lnTo>
                <a:lnTo>
                  <a:pt x="63241" y="82220"/>
                </a:lnTo>
                <a:lnTo>
                  <a:pt x="62482" y="82030"/>
                </a:lnTo>
                <a:lnTo>
                  <a:pt x="63379" y="81268"/>
                </a:lnTo>
                <a:lnTo>
                  <a:pt x="60206" y="81554"/>
                </a:lnTo>
                <a:lnTo>
                  <a:pt x="58965" y="80317"/>
                </a:lnTo>
                <a:lnTo>
                  <a:pt x="58068" y="81268"/>
                </a:lnTo>
                <a:lnTo>
                  <a:pt x="57517" y="80317"/>
                </a:lnTo>
                <a:lnTo>
                  <a:pt x="58344" y="79175"/>
                </a:lnTo>
                <a:lnTo>
                  <a:pt x="56758" y="79651"/>
                </a:lnTo>
                <a:lnTo>
                  <a:pt x="56896" y="80317"/>
                </a:lnTo>
                <a:lnTo>
                  <a:pt x="55931" y="81268"/>
                </a:lnTo>
                <a:lnTo>
                  <a:pt x="57241" y="81268"/>
                </a:lnTo>
                <a:lnTo>
                  <a:pt x="56758" y="83362"/>
                </a:lnTo>
                <a:lnTo>
                  <a:pt x="58068" y="84218"/>
                </a:lnTo>
                <a:lnTo>
                  <a:pt x="59379" y="85170"/>
                </a:lnTo>
                <a:lnTo>
                  <a:pt x="61241" y="84218"/>
                </a:lnTo>
                <a:lnTo>
                  <a:pt x="60965" y="88596"/>
                </a:lnTo>
                <a:lnTo>
                  <a:pt x="57793" y="88881"/>
                </a:lnTo>
                <a:lnTo>
                  <a:pt x="57793" y="87454"/>
                </a:lnTo>
                <a:lnTo>
                  <a:pt x="56758" y="86597"/>
                </a:lnTo>
                <a:lnTo>
                  <a:pt x="54206" y="87930"/>
                </a:lnTo>
                <a:lnTo>
                  <a:pt x="54068" y="86597"/>
                </a:lnTo>
                <a:lnTo>
                  <a:pt x="53310" y="87644"/>
                </a:lnTo>
                <a:lnTo>
                  <a:pt x="53034" y="86122"/>
                </a:lnTo>
                <a:lnTo>
                  <a:pt x="51034" y="86122"/>
                </a:lnTo>
                <a:lnTo>
                  <a:pt x="52482" y="88596"/>
                </a:lnTo>
                <a:lnTo>
                  <a:pt x="52344" y="89262"/>
                </a:lnTo>
                <a:lnTo>
                  <a:pt x="51586" y="88881"/>
                </a:lnTo>
                <a:lnTo>
                  <a:pt x="49448" y="90214"/>
                </a:lnTo>
                <a:lnTo>
                  <a:pt x="48896" y="89738"/>
                </a:lnTo>
                <a:lnTo>
                  <a:pt x="47310" y="93164"/>
                </a:lnTo>
                <a:lnTo>
                  <a:pt x="46344" y="91831"/>
                </a:lnTo>
                <a:lnTo>
                  <a:pt x="46000" y="92498"/>
                </a:lnTo>
                <a:lnTo>
                  <a:pt x="44344" y="92212"/>
                </a:lnTo>
                <a:lnTo>
                  <a:pt x="44137" y="90404"/>
                </a:lnTo>
                <a:lnTo>
                  <a:pt x="46137" y="90404"/>
                </a:lnTo>
                <a:lnTo>
                  <a:pt x="47310" y="88881"/>
                </a:lnTo>
                <a:lnTo>
                  <a:pt x="44137" y="88881"/>
                </a:lnTo>
                <a:lnTo>
                  <a:pt x="46758" y="80983"/>
                </a:lnTo>
                <a:lnTo>
                  <a:pt x="51655" y="79651"/>
                </a:lnTo>
                <a:lnTo>
                  <a:pt x="51034" y="77652"/>
                </a:lnTo>
                <a:lnTo>
                  <a:pt x="54068" y="75749"/>
                </a:lnTo>
                <a:lnTo>
                  <a:pt x="49931" y="76891"/>
                </a:lnTo>
                <a:lnTo>
                  <a:pt x="50758" y="72989"/>
                </a:lnTo>
                <a:lnTo>
                  <a:pt x="48620" y="77652"/>
                </a:lnTo>
                <a:lnTo>
                  <a:pt x="46137" y="79175"/>
                </a:lnTo>
                <a:lnTo>
                  <a:pt x="43034" y="83838"/>
                </a:lnTo>
                <a:lnTo>
                  <a:pt x="40896" y="83838"/>
                </a:lnTo>
                <a:lnTo>
                  <a:pt x="42000" y="86122"/>
                </a:lnTo>
                <a:lnTo>
                  <a:pt x="36551" y="91546"/>
                </a:lnTo>
                <a:lnTo>
                  <a:pt x="39034" y="92498"/>
                </a:lnTo>
                <a:lnTo>
                  <a:pt x="38413" y="94972"/>
                </a:lnTo>
                <a:lnTo>
                  <a:pt x="26275" y="105820"/>
                </a:lnTo>
                <a:lnTo>
                  <a:pt x="17517" y="108675"/>
                </a:lnTo>
                <a:lnTo>
                  <a:pt x="20206" y="109912"/>
                </a:lnTo>
                <a:lnTo>
                  <a:pt x="14896" y="113338"/>
                </a:lnTo>
                <a:lnTo>
                  <a:pt x="13793" y="111720"/>
                </a:lnTo>
                <a:lnTo>
                  <a:pt x="10206" y="113338"/>
                </a:lnTo>
                <a:lnTo>
                  <a:pt x="7448" y="113338"/>
                </a:lnTo>
                <a:lnTo>
                  <a:pt x="7448" y="111435"/>
                </a:lnTo>
                <a:lnTo>
                  <a:pt x="4137" y="115337"/>
                </a:lnTo>
                <a:lnTo>
                  <a:pt x="3034" y="115146"/>
                </a:lnTo>
                <a:lnTo>
                  <a:pt x="3034" y="113243"/>
                </a:lnTo>
                <a:lnTo>
                  <a:pt x="2413" y="115146"/>
                </a:lnTo>
                <a:lnTo>
                  <a:pt x="0" y="114670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1622425" y="5664200"/>
            <a:ext cx="117600" cy="119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32790" y="88590"/>
                </a:lnTo>
                <a:lnTo>
                  <a:pt x="11162" y="48322"/>
                </a:lnTo>
                <a:lnTo>
                  <a:pt x="43255" y="59597"/>
                </a:lnTo>
                <a:lnTo>
                  <a:pt x="91395" y="0"/>
                </a:lnTo>
                <a:lnTo>
                  <a:pt x="120000" y="7248"/>
                </a:lnTo>
                <a:lnTo>
                  <a:pt x="94186" y="65234"/>
                </a:lnTo>
                <a:lnTo>
                  <a:pt x="0" y="1200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1622425" y="5664200"/>
            <a:ext cx="117600" cy="119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32790" y="88590"/>
                </a:lnTo>
                <a:lnTo>
                  <a:pt x="11162" y="48322"/>
                </a:lnTo>
                <a:lnTo>
                  <a:pt x="43255" y="59597"/>
                </a:lnTo>
                <a:lnTo>
                  <a:pt x="91395" y="0"/>
                </a:lnTo>
                <a:lnTo>
                  <a:pt x="120000" y="7248"/>
                </a:lnTo>
                <a:lnTo>
                  <a:pt x="94186" y="65234"/>
                </a:lnTo>
                <a:lnTo>
                  <a:pt x="0" y="120000"/>
                </a:lnTo>
              </a:path>
            </a:pathLst>
          </a:custGeom>
          <a:solidFill>
            <a:schemeClr val="dk1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2254250" y="5657850"/>
            <a:ext cx="71400" cy="13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34285"/>
                </a:moveTo>
                <a:lnTo>
                  <a:pt x="27961" y="0"/>
                </a:lnTo>
                <a:lnTo>
                  <a:pt x="88543" y="34285"/>
                </a:lnTo>
                <a:lnTo>
                  <a:pt x="120000" y="120000"/>
                </a:lnTo>
                <a:lnTo>
                  <a:pt x="0" y="34285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2254250" y="5657850"/>
            <a:ext cx="71400" cy="13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34285"/>
                </a:moveTo>
                <a:lnTo>
                  <a:pt x="27961" y="0"/>
                </a:lnTo>
                <a:lnTo>
                  <a:pt x="88543" y="34285"/>
                </a:lnTo>
                <a:lnTo>
                  <a:pt x="120000" y="120000"/>
                </a:lnTo>
                <a:lnTo>
                  <a:pt x="0" y="34285"/>
                </a:lnTo>
              </a:path>
            </a:pathLst>
          </a:custGeom>
          <a:solidFill>
            <a:schemeClr val="dk1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2362200" y="5791200"/>
            <a:ext cx="66600" cy="76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371" y="80425"/>
                </a:lnTo>
                <a:lnTo>
                  <a:pt x="120000" y="120000"/>
                </a:lnTo>
                <a:lnTo>
                  <a:pt x="58144" y="1276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2362200" y="5791200"/>
            <a:ext cx="66600" cy="76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371" y="80425"/>
                </a:lnTo>
                <a:lnTo>
                  <a:pt x="120000" y="120000"/>
                </a:lnTo>
                <a:lnTo>
                  <a:pt x="58144" y="1276"/>
                </a:lnTo>
                <a:lnTo>
                  <a:pt x="0" y="0"/>
                </a:lnTo>
              </a:path>
            </a:pathLst>
          </a:custGeom>
          <a:solidFill>
            <a:schemeClr val="dk1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2438400" y="5791200"/>
            <a:ext cx="20700" cy="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4827" y="0"/>
                </a:lnTo>
                <a:lnTo>
                  <a:pt x="120000" y="95094"/>
                </a:lnTo>
                <a:lnTo>
                  <a:pt x="0" y="1200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Shape 483"/>
          <p:cNvSpPr/>
          <p:nvPr/>
        </p:nvSpPr>
        <p:spPr>
          <a:xfrm>
            <a:off x="2438400" y="5791200"/>
            <a:ext cx="20700" cy="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4827" y="0"/>
                </a:lnTo>
                <a:lnTo>
                  <a:pt x="120000" y="95094"/>
                </a:lnTo>
                <a:lnTo>
                  <a:pt x="0" y="120000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1681163" y="3944937"/>
            <a:ext cx="849300" cy="97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81986"/>
                </a:moveTo>
                <a:lnTo>
                  <a:pt x="7713" y="76319"/>
                </a:lnTo>
                <a:lnTo>
                  <a:pt x="4491" y="71433"/>
                </a:lnTo>
                <a:lnTo>
                  <a:pt x="6248" y="65081"/>
                </a:lnTo>
                <a:lnTo>
                  <a:pt x="14157" y="53745"/>
                </a:lnTo>
                <a:lnTo>
                  <a:pt x="19723" y="50716"/>
                </a:lnTo>
                <a:lnTo>
                  <a:pt x="16403" y="46514"/>
                </a:lnTo>
                <a:lnTo>
                  <a:pt x="14255" y="35472"/>
                </a:lnTo>
                <a:lnTo>
                  <a:pt x="16794" y="15439"/>
                </a:lnTo>
                <a:lnTo>
                  <a:pt x="20699" y="14462"/>
                </a:lnTo>
                <a:lnTo>
                  <a:pt x="27632" y="17785"/>
                </a:lnTo>
                <a:lnTo>
                  <a:pt x="33295" y="0"/>
                </a:lnTo>
                <a:lnTo>
                  <a:pt x="120000" y="12703"/>
                </a:lnTo>
                <a:lnTo>
                  <a:pt x="101936" y="119999"/>
                </a:lnTo>
                <a:lnTo>
                  <a:pt x="75475" y="116286"/>
                </a:lnTo>
                <a:lnTo>
                  <a:pt x="58681" y="112280"/>
                </a:lnTo>
                <a:lnTo>
                  <a:pt x="24605" y="95081"/>
                </a:lnTo>
                <a:lnTo>
                  <a:pt x="0" y="8198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1681163" y="3944937"/>
            <a:ext cx="849300" cy="973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81986"/>
                </a:moveTo>
                <a:lnTo>
                  <a:pt x="7713" y="76319"/>
                </a:lnTo>
                <a:lnTo>
                  <a:pt x="4491" y="71433"/>
                </a:lnTo>
                <a:lnTo>
                  <a:pt x="6248" y="65081"/>
                </a:lnTo>
                <a:lnTo>
                  <a:pt x="14157" y="53745"/>
                </a:lnTo>
                <a:lnTo>
                  <a:pt x="19723" y="50716"/>
                </a:lnTo>
                <a:lnTo>
                  <a:pt x="16403" y="46514"/>
                </a:lnTo>
                <a:lnTo>
                  <a:pt x="14255" y="35472"/>
                </a:lnTo>
                <a:lnTo>
                  <a:pt x="16794" y="15439"/>
                </a:lnTo>
                <a:lnTo>
                  <a:pt x="20699" y="14462"/>
                </a:lnTo>
                <a:lnTo>
                  <a:pt x="27632" y="17785"/>
                </a:lnTo>
                <a:lnTo>
                  <a:pt x="33295" y="0"/>
                </a:lnTo>
                <a:lnTo>
                  <a:pt x="120000" y="12703"/>
                </a:lnTo>
                <a:lnTo>
                  <a:pt x="101936" y="119999"/>
                </a:lnTo>
                <a:lnTo>
                  <a:pt x="75475" y="116286"/>
                </a:lnTo>
                <a:lnTo>
                  <a:pt x="58681" y="112280"/>
                </a:lnTo>
                <a:lnTo>
                  <a:pt x="24605" y="95081"/>
                </a:lnTo>
                <a:lnTo>
                  <a:pt x="0" y="81986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4316412" y="4222750"/>
            <a:ext cx="627000" cy="55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079"/>
                </a:moveTo>
                <a:lnTo>
                  <a:pt x="4762" y="41133"/>
                </a:lnTo>
                <a:lnTo>
                  <a:pt x="3836" y="98753"/>
                </a:lnTo>
                <a:lnTo>
                  <a:pt x="6350" y="102152"/>
                </a:lnTo>
                <a:lnTo>
                  <a:pt x="14950" y="101983"/>
                </a:lnTo>
                <a:lnTo>
                  <a:pt x="15214" y="120000"/>
                </a:lnTo>
                <a:lnTo>
                  <a:pt x="86659" y="118810"/>
                </a:lnTo>
                <a:lnTo>
                  <a:pt x="85071" y="100453"/>
                </a:lnTo>
                <a:lnTo>
                  <a:pt x="91422" y="80906"/>
                </a:lnTo>
                <a:lnTo>
                  <a:pt x="100154" y="66628"/>
                </a:lnTo>
                <a:lnTo>
                  <a:pt x="99625" y="63229"/>
                </a:lnTo>
                <a:lnTo>
                  <a:pt x="106504" y="50991"/>
                </a:lnTo>
                <a:lnTo>
                  <a:pt x="109547" y="37393"/>
                </a:lnTo>
                <a:lnTo>
                  <a:pt x="108621" y="36203"/>
                </a:lnTo>
                <a:lnTo>
                  <a:pt x="114443" y="30934"/>
                </a:lnTo>
                <a:lnTo>
                  <a:pt x="119999" y="18696"/>
                </a:lnTo>
                <a:lnTo>
                  <a:pt x="118280" y="16317"/>
                </a:lnTo>
                <a:lnTo>
                  <a:pt x="102138" y="17167"/>
                </a:lnTo>
                <a:lnTo>
                  <a:pt x="106504" y="10198"/>
                </a:lnTo>
                <a:lnTo>
                  <a:pt x="105049" y="0"/>
                </a:lnTo>
                <a:lnTo>
                  <a:pt x="0" y="40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4316412" y="4222750"/>
            <a:ext cx="627000" cy="558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079"/>
                </a:moveTo>
                <a:lnTo>
                  <a:pt x="4762" y="41133"/>
                </a:lnTo>
                <a:lnTo>
                  <a:pt x="3836" y="98753"/>
                </a:lnTo>
                <a:lnTo>
                  <a:pt x="6350" y="102152"/>
                </a:lnTo>
                <a:lnTo>
                  <a:pt x="14950" y="101983"/>
                </a:lnTo>
                <a:lnTo>
                  <a:pt x="15214" y="120000"/>
                </a:lnTo>
                <a:lnTo>
                  <a:pt x="86659" y="118810"/>
                </a:lnTo>
                <a:lnTo>
                  <a:pt x="85071" y="100453"/>
                </a:lnTo>
                <a:lnTo>
                  <a:pt x="91422" y="80906"/>
                </a:lnTo>
                <a:lnTo>
                  <a:pt x="100154" y="66628"/>
                </a:lnTo>
                <a:lnTo>
                  <a:pt x="99625" y="63229"/>
                </a:lnTo>
                <a:lnTo>
                  <a:pt x="106504" y="50991"/>
                </a:lnTo>
                <a:lnTo>
                  <a:pt x="109547" y="37393"/>
                </a:lnTo>
                <a:lnTo>
                  <a:pt x="108621" y="36203"/>
                </a:lnTo>
                <a:lnTo>
                  <a:pt x="114443" y="30934"/>
                </a:lnTo>
                <a:lnTo>
                  <a:pt x="119999" y="18696"/>
                </a:lnTo>
                <a:lnTo>
                  <a:pt x="118280" y="16317"/>
                </a:lnTo>
                <a:lnTo>
                  <a:pt x="102138" y="17167"/>
                </a:lnTo>
                <a:lnTo>
                  <a:pt x="106504" y="10198"/>
                </a:lnTo>
                <a:lnTo>
                  <a:pt x="105049" y="0"/>
                </a:lnTo>
                <a:lnTo>
                  <a:pt x="0" y="4079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838200" y="2895600"/>
            <a:ext cx="982800" cy="1670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526" y="21745"/>
                </a:moveTo>
                <a:lnTo>
                  <a:pt x="4042" y="24364"/>
                </a:lnTo>
                <a:lnTo>
                  <a:pt x="589" y="33757"/>
                </a:lnTo>
                <a:lnTo>
                  <a:pt x="2863" y="36489"/>
                </a:lnTo>
                <a:lnTo>
                  <a:pt x="12294" y="48842"/>
                </a:lnTo>
                <a:lnTo>
                  <a:pt x="13305" y="48671"/>
                </a:lnTo>
                <a:lnTo>
                  <a:pt x="13726" y="45825"/>
                </a:lnTo>
                <a:lnTo>
                  <a:pt x="15410" y="45426"/>
                </a:lnTo>
                <a:lnTo>
                  <a:pt x="17010" y="46110"/>
                </a:lnTo>
                <a:lnTo>
                  <a:pt x="14063" y="47703"/>
                </a:lnTo>
                <a:lnTo>
                  <a:pt x="15410" y="48671"/>
                </a:lnTo>
                <a:lnTo>
                  <a:pt x="17684" y="53908"/>
                </a:lnTo>
                <a:lnTo>
                  <a:pt x="16168" y="53624"/>
                </a:lnTo>
                <a:lnTo>
                  <a:pt x="12800" y="51574"/>
                </a:lnTo>
                <a:lnTo>
                  <a:pt x="13726" y="49525"/>
                </a:lnTo>
                <a:lnTo>
                  <a:pt x="12126" y="49753"/>
                </a:lnTo>
                <a:lnTo>
                  <a:pt x="10189" y="51859"/>
                </a:lnTo>
                <a:lnTo>
                  <a:pt x="11031" y="56755"/>
                </a:lnTo>
                <a:lnTo>
                  <a:pt x="12800" y="58918"/>
                </a:lnTo>
                <a:lnTo>
                  <a:pt x="17010" y="60853"/>
                </a:lnTo>
                <a:lnTo>
                  <a:pt x="15831" y="63187"/>
                </a:lnTo>
                <a:lnTo>
                  <a:pt x="13305" y="63643"/>
                </a:lnTo>
                <a:lnTo>
                  <a:pt x="12800" y="66774"/>
                </a:lnTo>
                <a:lnTo>
                  <a:pt x="18778" y="73889"/>
                </a:lnTo>
                <a:lnTo>
                  <a:pt x="23494" y="78273"/>
                </a:lnTo>
                <a:lnTo>
                  <a:pt x="22652" y="80948"/>
                </a:lnTo>
                <a:lnTo>
                  <a:pt x="25600" y="82656"/>
                </a:lnTo>
                <a:lnTo>
                  <a:pt x="24505" y="84307"/>
                </a:lnTo>
                <a:lnTo>
                  <a:pt x="22484" y="88519"/>
                </a:lnTo>
                <a:lnTo>
                  <a:pt x="24757" y="90056"/>
                </a:lnTo>
                <a:lnTo>
                  <a:pt x="39410" y="93017"/>
                </a:lnTo>
                <a:lnTo>
                  <a:pt x="45389" y="97798"/>
                </a:lnTo>
                <a:lnTo>
                  <a:pt x="52378" y="99335"/>
                </a:lnTo>
                <a:lnTo>
                  <a:pt x="52547" y="102182"/>
                </a:lnTo>
                <a:lnTo>
                  <a:pt x="57263" y="102865"/>
                </a:lnTo>
                <a:lnTo>
                  <a:pt x="63242" y="107817"/>
                </a:lnTo>
                <a:lnTo>
                  <a:pt x="66610" y="111916"/>
                </a:lnTo>
                <a:lnTo>
                  <a:pt x="66947" y="118349"/>
                </a:lnTo>
                <a:lnTo>
                  <a:pt x="109642" y="120000"/>
                </a:lnTo>
                <a:lnTo>
                  <a:pt x="106863" y="117153"/>
                </a:lnTo>
                <a:lnTo>
                  <a:pt x="108378" y="113453"/>
                </a:lnTo>
                <a:lnTo>
                  <a:pt x="115200" y="106850"/>
                </a:lnTo>
                <a:lnTo>
                  <a:pt x="120000" y="105085"/>
                </a:lnTo>
                <a:lnTo>
                  <a:pt x="117136" y="102637"/>
                </a:lnTo>
                <a:lnTo>
                  <a:pt x="115284" y="96204"/>
                </a:lnTo>
                <a:lnTo>
                  <a:pt x="58189" y="46337"/>
                </a:lnTo>
                <a:lnTo>
                  <a:pt x="53978" y="41328"/>
                </a:lnTo>
                <a:lnTo>
                  <a:pt x="68294" y="9392"/>
                </a:lnTo>
                <a:lnTo>
                  <a:pt x="11284" y="0"/>
                </a:lnTo>
                <a:lnTo>
                  <a:pt x="9852" y="1992"/>
                </a:lnTo>
                <a:lnTo>
                  <a:pt x="10189" y="6091"/>
                </a:lnTo>
                <a:lnTo>
                  <a:pt x="0" y="15996"/>
                </a:lnTo>
                <a:lnTo>
                  <a:pt x="2526" y="21745"/>
                </a:lnTo>
                <a:close/>
              </a:path>
            </a:pathLst>
          </a:custGeom>
          <a:solidFill>
            <a:srgbClr val="BFBFB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2538413" y="3429000"/>
            <a:ext cx="901800" cy="706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4815"/>
                </a:moveTo>
                <a:lnTo>
                  <a:pt x="11798" y="0"/>
                </a:lnTo>
                <a:lnTo>
                  <a:pt x="88993" y="11287"/>
                </a:lnTo>
                <a:lnTo>
                  <a:pt x="120000" y="14512"/>
                </a:lnTo>
                <a:lnTo>
                  <a:pt x="118810" y="40851"/>
                </a:lnTo>
                <a:lnTo>
                  <a:pt x="114603" y="120000"/>
                </a:lnTo>
                <a:lnTo>
                  <a:pt x="98871" y="118521"/>
                </a:lnTo>
                <a:lnTo>
                  <a:pt x="49573" y="112877"/>
                </a:lnTo>
                <a:lnTo>
                  <a:pt x="0" y="10481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2530475" y="3429000"/>
            <a:ext cx="901800" cy="706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4815"/>
                </a:moveTo>
                <a:lnTo>
                  <a:pt x="11798" y="0"/>
                </a:lnTo>
                <a:lnTo>
                  <a:pt x="88993" y="11287"/>
                </a:lnTo>
                <a:lnTo>
                  <a:pt x="120000" y="14512"/>
                </a:lnTo>
                <a:lnTo>
                  <a:pt x="118810" y="40851"/>
                </a:lnTo>
                <a:lnTo>
                  <a:pt x="114603" y="120000"/>
                </a:lnTo>
                <a:lnTo>
                  <a:pt x="98871" y="118521"/>
                </a:lnTo>
                <a:lnTo>
                  <a:pt x="49573" y="112877"/>
                </a:lnTo>
                <a:lnTo>
                  <a:pt x="0" y="104815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6732588" y="3046413"/>
            <a:ext cx="212700" cy="201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3426"/>
                </a:moveTo>
                <a:lnTo>
                  <a:pt x="9740" y="86533"/>
                </a:lnTo>
                <a:lnTo>
                  <a:pt x="9740" y="120000"/>
                </a:lnTo>
                <a:lnTo>
                  <a:pt x="18701" y="117609"/>
                </a:lnTo>
                <a:lnTo>
                  <a:pt x="24545" y="108047"/>
                </a:lnTo>
                <a:lnTo>
                  <a:pt x="41298" y="99442"/>
                </a:lnTo>
                <a:lnTo>
                  <a:pt x="49480" y="84143"/>
                </a:lnTo>
                <a:lnTo>
                  <a:pt x="54545" y="86533"/>
                </a:lnTo>
                <a:lnTo>
                  <a:pt x="68181" y="80796"/>
                </a:lnTo>
                <a:lnTo>
                  <a:pt x="86883" y="77450"/>
                </a:lnTo>
                <a:lnTo>
                  <a:pt x="86883" y="71235"/>
                </a:lnTo>
                <a:lnTo>
                  <a:pt x="92337" y="76015"/>
                </a:lnTo>
                <a:lnTo>
                  <a:pt x="98181" y="69322"/>
                </a:lnTo>
                <a:lnTo>
                  <a:pt x="107922" y="65976"/>
                </a:lnTo>
                <a:lnTo>
                  <a:pt x="120000" y="61195"/>
                </a:lnTo>
                <a:lnTo>
                  <a:pt x="108701" y="0"/>
                </a:lnTo>
                <a:lnTo>
                  <a:pt x="0" y="23426"/>
                </a:lnTo>
                <a:close/>
              </a:path>
            </a:pathLst>
          </a:custGeom>
          <a:solidFill>
            <a:srgbClr val="BFBFBF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6545262" y="3475037"/>
            <a:ext cx="130200" cy="216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89"/>
                </a:moveTo>
                <a:lnTo>
                  <a:pt x="15873" y="0"/>
                </a:lnTo>
                <a:lnTo>
                  <a:pt x="38730" y="0"/>
                </a:lnTo>
                <a:lnTo>
                  <a:pt x="30476" y="12985"/>
                </a:lnTo>
                <a:lnTo>
                  <a:pt x="25396" y="16567"/>
                </a:lnTo>
                <a:lnTo>
                  <a:pt x="30476" y="30447"/>
                </a:lnTo>
                <a:lnTo>
                  <a:pt x="41269" y="39850"/>
                </a:lnTo>
                <a:lnTo>
                  <a:pt x="58412" y="49701"/>
                </a:lnTo>
                <a:lnTo>
                  <a:pt x="64761" y="62686"/>
                </a:lnTo>
                <a:lnTo>
                  <a:pt x="75555" y="74328"/>
                </a:lnTo>
                <a:lnTo>
                  <a:pt x="88253" y="80149"/>
                </a:lnTo>
                <a:lnTo>
                  <a:pt x="107301" y="84179"/>
                </a:lnTo>
                <a:lnTo>
                  <a:pt x="116190" y="94925"/>
                </a:lnTo>
                <a:lnTo>
                  <a:pt x="100317" y="104776"/>
                </a:lnTo>
                <a:lnTo>
                  <a:pt x="116190" y="102537"/>
                </a:lnTo>
                <a:lnTo>
                  <a:pt x="120000" y="111940"/>
                </a:lnTo>
                <a:lnTo>
                  <a:pt x="88888" y="116417"/>
                </a:lnTo>
                <a:lnTo>
                  <a:pt x="47619" y="120000"/>
                </a:lnTo>
                <a:lnTo>
                  <a:pt x="45079" y="112388"/>
                </a:lnTo>
                <a:lnTo>
                  <a:pt x="0" y="12089"/>
                </a:lnTo>
              </a:path>
            </a:pathLst>
          </a:custGeom>
          <a:solidFill>
            <a:schemeClr val="dk1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5260975" y="4997450"/>
            <a:ext cx="1130400" cy="844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93" y="7887"/>
                </a:moveTo>
                <a:lnTo>
                  <a:pt x="0" y="11154"/>
                </a:lnTo>
                <a:lnTo>
                  <a:pt x="3665" y="15661"/>
                </a:lnTo>
                <a:lnTo>
                  <a:pt x="2785" y="18366"/>
                </a:lnTo>
                <a:lnTo>
                  <a:pt x="3958" y="20056"/>
                </a:lnTo>
                <a:lnTo>
                  <a:pt x="2492" y="22985"/>
                </a:lnTo>
                <a:lnTo>
                  <a:pt x="5351" y="21633"/>
                </a:lnTo>
                <a:lnTo>
                  <a:pt x="6597" y="19267"/>
                </a:lnTo>
                <a:lnTo>
                  <a:pt x="6597" y="17014"/>
                </a:lnTo>
                <a:lnTo>
                  <a:pt x="7916" y="18366"/>
                </a:lnTo>
                <a:lnTo>
                  <a:pt x="9016" y="16225"/>
                </a:lnTo>
                <a:lnTo>
                  <a:pt x="9969" y="18366"/>
                </a:lnTo>
                <a:lnTo>
                  <a:pt x="7183" y="21070"/>
                </a:lnTo>
                <a:lnTo>
                  <a:pt x="15100" y="18478"/>
                </a:lnTo>
                <a:lnTo>
                  <a:pt x="16640" y="16450"/>
                </a:lnTo>
                <a:lnTo>
                  <a:pt x="17666" y="17352"/>
                </a:lnTo>
                <a:lnTo>
                  <a:pt x="20598" y="16225"/>
                </a:lnTo>
                <a:lnTo>
                  <a:pt x="21991" y="17577"/>
                </a:lnTo>
                <a:lnTo>
                  <a:pt x="16640" y="18366"/>
                </a:lnTo>
                <a:lnTo>
                  <a:pt x="18326" y="19154"/>
                </a:lnTo>
                <a:lnTo>
                  <a:pt x="24263" y="20845"/>
                </a:lnTo>
                <a:lnTo>
                  <a:pt x="27929" y="23549"/>
                </a:lnTo>
                <a:lnTo>
                  <a:pt x="26829" y="19830"/>
                </a:lnTo>
                <a:lnTo>
                  <a:pt x="28808" y="22760"/>
                </a:lnTo>
                <a:lnTo>
                  <a:pt x="31301" y="23098"/>
                </a:lnTo>
                <a:lnTo>
                  <a:pt x="29102" y="24112"/>
                </a:lnTo>
                <a:lnTo>
                  <a:pt x="33133" y="27042"/>
                </a:lnTo>
                <a:lnTo>
                  <a:pt x="34599" y="29295"/>
                </a:lnTo>
                <a:lnTo>
                  <a:pt x="34599" y="31887"/>
                </a:lnTo>
                <a:lnTo>
                  <a:pt x="33060" y="28732"/>
                </a:lnTo>
                <a:lnTo>
                  <a:pt x="33866" y="32788"/>
                </a:lnTo>
                <a:lnTo>
                  <a:pt x="37092" y="31211"/>
                </a:lnTo>
                <a:lnTo>
                  <a:pt x="39071" y="31098"/>
                </a:lnTo>
                <a:lnTo>
                  <a:pt x="40684" y="29295"/>
                </a:lnTo>
                <a:lnTo>
                  <a:pt x="41197" y="30535"/>
                </a:lnTo>
                <a:lnTo>
                  <a:pt x="45448" y="26028"/>
                </a:lnTo>
                <a:lnTo>
                  <a:pt x="48307" y="25802"/>
                </a:lnTo>
                <a:lnTo>
                  <a:pt x="47281" y="24450"/>
                </a:lnTo>
                <a:lnTo>
                  <a:pt x="49114" y="21070"/>
                </a:lnTo>
                <a:lnTo>
                  <a:pt x="53365" y="20845"/>
                </a:lnTo>
                <a:lnTo>
                  <a:pt x="57764" y="23774"/>
                </a:lnTo>
                <a:lnTo>
                  <a:pt x="60403" y="27943"/>
                </a:lnTo>
                <a:lnTo>
                  <a:pt x="62529" y="28732"/>
                </a:lnTo>
                <a:lnTo>
                  <a:pt x="63115" y="31887"/>
                </a:lnTo>
                <a:lnTo>
                  <a:pt x="65901" y="33802"/>
                </a:lnTo>
                <a:lnTo>
                  <a:pt x="67073" y="36056"/>
                </a:lnTo>
                <a:lnTo>
                  <a:pt x="68466" y="37971"/>
                </a:lnTo>
                <a:lnTo>
                  <a:pt x="72278" y="38422"/>
                </a:lnTo>
                <a:lnTo>
                  <a:pt x="73671" y="41464"/>
                </a:lnTo>
                <a:lnTo>
                  <a:pt x="75797" y="48000"/>
                </a:lnTo>
                <a:lnTo>
                  <a:pt x="74697" y="59830"/>
                </a:lnTo>
                <a:lnTo>
                  <a:pt x="74990" y="67154"/>
                </a:lnTo>
                <a:lnTo>
                  <a:pt x="77409" y="69408"/>
                </a:lnTo>
                <a:lnTo>
                  <a:pt x="77776" y="65802"/>
                </a:lnTo>
                <a:lnTo>
                  <a:pt x="76090" y="64788"/>
                </a:lnTo>
                <a:lnTo>
                  <a:pt x="76530" y="62309"/>
                </a:lnTo>
                <a:lnTo>
                  <a:pt x="77263" y="63098"/>
                </a:lnTo>
                <a:lnTo>
                  <a:pt x="78949" y="63661"/>
                </a:lnTo>
                <a:lnTo>
                  <a:pt x="79315" y="66028"/>
                </a:lnTo>
                <a:lnTo>
                  <a:pt x="80488" y="63323"/>
                </a:lnTo>
                <a:lnTo>
                  <a:pt x="81295" y="65577"/>
                </a:lnTo>
                <a:lnTo>
                  <a:pt x="78069" y="73464"/>
                </a:lnTo>
                <a:lnTo>
                  <a:pt x="77923" y="74704"/>
                </a:lnTo>
                <a:lnTo>
                  <a:pt x="80048" y="76056"/>
                </a:lnTo>
                <a:lnTo>
                  <a:pt x="81734" y="82140"/>
                </a:lnTo>
                <a:lnTo>
                  <a:pt x="84007" y="85295"/>
                </a:lnTo>
                <a:lnTo>
                  <a:pt x="85253" y="87549"/>
                </a:lnTo>
                <a:lnTo>
                  <a:pt x="87086" y="87549"/>
                </a:lnTo>
                <a:lnTo>
                  <a:pt x="85106" y="83943"/>
                </a:lnTo>
                <a:lnTo>
                  <a:pt x="86719" y="84507"/>
                </a:lnTo>
                <a:lnTo>
                  <a:pt x="88552" y="83943"/>
                </a:lnTo>
                <a:lnTo>
                  <a:pt x="87672" y="85295"/>
                </a:lnTo>
                <a:lnTo>
                  <a:pt x="88405" y="88338"/>
                </a:lnTo>
                <a:lnTo>
                  <a:pt x="89211" y="92845"/>
                </a:lnTo>
                <a:lnTo>
                  <a:pt x="92070" y="94535"/>
                </a:lnTo>
                <a:lnTo>
                  <a:pt x="92803" y="97239"/>
                </a:lnTo>
                <a:lnTo>
                  <a:pt x="95296" y="105126"/>
                </a:lnTo>
                <a:lnTo>
                  <a:pt x="98594" y="105126"/>
                </a:lnTo>
                <a:lnTo>
                  <a:pt x="101233" y="107267"/>
                </a:lnTo>
                <a:lnTo>
                  <a:pt x="105485" y="115154"/>
                </a:lnTo>
                <a:lnTo>
                  <a:pt x="109150" y="115943"/>
                </a:lnTo>
                <a:lnTo>
                  <a:pt x="109297" y="117633"/>
                </a:lnTo>
                <a:lnTo>
                  <a:pt x="108271" y="118422"/>
                </a:lnTo>
                <a:lnTo>
                  <a:pt x="105485" y="116732"/>
                </a:lnTo>
                <a:lnTo>
                  <a:pt x="106585" y="120000"/>
                </a:lnTo>
                <a:lnTo>
                  <a:pt x="110030" y="118873"/>
                </a:lnTo>
                <a:lnTo>
                  <a:pt x="112962" y="118873"/>
                </a:lnTo>
                <a:lnTo>
                  <a:pt x="114208" y="116732"/>
                </a:lnTo>
                <a:lnTo>
                  <a:pt x="116774" y="116507"/>
                </a:lnTo>
                <a:lnTo>
                  <a:pt x="118020" y="112901"/>
                </a:lnTo>
                <a:lnTo>
                  <a:pt x="117654" y="108281"/>
                </a:lnTo>
                <a:lnTo>
                  <a:pt x="118900" y="102873"/>
                </a:lnTo>
                <a:lnTo>
                  <a:pt x="120000" y="103211"/>
                </a:lnTo>
                <a:lnTo>
                  <a:pt x="118900" y="83943"/>
                </a:lnTo>
                <a:lnTo>
                  <a:pt x="117654" y="78309"/>
                </a:lnTo>
                <a:lnTo>
                  <a:pt x="104605" y="50366"/>
                </a:lnTo>
                <a:lnTo>
                  <a:pt x="101527" y="41239"/>
                </a:lnTo>
                <a:lnTo>
                  <a:pt x="102919" y="41239"/>
                </a:lnTo>
                <a:lnTo>
                  <a:pt x="94489" y="23549"/>
                </a:lnTo>
                <a:lnTo>
                  <a:pt x="88552" y="4845"/>
                </a:lnTo>
                <a:lnTo>
                  <a:pt x="88405" y="1577"/>
                </a:lnTo>
                <a:lnTo>
                  <a:pt x="86719" y="1126"/>
                </a:lnTo>
                <a:lnTo>
                  <a:pt x="81075" y="0"/>
                </a:lnTo>
                <a:lnTo>
                  <a:pt x="79462" y="2366"/>
                </a:lnTo>
                <a:lnTo>
                  <a:pt x="80635" y="10366"/>
                </a:lnTo>
                <a:lnTo>
                  <a:pt x="78069" y="10253"/>
                </a:lnTo>
                <a:lnTo>
                  <a:pt x="77776" y="6422"/>
                </a:lnTo>
                <a:lnTo>
                  <a:pt x="39657" y="9464"/>
                </a:lnTo>
                <a:lnTo>
                  <a:pt x="37092" y="3718"/>
                </a:lnTo>
                <a:lnTo>
                  <a:pt x="293" y="788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5260975" y="4997450"/>
            <a:ext cx="1130400" cy="844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93" y="7887"/>
                </a:moveTo>
                <a:lnTo>
                  <a:pt x="0" y="11154"/>
                </a:lnTo>
                <a:lnTo>
                  <a:pt x="3665" y="15661"/>
                </a:lnTo>
                <a:lnTo>
                  <a:pt x="2785" y="18366"/>
                </a:lnTo>
                <a:lnTo>
                  <a:pt x="3958" y="20056"/>
                </a:lnTo>
                <a:lnTo>
                  <a:pt x="2492" y="22985"/>
                </a:lnTo>
                <a:lnTo>
                  <a:pt x="5351" y="21633"/>
                </a:lnTo>
                <a:lnTo>
                  <a:pt x="6597" y="19267"/>
                </a:lnTo>
                <a:lnTo>
                  <a:pt x="6597" y="17014"/>
                </a:lnTo>
                <a:lnTo>
                  <a:pt x="7916" y="18366"/>
                </a:lnTo>
                <a:lnTo>
                  <a:pt x="9016" y="16225"/>
                </a:lnTo>
                <a:lnTo>
                  <a:pt x="9969" y="18366"/>
                </a:lnTo>
                <a:lnTo>
                  <a:pt x="7183" y="21070"/>
                </a:lnTo>
                <a:lnTo>
                  <a:pt x="15100" y="18478"/>
                </a:lnTo>
                <a:lnTo>
                  <a:pt x="16640" y="16450"/>
                </a:lnTo>
                <a:lnTo>
                  <a:pt x="17666" y="17352"/>
                </a:lnTo>
                <a:lnTo>
                  <a:pt x="20598" y="16225"/>
                </a:lnTo>
                <a:lnTo>
                  <a:pt x="21991" y="17577"/>
                </a:lnTo>
                <a:lnTo>
                  <a:pt x="16640" y="18366"/>
                </a:lnTo>
                <a:lnTo>
                  <a:pt x="18326" y="19154"/>
                </a:lnTo>
                <a:lnTo>
                  <a:pt x="24263" y="20845"/>
                </a:lnTo>
                <a:lnTo>
                  <a:pt x="27929" y="23549"/>
                </a:lnTo>
                <a:lnTo>
                  <a:pt x="26829" y="19830"/>
                </a:lnTo>
                <a:lnTo>
                  <a:pt x="28808" y="22760"/>
                </a:lnTo>
                <a:lnTo>
                  <a:pt x="31301" y="23098"/>
                </a:lnTo>
                <a:lnTo>
                  <a:pt x="29102" y="24112"/>
                </a:lnTo>
                <a:lnTo>
                  <a:pt x="33133" y="27042"/>
                </a:lnTo>
                <a:lnTo>
                  <a:pt x="34599" y="29295"/>
                </a:lnTo>
                <a:lnTo>
                  <a:pt x="34599" y="31887"/>
                </a:lnTo>
                <a:lnTo>
                  <a:pt x="33060" y="28732"/>
                </a:lnTo>
                <a:lnTo>
                  <a:pt x="33866" y="32788"/>
                </a:lnTo>
                <a:lnTo>
                  <a:pt x="37092" y="31211"/>
                </a:lnTo>
                <a:lnTo>
                  <a:pt x="39071" y="31098"/>
                </a:lnTo>
                <a:lnTo>
                  <a:pt x="40684" y="29295"/>
                </a:lnTo>
                <a:lnTo>
                  <a:pt x="41197" y="30535"/>
                </a:lnTo>
                <a:lnTo>
                  <a:pt x="45448" y="26028"/>
                </a:lnTo>
                <a:lnTo>
                  <a:pt x="48307" y="25802"/>
                </a:lnTo>
                <a:lnTo>
                  <a:pt x="47281" y="24450"/>
                </a:lnTo>
                <a:lnTo>
                  <a:pt x="49114" y="21070"/>
                </a:lnTo>
                <a:lnTo>
                  <a:pt x="53365" y="20845"/>
                </a:lnTo>
                <a:lnTo>
                  <a:pt x="57764" y="23774"/>
                </a:lnTo>
                <a:lnTo>
                  <a:pt x="60403" y="27943"/>
                </a:lnTo>
                <a:lnTo>
                  <a:pt x="62529" y="28732"/>
                </a:lnTo>
                <a:lnTo>
                  <a:pt x="63115" y="31887"/>
                </a:lnTo>
                <a:lnTo>
                  <a:pt x="65901" y="33802"/>
                </a:lnTo>
                <a:lnTo>
                  <a:pt x="67073" y="36056"/>
                </a:lnTo>
                <a:lnTo>
                  <a:pt x="68466" y="37971"/>
                </a:lnTo>
                <a:lnTo>
                  <a:pt x="72278" y="38422"/>
                </a:lnTo>
                <a:lnTo>
                  <a:pt x="73671" y="41464"/>
                </a:lnTo>
                <a:lnTo>
                  <a:pt x="75797" y="48000"/>
                </a:lnTo>
                <a:lnTo>
                  <a:pt x="74697" y="59830"/>
                </a:lnTo>
                <a:lnTo>
                  <a:pt x="74990" y="67154"/>
                </a:lnTo>
                <a:lnTo>
                  <a:pt x="77409" y="69408"/>
                </a:lnTo>
                <a:lnTo>
                  <a:pt x="77776" y="65802"/>
                </a:lnTo>
                <a:lnTo>
                  <a:pt x="76090" y="64788"/>
                </a:lnTo>
                <a:lnTo>
                  <a:pt x="76530" y="62309"/>
                </a:lnTo>
                <a:lnTo>
                  <a:pt x="77263" y="63098"/>
                </a:lnTo>
                <a:lnTo>
                  <a:pt x="78949" y="63661"/>
                </a:lnTo>
                <a:lnTo>
                  <a:pt x="79315" y="66028"/>
                </a:lnTo>
                <a:lnTo>
                  <a:pt x="80488" y="63323"/>
                </a:lnTo>
                <a:lnTo>
                  <a:pt x="81295" y="65577"/>
                </a:lnTo>
                <a:lnTo>
                  <a:pt x="78069" y="73464"/>
                </a:lnTo>
                <a:lnTo>
                  <a:pt x="77923" y="74704"/>
                </a:lnTo>
                <a:lnTo>
                  <a:pt x="80048" y="76056"/>
                </a:lnTo>
                <a:lnTo>
                  <a:pt x="81734" y="82140"/>
                </a:lnTo>
                <a:lnTo>
                  <a:pt x="84007" y="85295"/>
                </a:lnTo>
                <a:lnTo>
                  <a:pt x="85253" y="87549"/>
                </a:lnTo>
                <a:lnTo>
                  <a:pt x="87086" y="87549"/>
                </a:lnTo>
                <a:lnTo>
                  <a:pt x="85106" y="83943"/>
                </a:lnTo>
                <a:lnTo>
                  <a:pt x="86719" y="84507"/>
                </a:lnTo>
                <a:lnTo>
                  <a:pt x="88552" y="83943"/>
                </a:lnTo>
                <a:lnTo>
                  <a:pt x="87672" y="85295"/>
                </a:lnTo>
                <a:lnTo>
                  <a:pt x="88405" y="88338"/>
                </a:lnTo>
                <a:lnTo>
                  <a:pt x="89211" y="92845"/>
                </a:lnTo>
                <a:lnTo>
                  <a:pt x="92070" y="94535"/>
                </a:lnTo>
                <a:lnTo>
                  <a:pt x="92803" y="97239"/>
                </a:lnTo>
                <a:lnTo>
                  <a:pt x="95296" y="105126"/>
                </a:lnTo>
                <a:lnTo>
                  <a:pt x="98594" y="105126"/>
                </a:lnTo>
                <a:lnTo>
                  <a:pt x="101233" y="107267"/>
                </a:lnTo>
                <a:lnTo>
                  <a:pt x="105485" y="115154"/>
                </a:lnTo>
                <a:lnTo>
                  <a:pt x="109150" y="115943"/>
                </a:lnTo>
                <a:lnTo>
                  <a:pt x="109297" y="117633"/>
                </a:lnTo>
                <a:lnTo>
                  <a:pt x="108271" y="118422"/>
                </a:lnTo>
                <a:lnTo>
                  <a:pt x="105485" y="116732"/>
                </a:lnTo>
                <a:lnTo>
                  <a:pt x="106585" y="120000"/>
                </a:lnTo>
                <a:lnTo>
                  <a:pt x="110030" y="118873"/>
                </a:lnTo>
                <a:lnTo>
                  <a:pt x="112962" y="118873"/>
                </a:lnTo>
                <a:lnTo>
                  <a:pt x="114208" y="116732"/>
                </a:lnTo>
                <a:lnTo>
                  <a:pt x="116774" y="116507"/>
                </a:lnTo>
                <a:lnTo>
                  <a:pt x="118020" y="112901"/>
                </a:lnTo>
                <a:lnTo>
                  <a:pt x="117654" y="108281"/>
                </a:lnTo>
                <a:lnTo>
                  <a:pt x="118900" y="102873"/>
                </a:lnTo>
                <a:lnTo>
                  <a:pt x="120000" y="103211"/>
                </a:lnTo>
                <a:lnTo>
                  <a:pt x="118900" y="83943"/>
                </a:lnTo>
                <a:lnTo>
                  <a:pt x="117654" y="78309"/>
                </a:lnTo>
                <a:lnTo>
                  <a:pt x="104605" y="50366"/>
                </a:lnTo>
                <a:lnTo>
                  <a:pt x="101527" y="41239"/>
                </a:lnTo>
                <a:lnTo>
                  <a:pt x="102919" y="41239"/>
                </a:lnTo>
                <a:lnTo>
                  <a:pt x="94489" y="23549"/>
                </a:lnTo>
                <a:lnTo>
                  <a:pt x="88552" y="4845"/>
                </a:lnTo>
                <a:lnTo>
                  <a:pt x="88405" y="1577"/>
                </a:lnTo>
                <a:lnTo>
                  <a:pt x="86719" y="1126"/>
                </a:lnTo>
                <a:lnTo>
                  <a:pt x="81075" y="0"/>
                </a:lnTo>
                <a:lnTo>
                  <a:pt x="79462" y="2366"/>
                </a:lnTo>
                <a:lnTo>
                  <a:pt x="80635" y="10366"/>
                </a:lnTo>
                <a:lnTo>
                  <a:pt x="78069" y="10253"/>
                </a:lnTo>
                <a:lnTo>
                  <a:pt x="77776" y="6422"/>
                </a:lnTo>
                <a:lnTo>
                  <a:pt x="39657" y="9464"/>
                </a:lnTo>
                <a:lnTo>
                  <a:pt x="37092" y="3718"/>
                </a:lnTo>
                <a:lnTo>
                  <a:pt x="293" y="7887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6192837" y="5905500"/>
            <a:ext cx="60300" cy="38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1294" y="57500"/>
                </a:lnTo>
                <a:lnTo>
                  <a:pt x="49411" y="47500"/>
                </a:lnTo>
                <a:lnTo>
                  <a:pt x="55058" y="0"/>
                </a:lnTo>
                <a:lnTo>
                  <a:pt x="120000" y="52500"/>
                </a:lnTo>
                <a:lnTo>
                  <a:pt x="57882" y="87500"/>
                </a:lnTo>
                <a:lnTo>
                  <a:pt x="25411" y="70000"/>
                </a:lnTo>
                <a:lnTo>
                  <a:pt x="32470" y="105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6192837" y="5905500"/>
            <a:ext cx="60300" cy="38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1294" y="57500"/>
                </a:lnTo>
                <a:lnTo>
                  <a:pt x="49411" y="47500"/>
                </a:lnTo>
                <a:lnTo>
                  <a:pt x="55058" y="0"/>
                </a:lnTo>
                <a:lnTo>
                  <a:pt x="120000" y="52500"/>
                </a:lnTo>
                <a:lnTo>
                  <a:pt x="57882" y="87500"/>
                </a:lnTo>
                <a:lnTo>
                  <a:pt x="25411" y="70000"/>
                </a:lnTo>
                <a:lnTo>
                  <a:pt x="32470" y="105000"/>
                </a:lnTo>
                <a:lnTo>
                  <a:pt x="0" y="120000"/>
                </a:lnTo>
              </a:path>
            </a:pathLst>
          </a:custGeom>
          <a:solidFill>
            <a:schemeClr val="dk1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6273800" y="5881687"/>
            <a:ext cx="47700" cy="30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3684"/>
                </a:moveTo>
                <a:lnTo>
                  <a:pt x="16119" y="120000"/>
                </a:lnTo>
                <a:lnTo>
                  <a:pt x="120000" y="0"/>
                </a:lnTo>
                <a:lnTo>
                  <a:pt x="30447" y="88421"/>
                </a:lnTo>
                <a:lnTo>
                  <a:pt x="0" y="11368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6273800" y="5881687"/>
            <a:ext cx="47700" cy="30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3684"/>
                </a:moveTo>
                <a:lnTo>
                  <a:pt x="16119" y="120000"/>
                </a:lnTo>
                <a:lnTo>
                  <a:pt x="120000" y="0"/>
                </a:lnTo>
                <a:lnTo>
                  <a:pt x="30447" y="88421"/>
                </a:lnTo>
                <a:lnTo>
                  <a:pt x="0" y="113684"/>
                </a:lnTo>
              </a:path>
            </a:pathLst>
          </a:custGeom>
          <a:solidFill>
            <a:schemeClr val="dk1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5464175" y="4378325"/>
            <a:ext cx="676200" cy="692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315"/>
                </a:moveTo>
                <a:lnTo>
                  <a:pt x="15812" y="62196"/>
                </a:lnTo>
                <a:lnTo>
                  <a:pt x="21573" y="71121"/>
                </a:lnTo>
                <a:lnTo>
                  <a:pt x="23656" y="78398"/>
                </a:lnTo>
                <a:lnTo>
                  <a:pt x="21327" y="83203"/>
                </a:lnTo>
                <a:lnTo>
                  <a:pt x="20347" y="90617"/>
                </a:lnTo>
                <a:lnTo>
                  <a:pt x="25740" y="111899"/>
                </a:lnTo>
                <a:lnTo>
                  <a:pt x="30030" y="118901"/>
                </a:lnTo>
                <a:lnTo>
                  <a:pt x="93769" y="115194"/>
                </a:lnTo>
                <a:lnTo>
                  <a:pt x="94259" y="119862"/>
                </a:lnTo>
                <a:lnTo>
                  <a:pt x="98549" y="120000"/>
                </a:lnTo>
                <a:lnTo>
                  <a:pt x="96588" y="110251"/>
                </a:lnTo>
                <a:lnTo>
                  <a:pt x="99284" y="107368"/>
                </a:lnTo>
                <a:lnTo>
                  <a:pt x="108723" y="108741"/>
                </a:lnTo>
                <a:lnTo>
                  <a:pt x="110071" y="102151"/>
                </a:lnTo>
                <a:lnTo>
                  <a:pt x="108723" y="101327"/>
                </a:lnTo>
                <a:lnTo>
                  <a:pt x="111052" y="99679"/>
                </a:lnTo>
                <a:lnTo>
                  <a:pt x="107252" y="98032"/>
                </a:lnTo>
                <a:lnTo>
                  <a:pt x="109213" y="95560"/>
                </a:lnTo>
                <a:lnTo>
                  <a:pt x="108723" y="92265"/>
                </a:lnTo>
                <a:lnTo>
                  <a:pt x="112890" y="89519"/>
                </a:lnTo>
                <a:lnTo>
                  <a:pt x="111542" y="85949"/>
                </a:lnTo>
                <a:lnTo>
                  <a:pt x="113381" y="84988"/>
                </a:lnTo>
                <a:lnTo>
                  <a:pt x="114606" y="81693"/>
                </a:lnTo>
                <a:lnTo>
                  <a:pt x="112890" y="80869"/>
                </a:lnTo>
                <a:lnTo>
                  <a:pt x="116200" y="78398"/>
                </a:lnTo>
                <a:lnTo>
                  <a:pt x="114361" y="76064"/>
                </a:lnTo>
                <a:lnTo>
                  <a:pt x="117180" y="76064"/>
                </a:lnTo>
                <a:lnTo>
                  <a:pt x="120000" y="72768"/>
                </a:lnTo>
                <a:lnTo>
                  <a:pt x="118896" y="71121"/>
                </a:lnTo>
                <a:lnTo>
                  <a:pt x="114851" y="70709"/>
                </a:lnTo>
                <a:lnTo>
                  <a:pt x="112032" y="67139"/>
                </a:lnTo>
                <a:lnTo>
                  <a:pt x="107252" y="59176"/>
                </a:lnTo>
                <a:lnTo>
                  <a:pt x="104678" y="58215"/>
                </a:lnTo>
                <a:lnTo>
                  <a:pt x="99039" y="47231"/>
                </a:lnTo>
                <a:lnTo>
                  <a:pt x="91440" y="42700"/>
                </a:lnTo>
                <a:lnTo>
                  <a:pt x="86046" y="35148"/>
                </a:lnTo>
                <a:lnTo>
                  <a:pt x="72808" y="25537"/>
                </a:lnTo>
                <a:lnTo>
                  <a:pt x="65944" y="17162"/>
                </a:lnTo>
                <a:lnTo>
                  <a:pt x="51481" y="8375"/>
                </a:lnTo>
                <a:lnTo>
                  <a:pt x="56016" y="0"/>
                </a:lnTo>
                <a:lnTo>
                  <a:pt x="28804" y="2745"/>
                </a:lnTo>
                <a:lnTo>
                  <a:pt x="0" y="631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5464175" y="4378325"/>
            <a:ext cx="676200" cy="692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315"/>
                </a:moveTo>
                <a:lnTo>
                  <a:pt x="15812" y="62196"/>
                </a:lnTo>
                <a:lnTo>
                  <a:pt x="21573" y="71121"/>
                </a:lnTo>
                <a:lnTo>
                  <a:pt x="23656" y="78398"/>
                </a:lnTo>
                <a:lnTo>
                  <a:pt x="21327" y="83203"/>
                </a:lnTo>
                <a:lnTo>
                  <a:pt x="20347" y="90617"/>
                </a:lnTo>
                <a:lnTo>
                  <a:pt x="25740" y="111899"/>
                </a:lnTo>
                <a:lnTo>
                  <a:pt x="30030" y="118901"/>
                </a:lnTo>
                <a:lnTo>
                  <a:pt x="93769" y="115194"/>
                </a:lnTo>
                <a:lnTo>
                  <a:pt x="94259" y="119862"/>
                </a:lnTo>
                <a:lnTo>
                  <a:pt x="98549" y="120000"/>
                </a:lnTo>
                <a:lnTo>
                  <a:pt x="96588" y="110251"/>
                </a:lnTo>
                <a:lnTo>
                  <a:pt x="99284" y="107368"/>
                </a:lnTo>
                <a:lnTo>
                  <a:pt x="108723" y="108741"/>
                </a:lnTo>
                <a:lnTo>
                  <a:pt x="110071" y="102151"/>
                </a:lnTo>
                <a:lnTo>
                  <a:pt x="108723" y="101327"/>
                </a:lnTo>
                <a:lnTo>
                  <a:pt x="111052" y="99679"/>
                </a:lnTo>
                <a:lnTo>
                  <a:pt x="107252" y="98032"/>
                </a:lnTo>
                <a:lnTo>
                  <a:pt x="109213" y="95560"/>
                </a:lnTo>
                <a:lnTo>
                  <a:pt x="108723" y="92265"/>
                </a:lnTo>
                <a:lnTo>
                  <a:pt x="112890" y="89519"/>
                </a:lnTo>
                <a:lnTo>
                  <a:pt x="111542" y="85949"/>
                </a:lnTo>
                <a:lnTo>
                  <a:pt x="113381" y="84988"/>
                </a:lnTo>
                <a:lnTo>
                  <a:pt x="114606" y="81693"/>
                </a:lnTo>
                <a:lnTo>
                  <a:pt x="112890" y="80869"/>
                </a:lnTo>
                <a:lnTo>
                  <a:pt x="116200" y="78398"/>
                </a:lnTo>
                <a:lnTo>
                  <a:pt x="114361" y="76064"/>
                </a:lnTo>
                <a:lnTo>
                  <a:pt x="117180" y="76064"/>
                </a:lnTo>
                <a:lnTo>
                  <a:pt x="120000" y="72768"/>
                </a:lnTo>
                <a:lnTo>
                  <a:pt x="118896" y="71121"/>
                </a:lnTo>
                <a:lnTo>
                  <a:pt x="114851" y="70709"/>
                </a:lnTo>
                <a:lnTo>
                  <a:pt x="112032" y="67139"/>
                </a:lnTo>
                <a:lnTo>
                  <a:pt x="107252" y="59176"/>
                </a:lnTo>
                <a:lnTo>
                  <a:pt x="104678" y="58215"/>
                </a:lnTo>
                <a:lnTo>
                  <a:pt x="99039" y="47231"/>
                </a:lnTo>
                <a:lnTo>
                  <a:pt x="91440" y="42700"/>
                </a:lnTo>
                <a:lnTo>
                  <a:pt x="86046" y="35148"/>
                </a:lnTo>
                <a:lnTo>
                  <a:pt x="72808" y="25537"/>
                </a:lnTo>
                <a:lnTo>
                  <a:pt x="65944" y="17162"/>
                </a:lnTo>
                <a:lnTo>
                  <a:pt x="51481" y="8375"/>
                </a:lnTo>
                <a:lnTo>
                  <a:pt x="56016" y="0"/>
                </a:lnTo>
                <a:lnTo>
                  <a:pt x="28804" y="2745"/>
                </a:lnTo>
                <a:lnTo>
                  <a:pt x="0" y="6315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2444750" y="5314950"/>
            <a:ext cx="71400" cy="60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9729"/>
                </a:moveTo>
                <a:lnTo>
                  <a:pt x="43846" y="120000"/>
                </a:lnTo>
                <a:lnTo>
                  <a:pt x="71538" y="120000"/>
                </a:lnTo>
                <a:lnTo>
                  <a:pt x="108461" y="92432"/>
                </a:lnTo>
                <a:lnTo>
                  <a:pt x="120000" y="25945"/>
                </a:lnTo>
                <a:lnTo>
                  <a:pt x="93461" y="0"/>
                </a:lnTo>
                <a:lnTo>
                  <a:pt x="57692" y="3243"/>
                </a:lnTo>
                <a:lnTo>
                  <a:pt x="0" y="6972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2444750" y="5314950"/>
            <a:ext cx="71400" cy="60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9729"/>
                </a:moveTo>
                <a:lnTo>
                  <a:pt x="43846" y="120000"/>
                </a:lnTo>
                <a:lnTo>
                  <a:pt x="71538" y="120000"/>
                </a:lnTo>
                <a:lnTo>
                  <a:pt x="108461" y="92432"/>
                </a:lnTo>
                <a:lnTo>
                  <a:pt x="120000" y="25945"/>
                </a:lnTo>
                <a:lnTo>
                  <a:pt x="93461" y="0"/>
                </a:lnTo>
                <a:lnTo>
                  <a:pt x="57692" y="3243"/>
                </a:lnTo>
                <a:lnTo>
                  <a:pt x="0" y="69729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2665413" y="5400675"/>
            <a:ext cx="88800" cy="7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32000"/>
                </a:moveTo>
                <a:lnTo>
                  <a:pt x="27840" y="97333"/>
                </a:lnTo>
                <a:lnTo>
                  <a:pt x="53760" y="97333"/>
                </a:lnTo>
                <a:lnTo>
                  <a:pt x="56640" y="78666"/>
                </a:lnTo>
                <a:lnTo>
                  <a:pt x="90240" y="120000"/>
                </a:lnTo>
                <a:lnTo>
                  <a:pt x="120000" y="113333"/>
                </a:lnTo>
                <a:lnTo>
                  <a:pt x="112320" y="70666"/>
                </a:lnTo>
                <a:lnTo>
                  <a:pt x="84480" y="62666"/>
                </a:lnTo>
                <a:lnTo>
                  <a:pt x="62400" y="0"/>
                </a:lnTo>
                <a:lnTo>
                  <a:pt x="0" y="320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2665413" y="5400675"/>
            <a:ext cx="88800" cy="7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32000"/>
                </a:moveTo>
                <a:lnTo>
                  <a:pt x="27840" y="97333"/>
                </a:lnTo>
                <a:lnTo>
                  <a:pt x="53760" y="97333"/>
                </a:lnTo>
                <a:lnTo>
                  <a:pt x="56640" y="78666"/>
                </a:lnTo>
                <a:lnTo>
                  <a:pt x="90240" y="120000"/>
                </a:lnTo>
                <a:lnTo>
                  <a:pt x="120000" y="113333"/>
                </a:lnTo>
                <a:lnTo>
                  <a:pt x="112320" y="70666"/>
                </a:lnTo>
                <a:lnTo>
                  <a:pt x="84480" y="62666"/>
                </a:lnTo>
                <a:lnTo>
                  <a:pt x="62400" y="0"/>
                </a:lnTo>
                <a:lnTo>
                  <a:pt x="0" y="32000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Shape 505"/>
          <p:cNvSpPr/>
          <p:nvPr/>
        </p:nvSpPr>
        <p:spPr>
          <a:xfrm>
            <a:off x="2803525" y="5473700"/>
            <a:ext cx="84000" cy="25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91034"/>
                </a:moveTo>
                <a:lnTo>
                  <a:pt x="15360" y="0"/>
                </a:lnTo>
                <a:lnTo>
                  <a:pt x="120000" y="41379"/>
                </a:lnTo>
                <a:lnTo>
                  <a:pt x="99840" y="120000"/>
                </a:lnTo>
                <a:lnTo>
                  <a:pt x="0" y="9103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2803525" y="5473700"/>
            <a:ext cx="84000" cy="25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91034"/>
                </a:moveTo>
                <a:lnTo>
                  <a:pt x="15360" y="0"/>
                </a:lnTo>
                <a:lnTo>
                  <a:pt x="120000" y="41379"/>
                </a:lnTo>
                <a:lnTo>
                  <a:pt x="99840" y="120000"/>
                </a:lnTo>
                <a:lnTo>
                  <a:pt x="0" y="91034"/>
                </a:lnTo>
              </a:path>
            </a:pathLst>
          </a:custGeom>
          <a:solidFill>
            <a:schemeClr val="dk1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Shape 507"/>
          <p:cNvSpPr/>
          <p:nvPr/>
        </p:nvSpPr>
        <p:spPr>
          <a:xfrm>
            <a:off x="2843213" y="5521325"/>
            <a:ext cx="33300" cy="27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37500" y="120000"/>
                </a:lnTo>
                <a:lnTo>
                  <a:pt x="120000" y="75000"/>
                </a:lnTo>
                <a:lnTo>
                  <a:pt x="825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2843213" y="5521325"/>
            <a:ext cx="33300" cy="27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37500" y="120000"/>
                </a:lnTo>
                <a:lnTo>
                  <a:pt x="120000" y="75000"/>
                </a:lnTo>
                <a:lnTo>
                  <a:pt x="82500" y="0"/>
                </a:lnTo>
                <a:lnTo>
                  <a:pt x="0" y="0"/>
                </a:lnTo>
              </a:path>
            </a:pathLst>
          </a:custGeom>
          <a:solidFill>
            <a:schemeClr val="dk1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2894013" y="5500687"/>
            <a:ext cx="108000" cy="65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30731"/>
                </a:moveTo>
                <a:lnTo>
                  <a:pt x="15949" y="0"/>
                </a:lnTo>
                <a:lnTo>
                  <a:pt x="34177" y="30731"/>
                </a:lnTo>
                <a:lnTo>
                  <a:pt x="73670" y="24878"/>
                </a:lnTo>
                <a:lnTo>
                  <a:pt x="120000" y="80487"/>
                </a:lnTo>
                <a:lnTo>
                  <a:pt x="102531" y="100975"/>
                </a:lnTo>
                <a:lnTo>
                  <a:pt x="48607" y="120000"/>
                </a:lnTo>
                <a:lnTo>
                  <a:pt x="36455" y="67317"/>
                </a:lnTo>
                <a:lnTo>
                  <a:pt x="15949" y="67317"/>
                </a:lnTo>
                <a:lnTo>
                  <a:pt x="0" y="3073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2894013" y="5500687"/>
            <a:ext cx="108000" cy="65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30731"/>
                </a:moveTo>
                <a:lnTo>
                  <a:pt x="15949" y="0"/>
                </a:lnTo>
                <a:lnTo>
                  <a:pt x="34177" y="30731"/>
                </a:lnTo>
                <a:lnTo>
                  <a:pt x="73670" y="24878"/>
                </a:lnTo>
                <a:lnTo>
                  <a:pt x="120000" y="80487"/>
                </a:lnTo>
                <a:lnTo>
                  <a:pt x="102531" y="100975"/>
                </a:lnTo>
                <a:lnTo>
                  <a:pt x="48607" y="120000"/>
                </a:lnTo>
                <a:lnTo>
                  <a:pt x="36455" y="67317"/>
                </a:lnTo>
                <a:lnTo>
                  <a:pt x="15949" y="67317"/>
                </a:lnTo>
                <a:lnTo>
                  <a:pt x="0" y="30731"/>
                </a:lnTo>
              </a:path>
            </a:pathLst>
          </a:custGeom>
          <a:solidFill>
            <a:schemeClr val="dk1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Shape 511"/>
          <p:cNvSpPr/>
          <p:nvPr/>
        </p:nvSpPr>
        <p:spPr>
          <a:xfrm>
            <a:off x="2989263" y="5619750"/>
            <a:ext cx="179400" cy="200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6299"/>
                </a:moveTo>
                <a:lnTo>
                  <a:pt x="16030" y="80314"/>
                </a:lnTo>
                <a:lnTo>
                  <a:pt x="13282" y="106771"/>
                </a:lnTo>
                <a:lnTo>
                  <a:pt x="38015" y="120000"/>
                </a:lnTo>
                <a:lnTo>
                  <a:pt x="52671" y="99685"/>
                </a:lnTo>
                <a:lnTo>
                  <a:pt x="103969" y="80787"/>
                </a:lnTo>
                <a:lnTo>
                  <a:pt x="120000" y="65669"/>
                </a:lnTo>
                <a:lnTo>
                  <a:pt x="78320" y="22677"/>
                </a:lnTo>
                <a:lnTo>
                  <a:pt x="18320" y="0"/>
                </a:lnTo>
                <a:lnTo>
                  <a:pt x="13282" y="6614"/>
                </a:lnTo>
                <a:lnTo>
                  <a:pt x="20152" y="24566"/>
                </a:lnTo>
                <a:lnTo>
                  <a:pt x="0" y="4629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Shape 512"/>
          <p:cNvSpPr/>
          <p:nvPr/>
        </p:nvSpPr>
        <p:spPr>
          <a:xfrm>
            <a:off x="2989263" y="5619750"/>
            <a:ext cx="179400" cy="200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6299"/>
                </a:moveTo>
                <a:lnTo>
                  <a:pt x="16030" y="80314"/>
                </a:lnTo>
                <a:lnTo>
                  <a:pt x="13282" y="106771"/>
                </a:lnTo>
                <a:lnTo>
                  <a:pt x="38015" y="120000"/>
                </a:lnTo>
                <a:lnTo>
                  <a:pt x="52671" y="99685"/>
                </a:lnTo>
                <a:lnTo>
                  <a:pt x="103969" y="80787"/>
                </a:lnTo>
                <a:lnTo>
                  <a:pt x="120000" y="65669"/>
                </a:lnTo>
                <a:lnTo>
                  <a:pt x="78320" y="22677"/>
                </a:lnTo>
                <a:lnTo>
                  <a:pt x="18320" y="0"/>
                </a:lnTo>
                <a:lnTo>
                  <a:pt x="13282" y="6614"/>
                </a:lnTo>
                <a:lnTo>
                  <a:pt x="20152" y="24566"/>
                </a:lnTo>
                <a:lnTo>
                  <a:pt x="0" y="46299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Shape 513"/>
          <p:cNvSpPr/>
          <p:nvPr/>
        </p:nvSpPr>
        <p:spPr>
          <a:xfrm>
            <a:off x="1730375" y="2054225"/>
            <a:ext cx="744600" cy="1185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6675"/>
                </a:moveTo>
                <a:lnTo>
                  <a:pt x="9693" y="80829"/>
                </a:lnTo>
                <a:lnTo>
                  <a:pt x="14373" y="74086"/>
                </a:lnTo>
                <a:lnTo>
                  <a:pt x="10139" y="70795"/>
                </a:lnTo>
                <a:lnTo>
                  <a:pt x="11030" y="67745"/>
                </a:lnTo>
                <a:lnTo>
                  <a:pt x="18718" y="63411"/>
                </a:lnTo>
                <a:lnTo>
                  <a:pt x="24958" y="57311"/>
                </a:lnTo>
                <a:lnTo>
                  <a:pt x="30529" y="52254"/>
                </a:lnTo>
                <a:lnTo>
                  <a:pt x="26183" y="48240"/>
                </a:lnTo>
                <a:lnTo>
                  <a:pt x="24512" y="45511"/>
                </a:lnTo>
                <a:lnTo>
                  <a:pt x="25181" y="38929"/>
                </a:lnTo>
                <a:lnTo>
                  <a:pt x="40000" y="0"/>
                </a:lnTo>
                <a:lnTo>
                  <a:pt x="56044" y="2247"/>
                </a:lnTo>
                <a:lnTo>
                  <a:pt x="50696" y="17498"/>
                </a:lnTo>
                <a:lnTo>
                  <a:pt x="54150" y="22715"/>
                </a:lnTo>
                <a:lnTo>
                  <a:pt x="54596" y="26247"/>
                </a:lnTo>
                <a:lnTo>
                  <a:pt x="52590" y="26648"/>
                </a:lnTo>
                <a:lnTo>
                  <a:pt x="58830" y="30260"/>
                </a:lnTo>
                <a:lnTo>
                  <a:pt x="65069" y="40053"/>
                </a:lnTo>
                <a:lnTo>
                  <a:pt x="67186" y="39491"/>
                </a:lnTo>
                <a:lnTo>
                  <a:pt x="67409" y="41096"/>
                </a:lnTo>
                <a:lnTo>
                  <a:pt x="70417" y="41498"/>
                </a:lnTo>
                <a:lnTo>
                  <a:pt x="72757" y="41658"/>
                </a:lnTo>
                <a:lnTo>
                  <a:pt x="66963" y="48802"/>
                </a:lnTo>
                <a:lnTo>
                  <a:pt x="67855" y="53458"/>
                </a:lnTo>
                <a:lnTo>
                  <a:pt x="63621" y="58033"/>
                </a:lnTo>
                <a:lnTo>
                  <a:pt x="66629" y="59959"/>
                </a:lnTo>
                <a:lnTo>
                  <a:pt x="74540" y="57070"/>
                </a:lnTo>
                <a:lnTo>
                  <a:pt x="80779" y="72321"/>
                </a:lnTo>
                <a:lnTo>
                  <a:pt x="84233" y="72963"/>
                </a:lnTo>
                <a:lnTo>
                  <a:pt x="85013" y="77779"/>
                </a:lnTo>
                <a:lnTo>
                  <a:pt x="88245" y="79705"/>
                </a:lnTo>
                <a:lnTo>
                  <a:pt x="90584" y="77939"/>
                </a:lnTo>
                <a:lnTo>
                  <a:pt x="95821" y="79464"/>
                </a:lnTo>
                <a:lnTo>
                  <a:pt x="99164" y="77779"/>
                </a:lnTo>
                <a:lnTo>
                  <a:pt x="110640" y="79304"/>
                </a:lnTo>
                <a:lnTo>
                  <a:pt x="112980" y="79625"/>
                </a:lnTo>
                <a:lnTo>
                  <a:pt x="115543" y="76414"/>
                </a:lnTo>
                <a:lnTo>
                  <a:pt x="120000" y="81391"/>
                </a:lnTo>
                <a:lnTo>
                  <a:pt x="109749" y="120000"/>
                </a:lnTo>
                <a:lnTo>
                  <a:pt x="54596" y="113979"/>
                </a:lnTo>
                <a:lnTo>
                  <a:pt x="0" y="10667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Shape 514"/>
          <p:cNvSpPr/>
          <p:nvPr/>
        </p:nvSpPr>
        <p:spPr>
          <a:xfrm>
            <a:off x="1730375" y="2054225"/>
            <a:ext cx="744600" cy="1185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6675"/>
                </a:moveTo>
                <a:lnTo>
                  <a:pt x="9693" y="80829"/>
                </a:lnTo>
                <a:lnTo>
                  <a:pt x="14373" y="74086"/>
                </a:lnTo>
                <a:lnTo>
                  <a:pt x="10139" y="70795"/>
                </a:lnTo>
                <a:lnTo>
                  <a:pt x="11030" y="67745"/>
                </a:lnTo>
                <a:lnTo>
                  <a:pt x="18718" y="63411"/>
                </a:lnTo>
                <a:lnTo>
                  <a:pt x="24958" y="57311"/>
                </a:lnTo>
                <a:lnTo>
                  <a:pt x="30529" y="52254"/>
                </a:lnTo>
                <a:lnTo>
                  <a:pt x="26183" y="48240"/>
                </a:lnTo>
                <a:lnTo>
                  <a:pt x="24512" y="45511"/>
                </a:lnTo>
                <a:lnTo>
                  <a:pt x="25181" y="38929"/>
                </a:lnTo>
                <a:lnTo>
                  <a:pt x="40000" y="0"/>
                </a:lnTo>
                <a:lnTo>
                  <a:pt x="56044" y="2247"/>
                </a:lnTo>
                <a:lnTo>
                  <a:pt x="50696" y="17498"/>
                </a:lnTo>
                <a:lnTo>
                  <a:pt x="54150" y="22715"/>
                </a:lnTo>
                <a:lnTo>
                  <a:pt x="54596" y="26247"/>
                </a:lnTo>
                <a:lnTo>
                  <a:pt x="52590" y="26648"/>
                </a:lnTo>
                <a:lnTo>
                  <a:pt x="58830" y="30260"/>
                </a:lnTo>
                <a:lnTo>
                  <a:pt x="65069" y="40053"/>
                </a:lnTo>
                <a:lnTo>
                  <a:pt x="67186" y="39491"/>
                </a:lnTo>
                <a:lnTo>
                  <a:pt x="67409" y="41096"/>
                </a:lnTo>
                <a:lnTo>
                  <a:pt x="70417" y="41498"/>
                </a:lnTo>
                <a:lnTo>
                  <a:pt x="72757" y="41658"/>
                </a:lnTo>
                <a:lnTo>
                  <a:pt x="66963" y="48802"/>
                </a:lnTo>
                <a:lnTo>
                  <a:pt x="67855" y="53458"/>
                </a:lnTo>
                <a:lnTo>
                  <a:pt x="63621" y="58033"/>
                </a:lnTo>
                <a:lnTo>
                  <a:pt x="66629" y="59959"/>
                </a:lnTo>
                <a:lnTo>
                  <a:pt x="74540" y="57070"/>
                </a:lnTo>
                <a:lnTo>
                  <a:pt x="80779" y="72321"/>
                </a:lnTo>
                <a:lnTo>
                  <a:pt x="84233" y="72963"/>
                </a:lnTo>
                <a:lnTo>
                  <a:pt x="85013" y="77779"/>
                </a:lnTo>
                <a:lnTo>
                  <a:pt x="88245" y="79705"/>
                </a:lnTo>
                <a:lnTo>
                  <a:pt x="90584" y="77939"/>
                </a:lnTo>
                <a:lnTo>
                  <a:pt x="95821" y="79464"/>
                </a:lnTo>
                <a:lnTo>
                  <a:pt x="99164" y="77779"/>
                </a:lnTo>
                <a:lnTo>
                  <a:pt x="110640" y="79304"/>
                </a:lnTo>
                <a:lnTo>
                  <a:pt x="112980" y="79625"/>
                </a:lnTo>
                <a:lnTo>
                  <a:pt x="115543" y="76414"/>
                </a:lnTo>
                <a:lnTo>
                  <a:pt x="120000" y="81391"/>
                </a:lnTo>
                <a:lnTo>
                  <a:pt x="109749" y="120000"/>
                </a:lnTo>
                <a:lnTo>
                  <a:pt x="54596" y="113979"/>
                </a:lnTo>
                <a:lnTo>
                  <a:pt x="0" y="106675"/>
                </a:lnTo>
              </a:path>
            </a:pathLst>
          </a:custGeom>
          <a:noFill/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Shape 515"/>
          <p:cNvSpPr/>
          <p:nvPr/>
        </p:nvSpPr>
        <p:spPr>
          <a:xfrm>
            <a:off x="4681537" y="3270250"/>
            <a:ext cx="485700" cy="87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53005"/>
                </a:moveTo>
                <a:lnTo>
                  <a:pt x="2538" y="49289"/>
                </a:lnTo>
                <a:lnTo>
                  <a:pt x="10324" y="42185"/>
                </a:lnTo>
                <a:lnTo>
                  <a:pt x="14894" y="34098"/>
                </a:lnTo>
                <a:lnTo>
                  <a:pt x="10324" y="28306"/>
                </a:lnTo>
                <a:lnTo>
                  <a:pt x="31311" y="19672"/>
                </a:lnTo>
                <a:lnTo>
                  <a:pt x="35543" y="14863"/>
                </a:lnTo>
                <a:lnTo>
                  <a:pt x="35543" y="12786"/>
                </a:lnTo>
                <a:lnTo>
                  <a:pt x="20479" y="3060"/>
                </a:lnTo>
                <a:lnTo>
                  <a:pt x="100705" y="0"/>
                </a:lnTo>
                <a:lnTo>
                  <a:pt x="102736" y="7540"/>
                </a:lnTo>
                <a:lnTo>
                  <a:pt x="110521" y="16284"/>
                </a:lnTo>
                <a:lnTo>
                  <a:pt x="117291" y="61748"/>
                </a:lnTo>
                <a:lnTo>
                  <a:pt x="115768" y="71366"/>
                </a:lnTo>
                <a:lnTo>
                  <a:pt x="120000" y="76939"/>
                </a:lnTo>
                <a:lnTo>
                  <a:pt x="115430" y="87213"/>
                </a:lnTo>
                <a:lnTo>
                  <a:pt x="109167" y="91912"/>
                </a:lnTo>
                <a:lnTo>
                  <a:pt x="105952" y="99234"/>
                </a:lnTo>
                <a:lnTo>
                  <a:pt x="108829" y="101311"/>
                </a:lnTo>
                <a:lnTo>
                  <a:pt x="106290" y="105901"/>
                </a:lnTo>
                <a:lnTo>
                  <a:pt x="107813" y="107650"/>
                </a:lnTo>
                <a:lnTo>
                  <a:pt x="98504" y="109836"/>
                </a:lnTo>
                <a:lnTo>
                  <a:pt x="96473" y="117377"/>
                </a:lnTo>
                <a:lnTo>
                  <a:pt x="83102" y="114535"/>
                </a:lnTo>
                <a:lnTo>
                  <a:pt x="75655" y="118360"/>
                </a:lnTo>
                <a:lnTo>
                  <a:pt x="75994" y="120000"/>
                </a:lnTo>
                <a:lnTo>
                  <a:pt x="71424" y="119781"/>
                </a:lnTo>
                <a:lnTo>
                  <a:pt x="66516" y="114535"/>
                </a:lnTo>
                <a:lnTo>
                  <a:pt x="64146" y="107650"/>
                </a:lnTo>
                <a:lnTo>
                  <a:pt x="58899" y="103387"/>
                </a:lnTo>
                <a:lnTo>
                  <a:pt x="50775" y="101311"/>
                </a:lnTo>
                <a:lnTo>
                  <a:pt x="40959" y="96830"/>
                </a:lnTo>
                <a:lnTo>
                  <a:pt x="37404" y="91038"/>
                </a:lnTo>
                <a:lnTo>
                  <a:pt x="42990" y="81639"/>
                </a:lnTo>
                <a:lnTo>
                  <a:pt x="38081" y="79562"/>
                </a:lnTo>
                <a:lnTo>
                  <a:pt x="26403" y="79781"/>
                </a:lnTo>
                <a:lnTo>
                  <a:pt x="24372" y="73989"/>
                </a:lnTo>
                <a:lnTo>
                  <a:pt x="4908" y="62513"/>
                </a:lnTo>
                <a:lnTo>
                  <a:pt x="0" y="5300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4681537" y="3270250"/>
            <a:ext cx="485700" cy="87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53005"/>
                </a:moveTo>
                <a:lnTo>
                  <a:pt x="2538" y="49289"/>
                </a:lnTo>
                <a:lnTo>
                  <a:pt x="10324" y="42185"/>
                </a:lnTo>
                <a:lnTo>
                  <a:pt x="14894" y="34098"/>
                </a:lnTo>
                <a:lnTo>
                  <a:pt x="10324" y="28306"/>
                </a:lnTo>
                <a:lnTo>
                  <a:pt x="31311" y="19672"/>
                </a:lnTo>
                <a:lnTo>
                  <a:pt x="35543" y="14863"/>
                </a:lnTo>
                <a:lnTo>
                  <a:pt x="35543" y="12786"/>
                </a:lnTo>
                <a:lnTo>
                  <a:pt x="20479" y="3060"/>
                </a:lnTo>
                <a:lnTo>
                  <a:pt x="100705" y="0"/>
                </a:lnTo>
                <a:lnTo>
                  <a:pt x="102736" y="7540"/>
                </a:lnTo>
                <a:lnTo>
                  <a:pt x="110521" y="16284"/>
                </a:lnTo>
                <a:lnTo>
                  <a:pt x="117291" y="61748"/>
                </a:lnTo>
                <a:lnTo>
                  <a:pt x="115768" y="71366"/>
                </a:lnTo>
                <a:lnTo>
                  <a:pt x="120000" y="76939"/>
                </a:lnTo>
                <a:lnTo>
                  <a:pt x="115430" y="87213"/>
                </a:lnTo>
                <a:lnTo>
                  <a:pt x="109167" y="91912"/>
                </a:lnTo>
                <a:lnTo>
                  <a:pt x="105952" y="99234"/>
                </a:lnTo>
                <a:lnTo>
                  <a:pt x="108829" y="101311"/>
                </a:lnTo>
                <a:lnTo>
                  <a:pt x="106290" y="105901"/>
                </a:lnTo>
                <a:lnTo>
                  <a:pt x="107813" y="107650"/>
                </a:lnTo>
                <a:lnTo>
                  <a:pt x="98504" y="109836"/>
                </a:lnTo>
                <a:lnTo>
                  <a:pt x="96473" y="117377"/>
                </a:lnTo>
                <a:lnTo>
                  <a:pt x="83102" y="114535"/>
                </a:lnTo>
                <a:lnTo>
                  <a:pt x="75655" y="118360"/>
                </a:lnTo>
                <a:lnTo>
                  <a:pt x="75994" y="120000"/>
                </a:lnTo>
                <a:lnTo>
                  <a:pt x="71424" y="119781"/>
                </a:lnTo>
                <a:lnTo>
                  <a:pt x="66516" y="114535"/>
                </a:lnTo>
                <a:lnTo>
                  <a:pt x="64146" y="107650"/>
                </a:lnTo>
                <a:lnTo>
                  <a:pt x="58899" y="103387"/>
                </a:lnTo>
                <a:lnTo>
                  <a:pt x="50775" y="101311"/>
                </a:lnTo>
                <a:lnTo>
                  <a:pt x="40959" y="96830"/>
                </a:lnTo>
                <a:lnTo>
                  <a:pt x="37404" y="91038"/>
                </a:lnTo>
                <a:lnTo>
                  <a:pt x="42990" y="81639"/>
                </a:lnTo>
                <a:lnTo>
                  <a:pt x="38081" y="79562"/>
                </a:lnTo>
                <a:lnTo>
                  <a:pt x="26403" y="79781"/>
                </a:lnTo>
                <a:lnTo>
                  <a:pt x="24372" y="73989"/>
                </a:lnTo>
                <a:lnTo>
                  <a:pt x="4908" y="62513"/>
                </a:lnTo>
                <a:lnTo>
                  <a:pt x="0" y="53005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Shape 517"/>
          <p:cNvSpPr/>
          <p:nvPr/>
        </p:nvSpPr>
        <p:spPr>
          <a:xfrm>
            <a:off x="5111750" y="3351212"/>
            <a:ext cx="385800" cy="65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7239"/>
                </a:moveTo>
                <a:lnTo>
                  <a:pt x="3649" y="120000"/>
                </a:lnTo>
                <a:lnTo>
                  <a:pt x="7084" y="116658"/>
                </a:lnTo>
                <a:lnTo>
                  <a:pt x="24686" y="114769"/>
                </a:lnTo>
                <a:lnTo>
                  <a:pt x="30268" y="115786"/>
                </a:lnTo>
                <a:lnTo>
                  <a:pt x="49159" y="112300"/>
                </a:lnTo>
                <a:lnTo>
                  <a:pt x="55813" y="115786"/>
                </a:lnTo>
                <a:lnTo>
                  <a:pt x="62039" y="107506"/>
                </a:lnTo>
                <a:lnTo>
                  <a:pt x="67406" y="105326"/>
                </a:lnTo>
                <a:lnTo>
                  <a:pt x="81144" y="109685"/>
                </a:lnTo>
                <a:lnTo>
                  <a:pt x="83076" y="104745"/>
                </a:lnTo>
                <a:lnTo>
                  <a:pt x="97674" y="94140"/>
                </a:lnTo>
                <a:lnTo>
                  <a:pt x="100894" y="87602"/>
                </a:lnTo>
                <a:lnTo>
                  <a:pt x="106690" y="88619"/>
                </a:lnTo>
                <a:lnTo>
                  <a:pt x="120000" y="83099"/>
                </a:lnTo>
                <a:lnTo>
                  <a:pt x="116135" y="78450"/>
                </a:lnTo>
                <a:lnTo>
                  <a:pt x="117853" y="75399"/>
                </a:lnTo>
                <a:lnTo>
                  <a:pt x="104973" y="2033"/>
                </a:lnTo>
                <a:lnTo>
                  <a:pt x="103470" y="0"/>
                </a:lnTo>
                <a:lnTo>
                  <a:pt x="31771" y="4794"/>
                </a:lnTo>
                <a:lnTo>
                  <a:pt x="17817" y="9297"/>
                </a:lnTo>
                <a:lnTo>
                  <a:pt x="5796" y="6973"/>
                </a:lnTo>
                <a:lnTo>
                  <a:pt x="14382" y="67409"/>
                </a:lnTo>
                <a:lnTo>
                  <a:pt x="12450" y="80193"/>
                </a:lnTo>
                <a:lnTo>
                  <a:pt x="17817" y="87602"/>
                </a:lnTo>
                <a:lnTo>
                  <a:pt x="12021" y="101259"/>
                </a:lnTo>
                <a:lnTo>
                  <a:pt x="4078" y="107506"/>
                </a:lnTo>
                <a:lnTo>
                  <a:pt x="0" y="11723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Shape 518"/>
          <p:cNvSpPr/>
          <p:nvPr/>
        </p:nvSpPr>
        <p:spPr>
          <a:xfrm>
            <a:off x="5111750" y="3351212"/>
            <a:ext cx="385800" cy="65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7239"/>
                </a:moveTo>
                <a:lnTo>
                  <a:pt x="3649" y="120000"/>
                </a:lnTo>
                <a:lnTo>
                  <a:pt x="7084" y="116658"/>
                </a:lnTo>
                <a:lnTo>
                  <a:pt x="24686" y="114769"/>
                </a:lnTo>
                <a:lnTo>
                  <a:pt x="30268" y="115786"/>
                </a:lnTo>
                <a:lnTo>
                  <a:pt x="49159" y="112300"/>
                </a:lnTo>
                <a:lnTo>
                  <a:pt x="55813" y="115786"/>
                </a:lnTo>
                <a:lnTo>
                  <a:pt x="62039" y="107506"/>
                </a:lnTo>
                <a:lnTo>
                  <a:pt x="67406" y="105326"/>
                </a:lnTo>
                <a:lnTo>
                  <a:pt x="81144" y="109685"/>
                </a:lnTo>
                <a:lnTo>
                  <a:pt x="83076" y="104745"/>
                </a:lnTo>
                <a:lnTo>
                  <a:pt x="97674" y="94140"/>
                </a:lnTo>
                <a:lnTo>
                  <a:pt x="100894" y="87602"/>
                </a:lnTo>
                <a:lnTo>
                  <a:pt x="106690" y="88619"/>
                </a:lnTo>
                <a:lnTo>
                  <a:pt x="120000" y="83099"/>
                </a:lnTo>
                <a:lnTo>
                  <a:pt x="116135" y="78450"/>
                </a:lnTo>
                <a:lnTo>
                  <a:pt x="117853" y="75399"/>
                </a:lnTo>
                <a:lnTo>
                  <a:pt x="104973" y="2033"/>
                </a:lnTo>
                <a:lnTo>
                  <a:pt x="103470" y="0"/>
                </a:lnTo>
                <a:lnTo>
                  <a:pt x="31771" y="4794"/>
                </a:lnTo>
                <a:lnTo>
                  <a:pt x="17817" y="9297"/>
                </a:lnTo>
                <a:lnTo>
                  <a:pt x="5796" y="6973"/>
                </a:lnTo>
                <a:lnTo>
                  <a:pt x="14382" y="67409"/>
                </a:lnTo>
                <a:lnTo>
                  <a:pt x="12450" y="80193"/>
                </a:lnTo>
                <a:lnTo>
                  <a:pt x="17817" y="87602"/>
                </a:lnTo>
                <a:lnTo>
                  <a:pt x="12021" y="101259"/>
                </a:lnTo>
                <a:lnTo>
                  <a:pt x="4078" y="107506"/>
                </a:lnTo>
                <a:lnTo>
                  <a:pt x="0" y="117239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4083050" y="3141663"/>
            <a:ext cx="744600" cy="484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349"/>
                </a:moveTo>
                <a:lnTo>
                  <a:pt x="223" y="11353"/>
                </a:lnTo>
                <a:lnTo>
                  <a:pt x="2344" y="18792"/>
                </a:lnTo>
                <a:lnTo>
                  <a:pt x="1004" y="25448"/>
                </a:lnTo>
                <a:lnTo>
                  <a:pt x="2120" y="41892"/>
                </a:lnTo>
                <a:lnTo>
                  <a:pt x="8148" y="65383"/>
                </a:lnTo>
                <a:lnTo>
                  <a:pt x="8148" y="73017"/>
                </a:lnTo>
                <a:lnTo>
                  <a:pt x="11832" y="83980"/>
                </a:lnTo>
                <a:lnTo>
                  <a:pt x="13506" y="102185"/>
                </a:lnTo>
                <a:lnTo>
                  <a:pt x="12613" y="107471"/>
                </a:lnTo>
                <a:lnTo>
                  <a:pt x="14846" y="113931"/>
                </a:lnTo>
                <a:lnTo>
                  <a:pt x="92204" y="111190"/>
                </a:lnTo>
                <a:lnTo>
                  <a:pt x="98232" y="120000"/>
                </a:lnTo>
                <a:lnTo>
                  <a:pt x="103367" y="107275"/>
                </a:lnTo>
                <a:lnTo>
                  <a:pt x="106381" y="92789"/>
                </a:lnTo>
                <a:lnTo>
                  <a:pt x="103367" y="82414"/>
                </a:lnTo>
                <a:lnTo>
                  <a:pt x="117209" y="66949"/>
                </a:lnTo>
                <a:lnTo>
                  <a:pt x="120000" y="58336"/>
                </a:lnTo>
                <a:lnTo>
                  <a:pt x="120000" y="54616"/>
                </a:lnTo>
                <a:lnTo>
                  <a:pt x="110065" y="37194"/>
                </a:lnTo>
                <a:lnTo>
                  <a:pt x="100130" y="19380"/>
                </a:lnTo>
                <a:lnTo>
                  <a:pt x="98232" y="0"/>
                </a:lnTo>
                <a:lnTo>
                  <a:pt x="2790" y="2544"/>
                </a:lnTo>
                <a:lnTo>
                  <a:pt x="0" y="234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Shape 520"/>
          <p:cNvSpPr/>
          <p:nvPr/>
        </p:nvSpPr>
        <p:spPr>
          <a:xfrm>
            <a:off x="4083050" y="3141663"/>
            <a:ext cx="744600" cy="484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349"/>
                </a:moveTo>
                <a:lnTo>
                  <a:pt x="223" y="11353"/>
                </a:lnTo>
                <a:lnTo>
                  <a:pt x="2344" y="18792"/>
                </a:lnTo>
                <a:lnTo>
                  <a:pt x="1004" y="25448"/>
                </a:lnTo>
                <a:lnTo>
                  <a:pt x="2120" y="41892"/>
                </a:lnTo>
                <a:lnTo>
                  <a:pt x="8148" y="65383"/>
                </a:lnTo>
                <a:lnTo>
                  <a:pt x="8148" y="73017"/>
                </a:lnTo>
                <a:lnTo>
                  <a:pt x="11832" y="83980"/>
                </a:lnTo>
                <a:lnTo>
                  <a:pt x="13506" y="102185"/>
                </a:lnTo>
                <a:lnTo>
                  <a:pt x="12613" y="107471"/>
                </a:lnTo>
                <a:lnTo>
                  <a:pt x="14846" y="113931"/>
                </a:lnTo>
                <a:lnTo>
                  <a:pt x="92204" y="111190"/>
                </a:lnTo>
                <a:lnTo>
                  <a:pt x="98232" y="120000"/>
                </a:lnTo>
                <a:lnTo>
                  <a:pt x="103367" y="107275"/>
                </a:lnTo>
                <a:lnTo>
                  <a:pt x="106381" y="92789"/>
                </a:lnTo>
                <a:lnTo>
                  <a:pt x="103367" y="82414"/>
                </a:lnTo>
                <a:lnTo>
                  <a:pt x="117209" y="66949"/>
                </a:lnTo>
                <a:lnTo>
                  <a:pt x="120000" y="58336"/>
                </a:lnTo>
                <a:lnTo>
                  <a:pt x="120000" y="54616"/>
                </a:lnTo>
                <a:lnTo>
                  <a:pt x="110065" y="37194"/>
                </a:lnTo>
                <a:lnTo>
                  <a:pt x="100130" y="19380"/>
                </a:lnTo>
                <a:lnTo>
                  <a:pt x="98232" y="0"/>
                </a:lnTo>
                <a:lnTo>
                  <a:pt x="2790" y="2544"/>
                </a:lnTo>
                <a:lnTo>
                  <a:pt x="0" y="2349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Shape 521"/>
          <p:cNvSpPr/>
          <p:nvPr/>
        </p:nvSpPr>
        <p:spPr>
          <a:xfrm>
            <a:off x="3392487" y="3670300"/>
            <a:ext cx="925500" cy="493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3633"/>
                </a:moveTo>
                <a:lnTo>
                  <a:pt x="4116" y="0"/>
                </a:lnTo>
                <a:lnTo>
                  <a:pt x="48769" y="4437"/>
                </a:lnTo>
                <a:lnTo>
                  <a:pt x="108098" y="5787"/>
                </a:lnTo>
                <a:lnTo>
                  <a:pt x="111140" y="10996"/>
                </a:lnTo>
                <a:lnTo>
                  <a:pt x="113288" y="10032"/>
                </a:lnTo>
                <a:lnTo>
                  <a:pt x="114988" y="12926"/>
                </a:lnTo>
                <a:lnTo>
                  <a:pt x="115167" y="15627"/>
                </a:lnTo>
                <a:lnTo>
                  <a:pt x="113557" y="15627"/>
                </a:lnTo>
                <a:lnTo>
                  <a:pt x="111498" y="23922"/>
                </a:lnTo>
                <a:lnTo>
                  <a:pt x="116152" y="36463"/>
                </a:lnTo>
                <a:lnTo>
                  <a:pt x="120000" y="38392"/>
                </a:lnTo>
                <a:lnTo>
                  <a:pt x="119284" y="119421"/>
                </a:lnTo>
                <a:lnTo>
                  <a:pt x="68456" y="120000"/>
                </a:lnTo>
                <a:lnTo>
                  <a:pt x="0" y="11363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Shape 522"/>
          <p:cNvSpPr/>
          <p:nvPr/>
        </p:nvSpPr>
        <p:spPr>
          <a:xfrm>
            <a:off x="3392487" y="3670300"/>
            <a:ext cx="925500" cy="493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3633"/>
                </a:moveTo>
                <a:lnTo>
                  <a:pt x="4116" y="0"/>
                </a:lnTo>
                <a:lnTo>
                  <a:pt x="48769" y="4437"/>
                </a:lnTo>
                <a:lnTo>
                  <a:pt x="108098" y="5787"/>
                </a:lnTo>
                <a:lnTo>
                  <a:pt x="111140" y="10996"/>
                </a:lnTo>
                <a:lnTo>
                  <a:pt x="113288" y="10032"/>
                </a:lnTo>
                <a:lnTo>
                  <a:pt x="114988" y="12926"/>
                </a:lnTo>
                <a:lnTo>
                  <a:pt x="115167" y="15627"/>
                </a:lnTo>
                <a:lnTo>
                  <a:pt x="113557" y="15627"/>
                </a:lnTo>
                <a:lnTo>
                  <a:pt x="111498" y="23922"/>
                </a:lnTo>
                <a:lnTo>
                  <a:pt x="116152" y="36463"/>
                </a:lnTo>
                <a:lnTo>
                  <a:pt x="120000" y="38392"/>
                </a:lnTo>
                <a:lnTo>
                  <a:pt x="119284" y="119421"/>
                </a:lnTo>
                <a:lnTo>
                  <a:pt x="68456" y="120000"/>
                </a:lnTo>
                <a:lnTo>
                  <a:pt x="0" y="113633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Shape 523"/>
          <p:cNvSpPr/>
          <p:nvPr/>
        </p:nvSpPr>
        <p:spPr>
          <a:xfrm>
            <a:off x="4967287" y="3760787"/>
            <a:ext cx="903300" cy="457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010" y="114166"/>
                </a:lnTo>
                <a:lnTo>
                  <a:pt x="3491" y="113541"/>
                </a:lnTo>
                <a:lnTo>
                  <a:pt x="4410" y="100625"/>
                </a:lnTo>
                <a:lnTo>
                  <a:pt x="2848" y="99583"/>
                </a:lnTo>
                <a:lnTo>
                  <a:pt x="2664" y="96458"/>
                </a:lnTo>
                <a:lnTo>
                  <a:pt x="6707" y="89166"/>
                </a:lnTo>
                <a:lnTo>
                  <a:pt x="13966" y="94583"/>
                </a:lnTo>
                <a:lnTo>
                  <a:pt x="15068" y="80208"/>
                </a:lnTo>
                <a:lnTo>
                  <a:pt x="20122" y="76041"/>
                </a:lnTo>
                <a:lnTo>
                  <a:pt x="19295" y="72708"/>
                </a:lnTo>
                <a:lnTo>
                  <a:pt x="20673" y="63958"/>
                </a:lnTo>
                <a:lnTo>
                  <a:pt x="22143" y="59166"/>
                </a:lnTo>
                <a:lnTo>
                  <a:pt x="29678" y="56458"/>
                </a:lnTo>
                <a:lnTo>
                  <a:pt x="32067" y="57916"/>
                </a:lnTo>
                <a:lnTo>
                  <a:pt x="40153" y="52916"/>
                </a:lnTo>
                <a:lnTo>
                  <a:pt x="43001" y="57916"/>
                </a:lnTo>
                <a:lnTo>
                  <a:pt x="45666" y="46041"/>
                </a:lnTo>
                <a:lnTo>
                  <a:pt x="47963" y="42916"/>
                </a:lnTo>
                <a:lnTo>
                  <a:pt x="53843" y="49166"/>
                </a:lnTo>
                <a:lnTo>
                  <a:pt x="54670" y="42083"/>
                </a:lnTo>
                <a:lnTo>
                  <a:pt x="60918" y="26875"/>
                </a:lnTo>
                <a:lnTo>
                  <a:pt x="62297" y="17500"/>
                </a:lnTo>
                <a:lnTo>
                  <a:pt x="64777" y="18958"/>
                </a:lnTo>
                <a:lnTo>
                  <a:pt x="70474" y="11041"/>
                </a:lnTo>
                <a:lnTo>
                  <a:pt x="68820" y="4375"/>
                </a:lnTo>
                <a:lnTo>
                  <a:pt x="69555" y="0"/>
                </a:lnTo>
                <a:lnTo>
                  <a:pt x="74885" y="0"/>
                </a:lnTo>
                <a:lnTo>
                  <a:pt x="78192" y="2083"/>
                </a:lnTo>
                <a:lnTo>
                  <a:pt x="79846" y="9583"/>
                </a:lnTo>
                <a:lnTo>
                  <a:pt x="85451" y="11458"/>
                </a:lnTo>
                <a:lnTo>
                  <a:pt x="88483" y="14583"/>
                </a:lnTo>
                <a:lnTo>
                  <a:pt x="96110" y="13958"/>
                </a:lnTo>
                <a:lnTo>
                  <a:pt x="99509" y="9583"/>
                </a:lnTo>
                <a:lnTo>
                  <a:pt x="107595" y="19583"/>
                </a:lnTo>
                <a:lnTo>
                  <a:pt x="110627" y="39583"/>
                </a:lnTo>
                <a:lnTo>
                  <a:pt x="113843" y="46458"/>
                </a:lnTo>
                <a:lnTo>
                  <a:pt x="119999" y="53541"/>
                </a:lnTo>
                <a:lnTo>
                  <a:pt x="115589" y="63958"/>
                </a:lnTo>
                <a:lnTo>
                  <a:pt x="111362" y="69583"/>
                </a:lnTo>
                <a:lnTo>
                  <a:pt x="107044" y="80000"/>
                </a:lnTo>
                <a:lnTo>
                  <a:pt x="107044" y="83125"/>
                </a:lnTo>
                <a:lnTo>
                  <a:pt x="95007" y="98541"/>
                </a:lnTo>
                <a:lnTo>
                  <a:pt x="28851" y="110625"/>
                </a:lnTo>
                <a:lnTo>
                  <a:pt x="22143" y="110000"/>
                </a:lnTo>
                <a:lnTo>
                  <a:pt x="22143" y="117083"/>
                </a:lnTo>
                <a:lnTo>
                  <a:pt x="0" y="1200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Shape 524"/>
          <p:cNvSpPr/>
          <p:nvPr/>
        </p:nvSpPr>
        <p:spPr>
          <a:xfrm>
            <a:off x="4967287" y="3760787"/>
            <a:ext cx="903300" cy="457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010" y="114166"/>
                </a:lnTo>
                <a:lnTo>
                  <a:pt x="3491" y="113541"/>
                </a:lnTo>
                <a:lnTo>
                  <a:pt x="4410" y="100625"/>
                </a:lnTo>
                <a:lnTo>
                  <a:pt x="2848" y="99583"/>
                </a:lnTo>
                <a:lnTo>
                  <a:pt x="2664" y="96458"/>
                </a:lnTo>
                <a:lnTo>
                  <a:pt x="6707" y="89166"/>
                </a:lnTo>
                <a:lnTo>
                  <a:pt x="13966" y="94583"/>
                </a:lnTo>
                <a:lnTo>
                  <a:pt x="15068" y="80208"/>
                </a:lnTo>
                <a:lnTo>
                  <a:pt x="20122" y="76041"/>
                </a:lnTo>
                <a:lnTo>
                  <a:pt x="19295" y="72708"/>
                </a:lnTo>
                <a:lnTo>
                  <a:pt x="20673" y="63958"/>
                </a:lnTo>
                <a:lnTo>
                  <a:pt x="22143" y="59166"/>
                </a:lnTo>
                <a:lnTo>
                  <a:pt x="29678" y="56458"/>
                </a:lnTo>
                <a:lnTo>
                  <a:pt x="32067" y="57916"/>
                </a:lnTo>
                <a:lnTo>
                  <a:pt x="40153" y="52916"/>
                </a:lnTo>
                <a:lnTo>
                  <a:pt x="43001" y="57916"/>
                </a:lnTo>
                <a:lnTo>
                  <a:pt x="45666" y="46041"/>
                </a:lnTo>
                <a:lnTo>
                  <a:pt x="47963" y="42916"/>
                </a:lnTo>
                <a:lnTo>
                  <a:pt x="53843" y="49166"/>
                </a:lnTo>
                <a:lnTo>
                  <a:pt x="54670" y="42083"/>
                </a:lnTo>
                <a:lnTo>
                  <a:pt x="60918" y="26875"/>
                </a:lnTo>
                <a:lnTo>
                  <a:pt x="62297" y="17500"/>
                </a:lnTo>
                <a:lnTo>
                  <a:pt x="64777" y="18958"/>
                </a:lnTo>
                <a:lnTo>
                  <a:pt x="70474" y="11041"/>
                </a:lnTo>
                <a:lnTo>
                  <a:pt x="68820" y="4375"/>
                </a:lnTo>
                <a:lnTo>
                  <a:pt x="69555" y="0"/>
                </a:lnTo>
                <a:lnTo>
                  <a:pt x="74885" y="0"/>
                </a:lnTo>
                <a:lnTo>
                  <a:pt x="78192" y="2083"/>
                </a:lnTo>
                <a:lnTo>
                  <a:pt x="79846" y="9583"/>
                </a:lnTo>
                <a:lnTo>
                  <a:pt x="85451" y="11458"/>
                </a:lnTo>
                <a:lnTo>
                  <a:pt x="88483" y="14583"/>
                </a:lnTo>
                <a:lnTo>
                  <a:pt x="96110" y="13958"/>
                </a:lnTo>
                <a:lnTo>
                  <a:pt x="99509" y="9583"/>
                </a:lnTo>
                <a:lnTo>
                  <a:pt x="107595" y="19583"/>
                </a:lnTo>
                <a:lnTo>
                  <a:pt x="110627" y="39583"/>
                </a:lnTo>
                <a:lnTo>
                  <a:pt x="113843" y="46458"/>
                </a:lnTo>
                <a:lnTo>
                  <a:pt x="119999" y="53541"/>
                </a:lnTo>
                <a:lnTo>
                  <a:pt x="115589" y="63958"/>
                </a:lnTo>
                <a:lnTo>
                  <a:pt x="111362" y="69583"/>
                </a:lnTo>
                <a:lnTo>
                  <a:pt x="107044" y="80000"/>
                </a:lnTo>
                <a:lnTo>
                  <a:pt x="107044" y="83125"/>
                </a:lnTo>
                <a:lnTo>
                  <a:pt x="95007" y="98541"/>
                </a:lnTo>
                <a:lnTo>
                  <a:pt x="28851" y="110625"/>
                </a:lnTo>
                <a:lnTo>
                  <a:pt x="22143" y="110000"/>
                </a:lnTo>
                <a:lnTo>
                  <a:pt x="22143" y="117083"/>
                </a:lnTo>
                <a:lnTo>
                  <a:pt x="0" y="120000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Shape 525"/>
          <p:cNvSpPr/>
          <p:nvPr/>
        </p:nvSpPr>
        <p:spPr>
          <a:xfrm>
            <a:off x="4397375" y="4775200"/>
            <a:ext cx="693600" cy="61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92"/>
                </a:moveTo>
                <a:lnTo>
                  <a:pt x="1425" y="33081"/>
                </a:lnTo>
                <a:lnTo>
                  <a:pt x="4633" y="37139"/>
                </a:lnTo>
                <a:lnTo>
                  <a:pt x="5821" y="45097"/>
                </a:lnTo>
                <a:lnTo>
                  <a:pt x="12356" y="56644"/>
                </a:lnTo>
                <a:lnTo>
                  <a:pt x="12000" y="66319"/>
                </a:lnTo>
                <a:lnTo>
                  <a:pt x="8316" y="75526"/>
                </a:lnTo>
                <a:lnTo>
                  <a:pt x="8554" y="80988"/>
                </a:lnTo>
                <a:lnTo>
                  <a:pt x="9623" y="85825"/>
                </a:lnTo>
                <a:lnTo>
                  <a:pt x="9148" y="91131"/>
                </a:lnTo>
                <a:lnTo>
                  <a:pt x="6891" y="94564"/>
                </a:lnTo>
                <a:lnTo>
                  <a:pt x="4158" y="98777"/>
                </a:lnTo>
                <a:lnTo>
                  <a:pt x="5940" y="101274"/>
                </a:lnTo>
                <a:lnTo>
                  <a:pt x="22217" y="98777"/>
                </a:lnTo>
                <a:lnTo>
                  <a:pt x="35049" y="105331"/>
                </a:lnTo>
                <a:lnTo>
                  <a:pt x="47643" y="104239"/>
                </a:lnTo>
                <a:lnTo>
                  <a:pt x="46336" y="100182"/>
                </a:lnTo>
                <a:lnTo>
                  <a:pt x="50138" y="96749"/>
                </a:lnTo>
                <a:lnTo>
                  <a:pt x="58930" y="98777"/>
                </a:lnTo>
                <a:lnTo>
                  <a:pt x="60237" y="105799"/>
                </a:lnTo>
                <a:lnTo>
                  <a:pt x="62732" y="104707"/>
                </a:lnTo>
                <a:lnTo>
                  <a:pt x="66415" y="106267"/>
                </a:lnTo>
                <a:lnTo>
                  <a:pt x="69861" y="110637"/>
                </a:lnTo>
                <a:lnTo>
                  <a:pt x="70811" y="114538"/>
                </a:lnTo>
                <a:lnTo>
                  <a:pt x="74495" y="115474"/>
                </a:lnTo>
                <a:lnTo>
                  <a:pt x="78059" y="117815"/>
                </a:lnTo>
                <a:lnTo>
                  <a:pt x="81029" y="116723"/>
                </a:lnTo>
                <a:lnTo>
                  <a:pt x="83881" y="113289"/>
                </a:lnTo>
                <a:lnTo>
                  <a:pt x="83405" y="110637"/>
                </a:lnTo>
                <a:lnTo>
                  <a:pt x="87089" y="114382"/>
                </a:lnTo>
                <a:lnTo>
                  <a:pt x="88871" y="111105"/>
                </a:lnTo>
                <a:lnTo>
                  <a:pt x="91603" y="117347"/>
                </a:lnTo>
                <a:lnTo>
                  <a:pt x="95287" y="114382"/>
                </a:lnTo>
                <a:lnTo>
                  <a:pt x="96831" y="112509"/>
                </a:lnTo>
                <a:lnTo>
                  <a:pt x="95287" y="110637"/>
                </a:lnTo>
                <a:lnTo>
                  <a:pt x="95762" y="105331"/>
                </a:lnTo>
                <a:lnTo>
                  <a:pt x="96831" y="105331"/>
                </a:lnTo>
                <a:lnTo>
                  <a:pt x="100039" y="105799"/>
                </a:lnTo>
                <a:lnTo>
                  <a:pt x="100990" y="109544"/>
                </a:lnTo>
                <a:lnTo>
                  <a:pt x="104910" y="109232"/>
                </a:lnTo>
                <a:lnTo>
                  <a:pt x="108356" y="111729"/>
                </a:lnTo>
                <a:lnTo>
                  <a:pt x="108831" y="111105"/>
                </a:lnTo>
                <a:lnTo>
                  <a:pt x="110138" y="113758"/>
                </a:lnTo>
                <a:lnTo>
                  <a:pt x="112871" y="115630"/>
                </a:lnTo>
                <a:lnTo>
                  <a:pt x="111564" y="120000"/>
                </a:lnTo>
                <a:lnTo>
                  <a:pt x="114772" y="115630"/>
                </a:lnTo>
                <a:lnTo>
                  <a:pt x="117267" y="118283"/>
                </a:lnTo>
                <a:lnTo>
                  <a:pt x="117267" y="115474"/>
                </a:lnTo>
                <a:lnTo>
                  <a:pt x="120000" y="114382"/>
                </a:lnTo>
                <a:lnTo>
                  <a:pt x="120000" y="112197"/>
                </a:lnTo>
                <a:lnTo>
                  <a:pt x="117029" y="111729"/>
                </a:lnTo>
                <a:lnTo>
                  <a:pt x="115247" y="109544"/>
                </a:lnTo>
                <a:lnTo>
                  <a:pt x="112396" y="109856"/>
                </a:lnTo>
                <a:lnTo>
                  <a:pt x="111326" y="106579"/>
                </a:lnTo>
                <a:lnTo>
                  <a:pt x="108356" y="106579"/>
                </a:lnTo>
                <a:lnTo>
                  <a:pt x="105623" y="100650"/>
                </a:lnTo>
                <a:lnTo>
                  <a:pt x="107168" y="99401"/>
                </a:lnTo>
                <a:lnTo>
                  <a:pt x="109663" y="97841"/>
                </a:lnTo>
                <a:lnTo>
                  <a:pt x="110138" y="94564"/>
                </a:lnTo>
                <a:lnTo>
                  <a:pt x="112158" y="94252"/>
                </a:lnTo>
                <a:lnTo>
                  <a:pt x="115247" y="90819"/>
                </a:lnTo>
                <a:lnTo>
                  <a:pt x="114297" y="89570"/>
                </a:lnTo>
                <a:lnTo>
                  <a:pt x="114297" y="83328"/>
                </a:lnTo>
                <a:lnTo>
                  <a:pt x="110851" y="86605"/>
                </a:lnTo>
                <a:lnTo>
                  <a:pt x="107405" y="87386"/>
                </a:lnTo>
                <a:lnTo>
                  <a:pt x="104435" y="92379"/>
                </a:lnTo>
                <a:lnTo>
                  <a:pt x="99445" y="89570"/>
                </a:lnTo>
                <a:lnTo>
                  <a:pt x="100039" y="87698"/>
                </a:lnTo>
                <a:lnTo>
                  <a:pt x="102415" y="86605"/>
                </a:lnTo>
                <a:lnTo>
                  <a:pt x="102415" y="87698"/>
                </a:lnTo>
                <a:lnTo>
                  <a:pt x="103722" y="84421"/>
                </a:lnTo>
                <a:lnTo>
                  <a:pt x="101940" y="85513"/>
                </a:lnTo>
                <a:lnTo>
                  <a:pt x="100990" y="84109"/>
                </a:lnTo>
                <a:lnTo>
                  <a:pt x="100514" y="85825"/>
                </a:lnTo>
                <a:lnTo>
                  <a:pt x="98257" y="84421"/>
                </a:lnTo>
                <a:lnTo>
                  <a:pt x="96237" y="87698"/>
                </a:lnTo>
                <a:lnTo>
                  <a:pt x="92554" y="88478"/>
                </a:lnTo>
                <a:lnTo>
                  <a:pt x="85663" y="86605"/>
                </a:lnTo>
                <a:lnTo>
                  <a:pt x="85425" y="84733"/>
                </a:lnTo>
                <a:lnTo>
                  <a:pt x="89584" y="78023"/>
                </a:lnTo>
                <a:lnTo>
                  <a:pt x="93267" y="78335"/>
                </a:lnTo>
                <a:lnTo>
                  <a:pt x="96000" y="80988"/>
                </a:lnTo>
                <a:lnTo>
                  <a:pt x="106217" y="83328"/>
                </a:lnTo>
                <a:lnTo>
                  <a:pt x="98732" y="68972"/>
                </a:lnTo>
                <a:lnTo>
                  <a:pt x="100039" y="58829"/>
                </a:lnTo>
                <a:lnTo>
                  <a:pt x="56792" y="60390"/>
                </a:lnTo>
                <a:lnTo>
                  <a:pt x="57029" y="55084"/>
                </a:lnTo>
                <a:lnTo>
                  <a:pt x="62138" y="37919"/>
                </a:lnTo>
                <a:lnTo>
                  <a:pt x="69386" y="26996"/>
                </a:lnTo>
                <a:lnTo>
                  <a:pt x="67128" y="23563"/>
                </a:lnTo>
                <a:lnTo>
                  <a:pt x="68079" y="12483"/>
                </a:lnTo>
                <a:lnTo>
                  <a:pt x="64158" y="0"/>
                </a:lnTo>
                <a:lnTo>
                  <a:pt x="0" y="109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Shape 526"/>
          <p:cNvSpPr/>
          <p:nvPr/>
        </p:nvSpPr>
        <p:spPr>
          <a:xfrm>
            <a:off x="4397375" y="4775200"/>
            <a:ext cx="693600" cy="61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92"/>
                </a:moveTo>
                <a:lnTo>
                  <a:pt x="1425" y="33081"/>
                </a:lnTo>
                <a:lnTo>
                  <a:pt x="4633" y="37139"/>
                </a:lnTo>
                <a:lnTo>
                  <a:pt x="5821" y="45097"/>
                </a:lnTo>
                <a:lnTo>
                  <a:pt x="12356" y="56644"/>
                </a:lnTo>
                <a:lnTo>
                  <a:pt x="12000" y="66319"/>
                </a:lnTo>
                <a:lnTo>
                  <a:pt x="8316" y="75526"/>
                </a:lnTo>
                <a:lnTo>
                  <a:pt x="8554" y="80988"/>
                </a:lnTo>
                <a:lnTo>
                  <a:pt x="9623" y="85825"/>
                </a:lnTo>
                <a:lnTo>
                  <a:pt x="9148" y="91131"/>
                </a:lnTo>
                <a:lnTo>
                  <a:pt x="6891" y="94564"/>
                </a:lnTo>
                <a:lnTo>
                  <a:pt x="4158" y="98777"/>
                </a:lnTo>
                <a:lnTo>
                  <a:pt x="5940" y="101274"/>
                </a:lnTo>
                <a:lnTo>
                  <a:pt x="22217" y="98777"/>
                </a:lnTo>
                <a:lnTo>
                  <a:pt x="35049" y="105331"/>
                </a:lnTo>
                <a:lnTo>
                  <a:pt x="47643" y="104239"/>
                </a:lnTo>
                <a:lnTo>
                  <a:pt x="46336" y="100182"/>
                </a:lnTo>
                <a:lnTo>
                  <a:pt x="50138" y="96749"/>
                </a:lnTo>
                <a:lnTo>
                  <a:pt x="58930" y="98777"/>
                </a:lnTo>
                <a:lnTo>
                  <a:pt x="60237" y="105799"/>
                </a:lnTo>
                <a:lnTo>
                  <a:pt x="62732" y="104707"/>
                </a:lnTo>
                <a:lnTo>
                  <a:pt x="66415" y="106267"/>
                </a:lnTo>
                <a:lnTo>
                  <a:pt x="69861" y="110637"/>
                </a:lnTo>
                <a:lnTo>
                  <a:pt x="70811" y="114538"/>
                </a:lnTo>
                <a:lnTo>
                  <a:pt x="74495" y="115474"/>
                </a:lnTo>
                <a:lnTo>
                  <a:pt x="78059" y="117815"/>
                </a:lnTo>
                <a:lnTo>
                  <a:pt x="81029" y="116723"/>
                </a:lnTo>
                <a:lnTo>
                  <a:pt x="83881" y="113289"/>
                </a:lnTo>
                <a:lnTo>
                  <a:pt x="83405" y="110637"/>
                </a:lnTo>
                <a:lnTo>
                  <a:pt x="87089" y="114382"/>
                </a:lnTo>
                <a:lnTo>
                  <a:pt x="88871" y="111105"/>
                </a:lnTo>
                <a:lnTo>
                  <a:pt x="91603" y="117347"/>
                </a:lnTo>
                <a:lnTo>
                  <a:pt x="95287" y="114382"/>
                </a:lnTo>
                <a:lnTo>
                  <a:pt x="96831" y="112509"/>
                </a:lnTo>
                <a:lnTo>
                  <a:pt x="95287" y="110637"/>
                </a:lnTo>
                <a:lnTo>
                  <a:pt x="95762" y="105331"/>
                </a:lnTo>
                <a:lnTo>
                  <a:pt x="96831" y="105331"/>
                </a:lnTo>
                <a:lnTo>
                  <a:pt x="100039" y="105799"/>
                </a:lnTo>
                <a:lnTo>
                  <a:pt x="100990" y="109544"/>
                </a:lnTo>
                <a:lnTo>
                  <a:pt x="104910" y="109232"/>
                </a:lnTo>
                <a:lnTo>
                  <a:pt x="108356" y="111729"/>
                </a:lnTo>
                <a:lnTo>
                  <a:pt x="108831" y="111105"/>
                </a:lnTo>
                <a:lnTo>
                  <a:pt x="110138" y="113758"/>
                </a:lnTo>
                <a:lnTo>
                  <a:pt x="112871" y="115630"/>
                </a:lnTo>
                <a:lnTo>
                  <a:pt x="111564" y="120000"/>
                </a:lnTo>
                <a:lnTo>
                  <a:pt x="114772" y="115630"/>
                </a:lnTo>
                <a:lnTo>
                  <a:pt x="117267" y="118283"/>
                </a:lnTo>
                <a:lnTo>
                  <a:pt x="117267" y="115474"/>
                </a:lnTo>
                <a:lnTo>
                  <a:pt x="120000" y="114382"/>
                </a:lnTo>
                <a:lnTo>
                  <a:pt x="120000" y="112197"/>
                </a:lnTo>
                <a:lnTo>
                  <a:pt x="117029" y="111729"/>
                </a:lnTo>
                <a:lnTo>
                  <a:pt x="115247" y="109544"/>
                </a:lnTo>
                <a:lnTo>
                  <a:pt x="112396" y="109856"/>
                </a:lnTo>
                <a:lnTo>
                  <a:pt x="111326" y="106579"/>
                </a:lnTo>
                <a:lnTo>
                  <a:pt x="108356" y="106579"/>
                </a:lnTo>
                <a:lnTo>
                  <a:pt x="105623" y="100650"/>
                </a:lnTo>
                <a:lnTo>
                  <a:pt x="107168" y="99401"/>
                </a:lnTo>
                <a:lnTo>
                  <a:pt x="109663" y="97841"/>
                </a:lnTo>
                <a:lnTo>
                  <a:pt x="110138" y="94564"/>
                </a:lnTo>
                <a:lnTo>
                  <a:pt x="112158" y="94252"/>
                </a:lnTo>
                <a:lnTo>
                  <a:pt x="115247" y="90819"/>
                </a:lnTo>
                <a:lnTo>
                  <a:pt x="114297" y="89570"/>
                </a:lnTo>
                <a:lnTo>
                  <a:pt x="114297" y="83328"/>
                </a:lnTo>
                <a:lnTo>
                  <a:pt x="110851" y="86605"/>
                </a:lnTo>
                <a:lnTo>
                  <a:pt x="107405" y="87386"/>
                </a:lnTo>
                <a:lnTo>
                  <a:pt x="104435" y="92379"/>
                </a:lnTo>
                <a:lnTo>
                  <a:pt x="99445" y="89570"/>
                </a:lnTo>
                <a:lnTo>
                  <a:pt x="100039" y="87698"/>
                </a:lnTo>
                <a:lnTo>
                  <a:pt x="102415" y="86605"/>
                </a:lnTo>
                <a:lnTo>
                  <a:pt x="102415" y="87698"/>
                </a:lnTo>
                <a:lnTo>
                  <a:pt x="103722" y="84421"/>
                </a:lnTo>
                <a:lnTo>
                  <a:pt x="101940" y="85513"/>
                </a:lnTo>
                <a:lnTo>
                  <a:pt x="100990" y="84109"/>
                </a:lnTo>
                <a:lnTo>
                  <a:pt x="100514" y="85825"/>
                </a:lnTo>
                <a:lnTo>
                  <a:pt x="98257" y="84421"/>
                </a:lnTo>
                <a:lnTo>
                  <a:pt x="96237" y="87698"/>
                </a:lnTo>
                <a:lnTo>
                  <a:pt x="92554" y="88478"/>
                </a:lnTo>
                <a:lnTo>
                  <a:pt x="85663" y="86605"/>
                </a:lnTo>
                <a:lnTo>
                  <a:pt x="85425" y="84733"/>
                </a:lnTo>
                <a:lnTo>
                  <a:pt x="89584" y="78023"/>
                </a:lnTo>
                <a:lnTo>
                  <a:pt x="93267" y="78335"/>
                </a:lnTo>
                <a:lnTo>
                  <a:pt x="96000" y="80988"/>
                </a:lnTo>
                <a:lnTo>
                  <a:pt x="106217" y="83328"/>
                </a:lnTo>
                <a:lnTo>
                  <a:pt x="98732" y="68972"/>
                </a:lnTo>
                <a:lnTo>
                  <a:pt x="100039" y="58829"/>
                </a:lnTo>
                <a:lnTo>
                  <a:pt x="56792" y="60390"/>
                </a:lnTo>
                <a:lnTo>
                  <a:pt x="57029" y="55084"/>
                </a:lnTo>
                <a:lnTo>
                  <a:pt x="62138" y="37919"/>
                </a:lnTo>
                <a:lnTo>
                  <a:pt x="69386" y="26996"/>
                </a:lnTo>
                <a:lnTo>
                  <a:pt x="67128" y="23563"/>
                </a:lnTo>
                <a:lnTo>
                  <a:pt x="68079" y="12483"/>
                </a:lnTo>
                <a:lnTo>
                  <a:pt x="64158" y="0"/>
                </a:lnTo>
                <a:lnTo>
                  <a:pt x="0" y="1092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Shape 527"/>
          <p:cNvSpPr/>
          <p:nvPr/>
        </p:nvSpPr>
        <p:spPr>
          <a:xfrm>
            <a:off x="6873875" y="2143125"/>
            <a:ext cx="452400" cy="70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5284"/>
                </a:moveTo>
                <a:lnTo>
                  <a:pt x="6919" y="65418"/>
                </a:lnTo>
                <a:lnTo>
                  <a:pt x="7647" y="57926"/>
                </a:lnTo>
                <a:lnTo>
                  <a:pt x="16024" y="46956"/>
                </a:lnTo>
                <a:lnTo>
                  <a:pt x="12200" y="39331"/>
                </a:lnTo>
                <a:lnTo>
                  <a:pt x="15660" y="29030"/>
                </a:lnTo>
                <a:lnTo>
                  <a:pt x="15477" y="24882"/>
                </a:lnTo>
                <a:lnTo>
                  <a:pt x="29135" y="2006"/>
                </a:lnTo>
                <a:lnTo>
                  <a:pt x="32959" y="2006"/>
                </a:lnTo>
                <a:lnTo>
                  <a:pt x="34779" y="6555"/>
                </a:lnTo>
                <a:lnTo>
                  <a:pt x="51532" y="2408"/>
                </a:lnTo>
                <a:lnTo>
                  <a:pt x="51896" y="1070"/>
                </a:lnTo>
                <a:lnTo>
                  <a:pt x="56813" y="0"/>
                </a:lnTo>
                <a:lnTo>
                  <a:pt x="65918" y="2675"/>
                </a:lnTo>
                <a:lnTo>
                  <a:pt x="73019" y="6555"/>
                </a:lnTo>
                <a:lnTo>
                  <a:pt x="87951" y="39732"/>
                </a:lnTo>
                <a:lnTo>
                  <a:pt x="98512" y="40000"/>
                </a:lnTo>
                <a:lnTo>
                  <a:pt x="100333" y="41872"/>
                </a:lnTo>
                <a:lnTo>
                  <a:pt x="98877" y="42809"/>
                </a:lnTo>
                <a:lnTo>
                  <a:pt x="106889" y="50836"/>
                </a:lnTo>
                <a:lnTo>
                  <a:pt x="108345" y="48963"/>
                </a:lnTo>
                <a:lnTo>
                  <a:pt x="117086" y="54046"/>
                </a:lnTo>
                <a:lnTo>
                  <a:pt x="113626" y="55384"/>
                </a:lnTo>
                <a:lnTo>
                  <a:pt x="114355" y="56454"/>
                </a:lnTo>
                <a:lnTo>
                  <a:pt x="120000" y="56454"/>
                </a:lnTo>
                <a:lnTo>
                  <a:pt x="116176" y="62876"/>
                </a:lnTo>
                <a:lnTo>
                  <a:pt x="110895" y="62073"/>
                </a:lnTo>
                <a:lnTo>
                  <a:pt x="106889" y="64481"/>
                </a:lnTo>
                <a:lnTo>
                  <a:pt x="107253" y="67023"/>
                </a:lnTo>
                <a:lnTo>
                  <a:pt x="103429" y="68896"/>
                </a:lnTo>
                <a:lnTo>
                  <a:pt x="99605" y="67692"/>
                </a:lnTo>
                <a:lnTo>
                  <a:pt x="99969" y="72107"/>
                </a:lnTo>
                <a:lnTo>
                  <a:pt x="96509" y="70501"/>
                </a:lnTo>
                <a:lnTo>
                  <a:pt x="95417" y="75050"/>
                </a:lnTo>
                <a:lnTo>
                  <a:pt x="90136" y="71170"/>
                </a:lnTo>
                <a:lnTo>
                  <a:pt x="85584" y="74782"/>
                </a:lnTo>
                <a:lnTo>
                  <a:pt x="80667" y="76254"/>
                </a:lnTo>
                <a:lnTo>
                  <a:pt x="79575" y="80133"/>
                </a:lnTo>
                <a:lnTo>
                  <a:pt x="74294" y="78929"/>
                </a:lnTo>
                <a:lnTo>
                  <a:pt x="76479" y="76254"/>
                </a:lnTo>
                <a:lnTo>
                  <a:pt x="73019" y="73043"/>
                </a:lnTo>
                <a:lnTo>
                  <a:pt x="68649" y="77591"/>
                </a:lnTo>
                <a:lnTo>
                  <a:pt x="70470" y="87491"/>
                </a:lnTo>
                <a:lnTo>
                  <a:pt x="68103" y="89765"/>
                </a:lnTo>
                <a:lnTo>
                  <a:pt x="64097" y="90167"/>
                </a:lnTo>
                <a:lnTo>
                  <a:pt x="61729" y="89765"/>
                </a:lnTo>
                <a:lnTo>
                  <a:pt x="57541" y="95250"/>
                </a:lnTo>
                <a:lnTo>
                  <a:pt x="51896" y="95250"/>
                </a:lnTo>
                <a:lnTo>
                  <a:pt x="52989" y="100066"/>
                </a:lnTo>
                <a:lnTo>
                  <a:pt x="49347" y="96321"/>
                </a:lnTo>
                <a:lnTo>
                  <a:pt x="41699" y="100200"/>
                </a:lnTo>
                <a:lnTo>
                  <a:pt x="40242" y="103411"/>
                </a:lnTo>
                <a:lnTo>
                  <a:pt x="43156" y="105551"/>
                </a:lnTo>
                <a:lnTo>
                  <a:pt x="39332" y="106622"/>
                </a:lnTo>
                <a:lnTo>
                  <a:pt x="40242" y="110100"/>
                </a:lnTo>
                <a:lnTo>
                  <a:pt x="36783" y="112642"/>
                </a:lnTo>
                <a:lnTo>
                  <a:pt x="36054" y="120000"/>
                </a:lnTo>
                <a:lnTo>
                  <a:pt x="33323" y="120000"/>
                </a:lnTo>
                <a:lnTo>
                  <a:pt x="22397" y="110367"/>
                </a:lnTo>
                <a:lnTo>
                  <a:pt x="0" y="6528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Shape 528"/>
          <p:cNvSpPr/>
          <p:nvPr/>
        </p:nvSpPr>
        <p:spPr>
          <a:xfrm>
            <a:off x="6873875" y="2143125"/>
            <a:ext cx="452400" cy="70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5284"/>
                </a:moveTo>
                <a:lnTo>
                  <a:pt x="6919" y="65418"/>
                </a:lnTo>
                <a:lnTo>
                  <a:pt x="7647" y="57926"/>
                </a:lnTo>
                <a:lnTo>
                  <a:pt x="16024" y="46956"/>
                </a:lnTo>
                <a:lnTo>
                  <a:pt x="12200" y="39331"/>
                </a:lnTo>
                <a:lnTo>
                  <a:pt x="15660" y="29030"/>
                </a:lnTo>
                <a:lnTo>
                  <a:pt x="15477" y="24882"/>
                </a:lnTo>
                <a:lnTo>
                  <a:pt x="29135" y="2006"/>
                </a:lnTo>
                <a:lnTo>
                  <a:pt x="32959" y="2006"/>
                </a:lnTo>
                <a:lnTo>
                  <a:pt x="34779" y="6555"/>
                </a:lnTo>
                <a:lnTo>
                  <a:pt x="51532" y="2408"/>
                </a:lnTo>
                <a:lnTo>
                  <a:pt x="51896" y="1070"/>
                </a:lnTo>
                <a:lnTo>
                  <a:pt x="56813" y="0"/>
                </a:lnTo>
                <a:lnTo>
                  <a:pt x="65918" y="2675"/>
                </a:lnTo>
                <a:lnTo>
                  <a:pt x="73019" y="6555"/>
                </a:lnTo>
                <a:lnTo>
                  <a:pt x="87951" y="39732"/>
                </a:lnTo>
                <a:lnTo>
                  <a:pt x="98512" y="40000"/>
                </a:lnTo>
                <a:lnTo>
                  <a:pt x="100333" y="41872"/>
                </a:lnTo>
                <a:lnTo>
                  <a:pt x="98877" y="42809"/>
                </a:lnTo>
                <a:lnTo>
                  <a:pt x="106889" y="50836"/>
                </a:lnTo>
                <a:lnTo>
                  <a:pt x="108345" y="48963"/>
                </a:lnTo>
                <a:lnTo>
                  <a:pt x="117086" y="54046"/>
                </a:lnTo>
                <a:lnTo>
                  <a:pt x="113626" y="55384"/>
                </a:lnTo>
                <a:lnTo>
                  <a:pt x="114355" y="56454"/>
                </a:lnTo>
                <a:lnTo>
                  <a:pt x="120000" y="56454"/>
                </a:lnTo>
                <a:lnTo>
                  <a:pt x="116176" y="62876"/>
                </a:lnTo>
                <a:lnTo>
                  <a:pt x="110895" y="62073"/>
                </a:lnTo>
                <a:lnTo>
                  <a:pt x="106889" y="64481"/>
                </a:lnTo>
                <a:lnTo>
                  <a:pt x="107253" y="67023"/>
                </a:lnTo>
                <a:lnTo>
                  <a:pt x="103429" y="68896"/>
                </a:lnTo>
                <a:lnTo>
                  <a:pt x="99605" y="67692"/>
                </a:lnTo>
                <a:lnTo>
                  <a:pt x="99969" y="72107"/>
                </a:lnTo>
                <a:lnTo>
                  <a:pt x="96509" y="70501"/>
                </a:lnTo>
                <a:lnTo>
                  <a:pt x="95417" y="75050"/>
                </a:lnTo>
                <a:lnTo>
                  <a:pt x="90136" y="71170"/>
                </a:lnTo>
                <a:lnTo>
                  <a:pt x="85584" y="74782"/>
                </a:lnTo>
                <a:lnTo>
                  <a:pt x="80667" y="76254"/>
                </a:lnTo>
                <a:lnTo>
                  <a:pt x="79575" y="80133"/>
                </a:lnTo>
                <a:lnTo>
                  <a:pt x="74294" y="78929"/>
                </a:lnTo>
                <a:lnTo>
                  <a:pt x="76479" y="76254"/>
                </a:lnTo>
                <a:lnTo>
                  <a:pt x="73019" y="73043"/>
                </a:lnTo>
                <a:lnTo>
                  <a:pt x="68649" y="77591"/>
                </a:lnTo>
                <a:lnTo>
                  <a:pt x="70470" y="87491"/>
                </a:lnTo>
                <a:lnTo>
                  <a:pt x="68103" y="89765"/>
                </a:lnTo>
                <a:lnTo>
                  <a:pt x="64097" y="90167"/>
                </a:lnTo>
                <a:lnTo>
                  <a:pt x="61729" y="89765"/>
                </a:lnTo>
                <a:lnTo>
                  <a:pt x="57541" y="95250"/>
                </a:lnTo>
                <a:lnTo>
                  <a:pt x="51896" y="95250"/>
                </a:lnTo>
                <a:lnTo>
                  <a:pt x="52989" y="100066"/>
                </a:lnTo>
                <a:lnTo>
                  <a:pt x="49347" y="96321"/>
                </a:lnTo>
                <a:lnTo>
                  <a:pt x="41699" y="100200"/>
                </a:lnTo>
                <a:lnTo>
                  <a:pt x="40242" y="103411"/>
                </a:lnTo>
                <a:lnTo>
                  <a:pt x="43156" y="105551"/>
                </a:lnTo>
                <a:lnTo>
                  <a:pt x="39332" y="106622"/>
                </a:lnTo>
                <a:lnTo>
                  <a:pt x="40242" y="110100"/>
                </a:lnTo>
                <a:lnTo>
                  <a:pt x="36783" y="112642"/>
                </a:lnTo>
                <a:lnTo>
                  <a:pt x="36054" y="120000"/>
                </a:lnTo>
                <a:lnTo>
                  <a:pt x="33323" y="120000"/>
                </a:lnTo>
                <a:lnTo>
                  <a:pt x="22397" y="110367"/>
                </a:lnTo>
                <a:lnTo>
                  <a:pt x="0" y="65284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Shape 529"/>
          <p:cNvSpPr/>
          <p:nvPr/>
        </p:nvSpPr>
        <p:spPr>
          <a:xfrm>
            <a:off x="6113462" y="3498850"/>
            <a:ext cx="561900" cy="277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35555"/>
                </a:moveTo>
                <a:lnTo>
                  <a:pt x="3084" y="69743"/>
                </a:lnTo>
                <a:lnTo>
                  <a:pt x="11897" y="48547"/>
                </a:lnTo>
                <a:lnTo>
                  <a:pt x="26585" y="40341"/>
                </a:lnTo>
                <a:lnTo>
                  <a:pt x="28788" y="31111"/>
                </a:lnTo>
                <a:lnTo>
                  <a:pt x="36719" y="29743"/>
                </a:lnTo>
                <a:lnTo>
                  <a:pt x="43476" y="35555"/>
                </a:lnTo>
                <a:lnTo>
                  <a:pt x="47148" y="45811"/>
                </a:lnTo>
                <a:lnTo>
                  <a:pt x="54051" y="49230"/>
                </a:lnTo>
                <a:lnTo>
                  <a:pt x="58017" y="60170"/>
                </a:lnTo>
                <a:lnTo>
                  <a:pt x="64186" y="65641"/>
                </a:lnTo>
                <a:lnTo>
                  <a:pt x="66976" y="62564"/>
                </a:lnTo>
                <a:lnTo>
                  <a:pt x="68445" y="69059"/>
                </a:lnTo>
                <a:lnTo>
                  <a:pt x="67270" y="74188"/>
                </a:lnTo>
                <a:lnTo>
                  <a:pt x="66682" y="81367"/>
                </a:lnTo>
                <a:lnTo>
                  <a:pt x="62570" y="96752"/>
                </a:lnTo>
                <a:lnTo>
                  <a:pt x="64186" y="106666"/>
                </a:lnTo>
                <a:lnTo>
                  <a:pt x="69620" y="101880"/>
                </a:lnTo>
                <a:lnTo>
                  <a:pt x="69620" y="97094"/>
                </a:lnTo>
                <a:lnTo>
                  <a:pt x="73586" y="106666"/>
                </a:lnTo>
                <a:lnTo>
                  <a:pt x="74614" y="101880"/>
                </a:lnTo>
                <a:lnTo>
                  <a:pt x="77552" y="110085"/>
                </a:lnTo>
                <a:lnTo>
                  <a:pt x="78580" y="106666"/>
                </a:lnTo>
                <a:lnTo>
                  <a:pt x="83720" y="110085"/>
                </a:lnTo>
                <a:lnTo>
                  <a:pt x="85924" y="108376"/>
                </a:lnTo>
                <a:lnTo>
                  <a:pt x="90477" y="116581"/>
                </a:lnTo>
                <a:lnTo>
                  <a:pt x="87099" y="102905"/>
                </a:lnTo>
                <a:lnTo>
                  <a:pt x="78580" y="91282"/>
                </a:lnTo>
                <a:lnTo>
                  <a:pt x="86511" y="99487"/>
                </a:lnTo>
                <a:lnTo>
                  <a:pt x="81811" y="86495"/>
                </a:lnTo>
                <a:lnTo>
                  <a:pt x="80342" y="74871"/>
                </a:lnTo>
                <a:lnTo>
                  <a:pt x="81223" y="48547"/>
                </a:lnTo>
                <a:lnTo>
                  <a:pt x="76376" y="42735"/>
                </a:lnTo>
                <a:lnTo>
                  <a:pt x="85924" y="25299"/>
                </a:lnTo>
                <a:lnTo>
                  <a:pt x="86511" y="14017"/>
                </a:lnTo>
                <a:lnTo>
                  <a:pt x="91946" y="15384"/>
                </a:lnTo>
                <a:lnTo>
                  <a:pt x="90771" y="25299"/>
                </a:lnTo>
                <a:lnTo>
                  <a:pt x="86805" y="28717"/>
                </a:lnTo>
                <a:lnTo>
                  <a:pt x="84895" y="38632"/>
                </a:lnTo>
                <a:lnTo>
                  <a:pt x="85924" y="47863"/>
                </a:lnTo>
                <a:lnTo>
                  <a:pt x="88567" y="44444"/>
                </a:lnTo>
                <a:lnTo>
                  <a:pt x="87392" y="55726"/>
                </a:lnTo>
                <a:lnTo>
                  <a:pt x="88567" y="60170"/>
                </a:lnTo>
                <a:lnTo>
                  <a:pt x="89155" y="66324"/>
                </a:lnTo>
                <a:lnTo>
                  <a:pt x="86511" y="63247"/>
                </a:lnTo>
                <a:lnTo>
                  <a:pt x="85483" y="71452"/>
                </a:lnTo>
                <a:lnTo>
                  <a:pt x="91358" y="69743"/>
                </a:lnTo>
                <a:lnTo>
                  <a:pt x="90771" y="74871"/>
                </a:lnTo>
                <a:lnTo>
                  <a:pt x="93855" y="79658"/>
                </a:lnTo>
                <a:lnTo>
                  <a:pt x="88567" y="78974"/>
                </a:lnTo>
                <a:lnTo>
                  <a:pt x="90183" y="94700"/>
                </a:lnTo>
                <a:lnTo>
                  <a:pt x="95911" y="101196"/>
                </a:lnTo>
                <a:lnTo>
                  <a:pt x="99290" y="92991"/>
                </a:lnTo>
                <a:lnTo>
                  <a:pt x="99877" y="106666"/>
                </a:lnTo>
                <a:lnTo>
                  <a:pt x="103843" y="104273"/>
                </a:lnTo>
                <a:lnTo>
                  <a:pt x="101493" y="110085"/>
                </a:lnTo>
                <a:lnTo>
                  <a:pt x="104430" y="110085"/>
                </a:lnTo>
                <a:lnTo>
                  <a:pt x="102374" y="116923"/>
                </a:lnTo>
                <a:lnTo>
                  <a:pt x="103255" y="119999"/>
                </a:lnTo>
                <a:lnTo>
                  <a:pt x="108837" y="114188"/>
                </a:lnTo>
                <a:lnTo>
                  <a:pt x="115446" y="107008"/>
                </a:lnTo>
                <a:lnTo>
                  <a:pt x="117649" y="91965"/>
                </a:lnTo>
                <a:lnTo>
                  <a:pt x="118237" y="101196"/>
                </a:lnTo>
                <a:lnTo>
                  <a:pt x="117649" y="106666"/>
                </a:lnTo>
                <a:lnTo>
                  <a:pt x="116034" y="113504"/>
                </a:lnTo>
                <a:lnTo>
                  <a:pt x="116621" y="118974"/>
                </a:lnTo>
                <a:lnTo>
                  <a:pt x="119118" y="105982"/>
                </a:lnTo>
                <a:lnTo>
                  <a:pt x="120000" y="76239"/>
                </a:lnTo>
                <a:lnTo>
                  <a:pt x="112802" y="79658"/>
                </a:lnTo>
                <a:lnTo>
                  <a:pt x="103255" y="82393"/>
                </a:lnTo>
                <a:lnTo>
                  <a:pt x="102668" y="76581"/>
                </a:lnTo>
                <a:lnTo>
                  <a:pt x="92239" y="0"/>
                </a:lnTo>
                <a:lnTo>
                  <a:pt x="0" y="355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Shape 530"/>
          <p:cNvSpPr/>
          <p:nvPr/>
        </p:nvSpPr>
        <p:spPr>
          <a:xfrm>
            <a:off x="6113462" y="3498850"/>
            <a:ext cx="561900" cy="277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35555"/>
                </a:moveTo>
                <a:lnTo>
                  <a:pt x="3084" y="69743"/>
                </a:lnTo>
                <a:lnTo>
                  <a:pt x="11897" y="48547"/>
                </a:lnTo>
                <a:lnTo>
                  <a:pt x="26585" y="40341"/>
                </a:lnTo>
                <a:lnTo>
                  <a:pt x="28788" y="31111"/>
                </a:lnTo>
                <a:lnTo>
                  <a:pt x="36719" y="29743"/>
                </a:lnTo>
                <a:lnTo>
                  <a:pt x="43476" y="35555"/>
                </a:lnTo>
                <a:lnTo>
                  <a:pt x="47148" y="45811"/>
                </a:lnTo>
                <a:lnTo>
                  <a:pt x="54051" y="49230"/>
                </a:lnTo>
                <a:lnTo>
                  <a:pt x="58017" y="60170"/>
                </a:lnTo>
                <a:lnTo>
                  <a:pt x="64186" y="65641"/>
                </a:lnTo>
                <a:lnTo>
                  <a:pt x="66976" y="62564"/>
                </a:lnTo>
                <a:lnTo>
                  <a:pt x="68445" y="69059"/>
                </a:lnTo>
                <a:lnTo>
                  <a:pt x="67270" y="74188"/>
                </a:lnTo>
                <a:lnTo>
                  <a:pt x="66682" y="81367"/>
                </a:lnTo>
                <a:lnTo>
                  <a:pt x="62570" y="96752"/>
                </a:lnTo>
                <a:lnTo>
                  <a:pt x="64186" y="106666"/>
                </a:lnTo>
                <a:lnTo>
                  <a:pt x="69620" y="101880"/>
                </a:lnTo>
                <a:lnTo>
                  <a:pt x="69620" y="97094"/>
                </a:lnTo>
                <a:lnTo>
                  <a:pt x="73586" y="106666"/>
                </a:lnTo>
                <a:lnTo>
                  <a:pt x="74614" y="101880"/>
                </a:lnTo>
                <a:lnTo>
                  <a:pt x="77552" y="110085"/>
                </a:lnTo>
                <a:lnTo>
                  <a:pt x="78580" y="106666"/>
                </a:lnTo>
                <a:lnTo>
                  <a:pt x="83720" y="110085"/>
                </a:lnTo>
                <a:lnTo>
                  <a:pt x="85924" y="108376"/>
                </a:lnTo>
                <a:lnTo>
                  <a:pt x="90477" y="116581"/>
                </a:lnTo>
                <a:lnTo>
                  <a:pt x="87099" y="102905"/>
                </a:lnTo>
                <a:lnTo>
                  <a:pt x="78580" y="91282"/>
                </a:lnTo>
                <a:lnTo>
                  <a:pt x="86511" y="99487"/>
                </a:lnTo>
                <a:lnTo>
                  <a:pt x="81811" y="86495"/>
                </a:lnTo>
                <a:lnTo>
                  <a:pt x="80342" y="74871"/>
                </a:lnTo>
                <a:lnTo>
                  <a:pt x="81223" y="48547"/>
                </a:lnTo>
                <a:lnTo>
                  <a:pt x="76376" y="42735"/>
                </a:lnTo>
                <a:lnTo>
                  <a:pt x="85924" y="25299"/>
                </a:lnTo>
                <a:lnTo>
                  <a:pt x="86511" y="14017"/>
                </a:lnTo>
                <a:lnTo>
                  <a:pt x="91946" y="15384"/>
                </a:lnTo>
                <a:lnTo>
                  <a:pt x="90771" y="25299"/>
                </a:lnTo>
                <a:lnTo>
                  <a:pt x="86805" y="28717"/>
                </a:lnTo>
                <a:lnTo>
                  <a:pt x="84895" y="38632"/>
                </a:lnTo>
                <a:lnTo>
                  <a:pt x="85924" y="47863"/>
                </a:lnTo>
                <a:lnTo>
                  <a:pt x="88567" y="44444"/>
                </a:lnTo>
                <a:lnTo>
                  <a:pt x="87392" y="55726"/>
                </a:lnTo>
                <a:lnTo>
                  <a:pt x="88567" y="60170"/>
                </a:lnTo>
                <a:lnTo>
                  <a:pt x="89155" y="66324"/>
                </a:lnTo>
                <a:lnTo>
                  <a:pt x="86511" y="63247"/>
                </a:lnTo>
                <a:lnTo>
                  <a:pt x="85483" y="71452"/>
                </a:lnTo>
                <a:lnTo>
                  <a:pt x="91358" y="69743"/>
                </a:lnTo>
                <a:lnTo>
                  <a:pt x="90771" y="74871"/>
                </a:lnTo>
                <a:lnTo>
                  <a:pt x="93855" y="79658"/>
                </a:lnTo>
                <a:lnTo>
                  <a:pt x="88567" y="78974"/>
                </a:lnTo>
                <a:lnTo>
                  <a:pt x="90183" y="94700"/>
                </a:lnTo>
                <a:lnTo>
                  <a:pt x="95911" y="101196"/>
                </a:lnTo>
                <a:lnTo>
                  <a:pt x="99290" y="92991"/>
                </a:lnTo>
                <a:lnTo>
                  <a:pt x="99877" y="106666"/>
                </a:lnTo>
                <a:lnTo>
                  <a:pt x="103843" y="104273"/>
                </a:lnTo>
                <a:lnTo>
                  <a:pt x="101493" y="110085"/>
                </a:lnTo>
                <a:lnTo>
                  <a:pt x="104430" y="110085"/>
                </a:lnTo>
                <a:lnTo>
                  <a:pt x="102374" y="116923"/>
                </a:lnTo>
                <a:lnTo>
                  <a:pt x="103255" y="119999"/>
                </a:lnTo>
                <a:lnTo>
                  <a:pt x="108837" y="114188"/>
                </a:lnTo>
                <a:lnTo>
                  <a:pt x="115446" y="107008"/>
                </a:lnTo>
                <a:lnTo>
                  <a:pt x="117649" y="91965"/>
                </a:lnTo>
                <a:lnTo>
                  <a:pt x="118237" y="101196"/>
                </a:lnTo>
                <a:lnTo>
                  <a:pt x="117649" y="106666"/>
                </a:lnTo>
                <a:lnTo>
                  <a:pt x="116034" y="113504"/>
                </a:lnTo>
                <a:lnTo>
                  <a:pt x="116621" y="118974"/>
                </a:lnTo>
                <a:lnTo>
                  <a:pt x="119118" y="105982"/>
                </a:lnTo>
                <a:lnTo>
                  <a:pt x="120000" y="76239"/>
                </a:lnTo>
                <a:lnTo>
                  <a:pt x="112802" y="79658"/>
                </a:lnTo>
                <a:lnTo>
                  <a:pt x="103255" y="82393"/>
                </a:lnTo>
                <a:lnTo>
                  <a:pt x="102668" y="76581"/>
                </a:lnTo>
                <a:lnTo>
                  <a:pt x="92239" y="0"/>
                </a:lnTo>
                <a:lnTo>
                  <a:pt x="0" y="35555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Shape 531"/>
          <p:cNvSpPr/>
          <p:nvPr/>
        </p:nvSpPr>
        <p:spPr>
          <a:xfrm>
            <a:off x="6731000" y="2892425"/>
            <a:ext cx="415800" cy="20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8091"/>
                </a:moveTo>
                <a:lnTo>
                  <a:pt x="398" y="112213"/>
                </a:lnTo>
                <a:lnTo>
                  <a:pt x="55920" y="89770"/>
                </a:lnTo>
                <a:lnTo>
                  <a:pt x="65472" y="82442"/>
                </a:lnTo>
                <a:lnTo>
                  <a:pt x="69651" y="83358"/>
                </a:lnTo>
                <a:lnTo>
                  <a:pt x="73830" y="102137"/>
                </a:lnTo>
                <a:lnTo>
                  <a:pt x="80398" y="103511"/>
                </a:lnTo>
                <a:lnTo>
                  <a:pt x="83582" y="119541"/>
                </a:lnTo>
                <a:lnTo>
                  <a:pt x="87761" y="120000"/>
                </a:lnTo>
                <a:lnTo>
                  <a:pt x="88955" y="109923"/>
                </a:lnTo>
                <a:lnTo>
                  <a:pt x="92338" y="106259"/>
                </a:lnTo>
                <a:lnTo>
                  <a:pt x="93532" y="94351"/>
                </a:lnTo>
                <a:lnTo>
                  <a:pt x="95721" y="94351"/>
                </a:lnTo>
                <a:lnTo>
                  <a:pt x="97711" y="110839"/>
                </a:lnTo>
                <a:lnTo>
                  <a:pt x="103880" y="106717"/>
                </a:lnTo>
                <a:lnTo>
                  <a:pt x="104676" y="98931"/>
                </a:lnTo>
                <a:lnTo>
                  <a:pt x="111840" y="92061"/>
                </a:lnTo>
                <a:lnTo>
                  <a:pt x="116417" y="89770"/>
                </a:lnTo>
                <a:lnTo>
                  <a:pt x="120000" y="95725"/>
                </a:lnTo>
                <a:lnTo>
                  <a:pt x="118407" y="78778"/>
                </a:lnTo>
                <a:lnTo>
                  <a:pt x="113034" y="59083"/>
                </a:lnTo>
                <a:lnTo>
                  <a:pt x="109253" y="55877"/>
                </a:lnTo>
                <a:lnTo>
                  <a:pt x="105671" y="56793"/>
                </a:lnTo>
                <a:lnTo>
                  <a:pt x="106069" y="61374"/>
                </a:lnTo>
                <a:lnTo>
                  <a:pt x="108457" y="61374"/>
                </a:lnTo>
                <a:lnTo>
                  <a:pt x="111044" y="61374"/>
                </a:lnTo>
                <a:lnTo>
                  <a:pt x="113830" y="67786"/>
                </a:lnTo>
                <a:lnTo>
                  <a:pt x="115422" y="75572"/>
                </a:lnTo>
                <a:lnTo>
                  <a:pt x="113830" y="81526"/>
                </a:lnTo>
                <a:lnTo>
                  <a:pt x="104278" y="90229"/>
                </a:lnTo>
                <a:lnTo>
                  <a:pt x="99303" y="85648"/>
                </a:lnTo>
                <a:lnTo>
                  <a:pt x="96517" y="75572"/>
                </a:lnTo>
                <a:lnTo>
                  <a:pt x="92338" y="73282"/>
                </a:lnTo>
                <a:lnTo>
                  <a:pt x="93134" y="66870"/>
                </a:lnTo>
                <a:lnTo>
                  <a:pt x="88159" y="54961"/>
                </a:lnTo>
                <a:lnTo>
                  <a:pt x="81990" y="49465"/>
                </a:lnTo>
                <a:lnTo>
                  <a:pt x="81592" y="55877"/>
                </a:lnTo>
                <a:lnTo>
                  <a:pt x="77412" y="52671"/>
                </a:lnTo>
                <a:lnTo>
                  <a:pt x="75820" y="45801"/>
                </a:lnTo>
                <a:lnTo>
                  <a:pt x="77014" y="38473"/>
                </a:lnTo>
                <a:lnTo>
                  <a:pt x="80796" y="32977"/>
                </a:lnTo>
                <a:lnTo>
                  <a:pt x="79203" y="27480"/>
                </a:lnTo>
                <a:lnTo>
                  <a:pt x="84577" y="19694"/>
                </a:lnTo>
                <a:lnTo>
                  <a:pt x="79203" y="10992"/>
                </a:lnTo>
                <a:lnTo>
                  <a:pt x="77014" y="0"/>
                </a:lnTo>
                <a:lnTo>
                  <a:pt x="65870" y="16488"/>
                </a:lnTo>
                <a:lnTo>
                  <a:pt x="25671" y="37099"/>
                </a:lnTo>
                <a:lnTo>
                  <a:pt x="0" y="48091"/>
                </a:lnTo>
                <a:close/>
              </a:path>
            </a:pathLst>
          </a:custGeom>
          <a:solidFill>
            <a:srgbClr val="BFBFB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Shape 532"/>
          <p:cNvSpPr/>
          <p:nvPr/>
        </p:nvSpPr>
        <p:spPr>
          <a:xfrm>
            <a:off x="7062788" y="3094038"/>
            <a:ext cx="38100" cy="31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49285" y="0"/>
                </a:lnTo>
                <a:lnTo>
                  <a:pt x="119999" y="52307"/>
                </a:lnTo>
                <a:lnTo>
                  <a:pt x="0" y="120000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Shape 533"/>
          <p:cNvSpPr/>
          <p:nvPr/>
        </p:nvSpPr>
        <p:spPr>
          <a:xfrm>
            <a:off x="7062788" y="3094038"/>
            <a:ext cx="38100" cy="31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49285" y="0"/>
                </a:lnTo>
                <a:lnTo>
                  <a:pt x="119999" y="52307"/>
                </a:lnTo>
                <a:lnTo>
                  <a:pt x="0" y="120000"/>
                </a:lnTo>
              </a:path>
            </a:pathLst>
          </a:custGeom>
          <a:solidFill>
            <a:schemeClr val="dk1"/>
          </a:solidFill>
          <a:ln w="9525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Shape 534"/>
          <p:cNvSpPr/>
          <p:nvPr/>
        </p:nvSpPr>
        <p:spPr>
          <a:xfrm>
            <a:off x="7132638" y="3087688"/>
            <a:ext cx="30300" cy="2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69767" y="0"/>
                </a:lnTo>
                <a:lnTo>
                  <a:pt x="120000" y="99310"/>
                </a:lnTo>
                <a:lnTo>
                  <a:pt x="0" y="120000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Shape 535"/>
          <p:cNvSpPr/>
          <p:nvPr/>
        </p:nvSpPr>
        <p:spPr>
          <a:xfrm>
            <a:off x="7132638" y="3087688"/>
            <a:ext cx="30300" cy="2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69767" y="0"/>
                </a:lnTo>
                <a:lnTo>
                  <a:pt x="120000" y="99310"/>
                </a:lnTo>
                <a:lnTo>
                  <a:pt x="0" y="120000"/>
                </a:lnTo>
              </a:path>
            </a:pathLst>
          </a:custGeom>
          <a:solidFill>
            <a:schemeClr val="dk1"/>
          </a:solidFill>
          <a:ln w="9525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Shape 536"/>
          <p:cNvSpPr/>
          <p:nvPr/>
        </p:nvSpPr>
        <p:spPr>
          <a:xfrm>
            <a:off x="4757737" y="2505075"/>
            <a:ext cx="709500" cy="36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52139"/>
                </a:moveTo>
                <a:lnTo>
                  <a:pt x="9302" y="64716"/>
                </a:lnTo>
                <a:lnTo>
                  <a:pt x="32441" y="76244"/>
                </a:lnTo>
                <a:lnTo>
                  <a:pt x="42906" y="79126"/>
                </a:lnTo>
                <a:lnTo>
                  <a:pt x="44534" y="85676"/>
                </a:lnTo>
                <a:lnTo>
                  <a:pt x="48837" y="88558"/>
                </a:lnTo>
                <a:lnTo>
                  <a:pt x="54883" y="119999"/>
                </a:lnTo>
                <a:lnTo>
                  <a:pt x="60000" y="95633"/>
                </a:lnTo>
                <a:lnTo>
                  <a:pt x="61162" y="90393"/>
                </a:lnTo>
                <a:lnTo>
                  <a:pt x="62441" y="86724"/>
                </a:lnTo>
                <a:lnTo>
                  <a:pt x="62441" y="82532"/>
                </a:lnTo>
                <a:lnTo>
                  <a:pt x="64651" y="75982"/>
                </a:lnTo>
                <a:lnTo>
                  <a:pt x="65116" y="76244"/>
                </a:lnTo>
                <a:lnTo>
                  <a:pt x="64418" y="79912"/>
                </a:lnTo>
                <a:lnTo>
                  <a:pt x="64651" y="87248"/>
                </a:lnTo>
                <a:lnTo>
                  <a:pt x="66744" y="85414"/>
                </a:lnTo>
                <a:lnTo>
                  <a:pt x="67790" y="78078"/>
                </a:lnTo>
                <a:lnTo>
                  <a:pt x="70465" y="79126"/>
                </a:lnTo>
                <a:lnTo>
                  <a:pt x="72093" y="75458"/>
                </a:lnTo>
                <a:lnTo>
                  <a:pt x="72558" y="77292"/>
                </a:lnTo>
                <a:lnTo>
                  <a:pt x="69651" y="88558"/>
                </a:lnTo>
                <a:lnTo>
                  <a:pt x="71395" y="90393"/>
                </a:lnTo>
                <a:lnTo>
                  <a:pt x="73372" y="83056"/>
                </a:lnTo>
                <a:lnTo>
                  <a:pt x="76162" y="79912"/>
                </a:lnTo>
                <a:lnTo>
                  <a:pt x="77441" y="71790"/>
                </a:lnTo>
                <a:lnTo>
                  <a:pt x="84418" y="69694"/>
                </a:lnTo>
                <a:lnTo>
                  <a:pt x="87790" y="68646"/>
                </a:lnTo>
                <a:lnTo>
                  <a:pt x="92906" y="62096"/>
                </a:lnTo>
                <a:lnTo>
                  <a:pt x="100581" y="64192"/>
                </a:lnTo>
                <a:lnTo>
                  <a:pt x="105697" y="71004"/>
                </a:lnTo>
                <a:lnTo>
                  <a:pt x="105930" y="62358"/>
                </a:lnTo>
                <a:lnTo>
                  <a:pt x="108604" y="62096"/>
                </a:lnTo>
                <a:lnTo>
                  <a:pt x="115116" y="62882"/>
                </a:lnTo>
                <a:lnTo>
                  <a:pt x="120000" y="60262"/>
                </a:lnTo>
                <a:lnTo>
                  <a:pt x="113488" y="52139"/>
                </a:lnTo>
                <a:lnTo>
                  <a:pt x="111976" y="40087"/>
                </a:lnTo>
                <a:lnTo>
                  <a:pt x="106860" y="41921"/>
                </a:lnTo>
                <a:lnTo>
                  <a:pt x="105000" y="40087"/>
                </a:lnTo>
                <a:lnTo>
                  <a:pt x="103023" y="41921"/>
                </a:lnTo>
                <a:lnTo>
                  <a:pt x="100116" y="40611"/>
                </a:lnTo>
                <a:lnTo>
                  <a:pt x="98255" y="40087"/>
                </a:lnTo>
                <a:lnTo>
                  <a:pt x="97790" y="32751"/>
                </a:lnTo>
                <a:lnTo>
                  <a:pt x="98720" y="25676"/>
                </a:lnTo>
                <a:lnTo>
                  <a:pt x="93837" y="27510"/>
                </a:lnTo>
                <a:lnTo>
                  <a:pt x="88837" y="32489"/>
                </a:lnTo>
                <a:lnTo>
                  <a:pt x="76744" y="35895"/>
                </a:lnTo>
                <a:lnTo>
                  <a:pt x="68953" y="49781"/>
                </a:lnTo>
                <a:lnTo>
                  <a:pt x="67325" y="47161"/>
                </a:lnTo>
                <a:lnTo>
                  <a:pt x="65116" y="48995"/>
                </a:lnTo>
                <a:lnTo>
                  <a:pt x="61976" y="44541"/>
                </a:lnTo>
                <a:lnTo>
                  <a:pt x="60000" y="46375"/>
                </a:lnTo>
                <a:lnTo>
                  <a:pt x="55697" y="47685"/>
                </a:lnTo>
                <a:lnTo>
                  <a:pt x="49651" y="31441"/>
                </a:lnTo>
                <a:lnTo>
                  <a:pt x="42558" y="29344"/>
                </a:lnTo>
                <a:lnTo>
                  <a:pt x="40232" y="29344"/>
                </a:lnTo>
                <a:lnTo>
                  <a:pt x="38953" y="33275"/>
                </a:lnTo>
                <a:lnTo>
                  <a:pt x="40000" y="26462"/>
                </a:lnTo>
                <a:lnTo>
                  <a:pt x="36860" y="31965"/>
                </a:lnTo>
                <a:lnTo>
                  <a:pt x="35348" y="37467"/>
                </a:lnTo>
                <a:lnTo>
                  <a:pt x="35813" y="28034"/>
                </a:lnTo>
                <a:lnTo>
                  <a:pt x="38953" y="14934"/>
                </a:lnTo>
                <a:lnTo>
                  <a:pt x="43372" y="4716"/>
                </a:lnTo>
                <a:lnTo>
                  <a:pt x="47441" y="1834"/>
                </a:lnTo>
                <a:lnTo>
                  <a:pt x="46511" y="0"/>
                </a:lnTo>
                <a:lnTo>
                  <a:pt x="39767" y="1048"/>
                </a:lnTo>
                <a:lnTo>
                  <a:pt x="35348" y="5502"/>
                </a:lnTo>
                <a:lnTo>
                  <a:pt x="33953" y="10480"/>
                </a:lnTo>
                <a:lnTo>
                  <a:pt x="28604" y="18602"/>
                </a:lnTo>
                <a:lnTo>
                  <a:pt x="26162" y="25676"/>
                </a:lnTo>
                <a:lnTo>
                  <a:pt x="22093" y="28034"/>
                </a:lnTo>
                <a:lnTo>
                  <a:pt x="21046" y="32489"/>
                </a:lnTo>
                <a:lnTo>
                  <a:pt x="18139" y="34585"/>
                </a:lnTo>
                <a:lnTo>
                  <a:pt x="11162" y="37467"/>
                </a:lnTo>
                <a:lnTo>
                  <a:pt x="9302" y="40611"/>
                </a:lnTo>
                <a:lnTo>
                  <a:pt x="6162" y="46375"/>
                </a:lnTo>
                <a:lnTo>
                  <a:pt x="0" y="5213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Shape 537"/>
          <p:cNvSpPr/>
          <p:nvPr/>
        </p:nvSpPr>
        <p:spPr>
          <a:xfrm>
            <a:off x="4757737" y="2505075"/>
            <a:ext cx="709500" cy="36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52139"/>
                </a:moveTo>
                <a:lnTo>
                  <a:pt x="9302" y="64716"/>
                </a:lnTo>
                <a:lnTo>
                  <a:pt x="32441" y="76244"/>
                </a:lnTo>
                <a:lnTo>
                  <a:pt x="42906" y="79126"/>
                </a:lnTo>
                <a:lnTo>
                  <a:pt x="44534" y="85676"/>
                </a:lnTo>
                <a:lnTo>
                  <a:pt x="48837" y="88558"/>
                </a:lnTo>
                <a:lnTo>
                  <a:pt x="54883" y="119999"/>
                </a:lnTo>
                <a:lnTo>
                  <a:pt x="60000" y="95633"/>
                </a:lnTo>
                <a:lnTo>
                  <a:pt x="61162" y="90393"/>
                </a:lnTo>
                <a:lnTo>
                  <a:pt x="62441" y="86724"/>
                </a:lnTo>
                <a:lnTo>
                  <a:pt x="62441" y="82532"/>
                </a:lnTo>
                <a:lnTo>
                  <a:pt x="64651" y="75982"/>
                </a:lnTo>
                <a:lnTo>
                  <a:pt x="65116" y="76244"/>
                </a:lnTo>
                <a:lnTo>
                  <a:pt x="64418" y="79912"/>
                </a:lnTo>
                <a:lnTo>
                  <a:pt x="64651" y="87248"/>
                </a:lnTo>
                <a:lnTo>
                  <a:pt x="66744" y="85414"/>
                </a:lnTo>
                <a:lnTo>
                  <a:pt x="67790" y="78078"/>
                </a:lnTo>
                <a:lnTo>
                  <a:pt x="70465" y="79126"/>
                </a:lnTo>
                <a:lnTo>
                  <a:pt x="72093" y="75458"/>
                </a:lnTo>
                <a:lnTo>
                  <a:pt x="72558" y="77292"/>
                </a:lnTo>
                <a:lnTo>
                  <a:pt x="69651" y="88558"/>
                </a:lnTo>
                <a:lnTo>
                  <a:pt x="71395" y="90393"/>
                </a:lnTo>
                <a:lnTo>
                  <a:pt x="73372" y="83056"/>
                </a:lnTo>
                <a:lnTo>
                  <a:pt x="76162" y="79912"/>
                </a:lnTo>
                <a:lnTo>
                  <a:pt x="77441" y="71790"/>
                </a:lnTo>
                <a:lnTo>
                  <a:pt x="84418" y="69694"/>
                </a:lnTo>
                <a:lnTo>
                  <a:pt x="87790" y="68646"/>
                </a:lnTo>
                <a:lnTo>
                  <a:pt x="92906" y="62096"/>
                </a:lnTo>
                <a:lnTo>
                  <a:pt x="100581" y="64192"/>
                </a:lnTo>
                <a:lnTo>
                  <a:pt x="105697" y="71004"/>
                </a:lnTo>
                <a:lnTo>
                  <a:pt x="105930" y="62358"/>
                </a:lnTo>
                <a:lnTo>
                  <a:pt x="108604" y="62096"/>
                </a:lnTo>
                <a:lnTo>
                  <a:pt x="115116" y="62882"/>
                </a:lnTo>
                <a:lnTo>
                  <a:pt x="120000" y="60262"/>
                </a:lnTo>
                <a:lnTo>
                  <a:pt x="113488" y="52139"/>
                </a:lnTo>
                <a:lnTo>
                  <a:pt x="111976" y="40087"/>
                </a:lnTo>
                <a:lnTo>
                  <a:pt x="106860" y="41921"/>
                </a:lnTo>
                <a:lnTo>
                  <a:pt x="105000" y="40087"/>
                </a:lnTo>
                <a:lnTo>
                  <a:pt x="103023" y="41921"/>
                </a:lnTo>
                <a:lnTo>
                  <a:pt x="100116" y="40611"/>
                </a:lnTo>
                <a:lnTo>
                  <a:pt x="98255" y="40087"/>
                </a:lnTo>
                <a:lnTo>
                  <a:pt x="97790" y="32751"/>
                </a:lnTo>
                <a:lnTo>
                  <a:pt x="98720" y="25676"/>
                </a:lnTo>
                <a:lnTo>
                  <a:pt x="93837" y="27510"/>
                </a:lnTo>
                <a:lnTo>
                  <a:pt x="88837" y="32489"/>
                </a:lnTo>
                <a:lnTo>
                  <a:pt x="76744" y="35895"/>
                </a:lnTo>
                <a:lnTo>
                  <a:pt x="68953" y="49781"/>
                </a:lnTo>
                <a:lnTo>
                  <a:pt x="67325" y="47161"/>
                </a:lnTo>
                <a:lnTo>
                  <a:pt x="65116" y="48995"/>
                </a:lnTo>
                <a:lnTo>
                  <a:pt x="61976" y="44541"/>
                </a:lnTo>
                <a:lnTo>
                  <a:pt x="60000" y="46375"/>
                </a:lnTo>
                <a:lnTo>
                  <a:pt x="55697" y="47685"/>
                </a:lnTo>
                <a:lnTo>
                  <a:pt x="49651" y="31441"/>
                </a:lnTo>
                <a:lnTo>
                  <a:pt x="42558" y="29344"/>
                </a:lnTo>
                <a:lnTo>
                  <a:pt x="40232" y="29344"/>
                </a:lnTo>
                <a:lnTo>
                  <a:pt x="38953" y="33275"/>
                </a:lnTo>
                <a:lnTo>
                  <a:pt x="40000" y="26462"/>
                </a:lnTo>
                <a:lnTo>
                  <a:pt x="36860" y="31965"/>
                </a:lnTo>
                <a:lnTo>
                  <a:pt x="35348" y="37467"/>
                </a:lnTo>
                <a:lnTo>
                  <a:pt x="35813" y="28034"/>
                </a:lnTo>
                <a:lnTo>
                  <a:pt x="38953" y="14934"/>
                </a:lnTo>
                <a:lnTo>
                  <a:pt x="43372" y="4716"/>
                </a:lnTo>
                <a:lnTo>
                  <a:pt x="47441" y="1834"/>
                </a:lnTo>
                <a:lnTo>
                  <a:pt x="46511" y="0"/>
                </a:lnTo>
                <a:lnTo>
                  <a:pt x="39767" y="1048"/>
                </a:lnTo>
                <a:lnTo>
                  <a:pt x="35348" y="5502"/>
                </a:lnTo>
                <a:lnTo>
                  <a:pt x="33953" y="10480"/>
                </a:lnTo>
                <a:lnTo>
                  <a:pt x="28604" y="18602"/>
                </a:lnTo>
                <a:lnTo>
                  <a:pt x="26162" y="25676"/>
                </a:lnTo>
                <a:lnTo>
                  <a:pt x="22093" y="28034"/>
                </a:lnTo>
                <a:lnTo>
                  <a:pt x="21046" y="32489"/>
                </a:lnTo>
                <a:lnTo>
                  <a:pt x="18139" y="34585"/>
                </a:lnTo>
                <a:lnTo>
                  <a:pt x="11162" y="37467"/>
                </a:lnTo>
                <a:lnTo>
                  <a:pt x="9302" y="40611"/>
                </a:lnTo>
                <a:lnTo>
                  <a:pt x="6162" y="46375"/>
                </a:lnTo>
                <a:lnTo>
                  <a:pt x="0" y="52139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Shape 538"/>
          <p:cNvSpPr/>
          <p:nvPr/>
        </p:nvSpPr>
        <p:spPr>
          <a:xfrm>
            <a:off x="5214937" y="2728913"/>
            <a:ext cx="479400" cy="646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1066" y="105423"/>
                </a:lnTo>
                <a:lnTo>
                  <a:pt x="13659" y="100269"/>
                </a:lnTo>
                <a:lnTo>
                  <a:pt x="14697" y="89668"/>
                </a:lnTo>
                <a:lnTo>
                  <a:pt x="11412" y="79656"/>
                </a:lnTo>
                <a:lnTo>
                  <a:pt x="5014" y="70380"/>
                </a:lnTo>
                <a:lnTo>
                  <a:pt x="1729" y="65079"/>
                </a:lnTo>
                <a:lnTo>
                  <a:pt x="3631" y="60220"/>
                </a:lnTo>
                <a:lnTo>
                  <a:pt x="691" y="54184"/>
                </a:lnTo>
                <a:lnTo>
                  <a:pt x="3976" y="49914"/>
                </a:lnTo>
                <a:lnTo>
                  <a:pt x="7089" y="39607"/>
                </a:lnTo>
                <a:lnTo>
                  <a:pt x="6051" y="34748"/>
                </a:lnTo>
                <a:lnTo>
                  <a:pt x="10374" y="31509"/>
                </a:lnTo>
                <a:lnTo>
                  <a:pt x="9682" y="27975"/>
                </a:lnTo>
                <a:lnTo>
                  <a:pt x="16772" y="25766"/>
                </a:lnTo>
                <a:lnTo>
                  <a:pt x="23342" y="18699"/>
                </a:lnTo>
                <a:lnTo>
                  <a:pt x="22305" y="30478"/>
                </a:lnTo>
                <a:lnTo>
                  <a:pt x="27319" y="27975"/>
                </a:lnTo>
                <a:lnTo>
                  <a:pt x="27319" y="17815"/>
                </a:lnTo>
                <a:lnTo>
                  <a:pt x="34063" y="12662"/>
                </a:lnTo>
                <a:lnTo>
                  <a:pt x="38731" y="11779"/>
                </a:lnTo>
                <a:lnTo>
                  <a:pt x="34755" y="10012"/>
                </a:lnTo>
                <a:lnTo>
                  <a:pt x="33371" y="6478"/>
                </a:lnTo>
                <a:lnTo>
                  <a:pt x="35965" y="1766"/>
                </a:lnTo>
                <a:lnTo>
                  <a:pt x="42363" y="0"/>
                </a:lnTo>
                <a:lnTo>
                  <a:pt x="56714" y="2944"/>
                </a:lnTo>
                <a:lnTo>
                  <a:pt x="61729" y="7067"/>
                </a:lnTo>
                <a:lnTo>
                  <a:pt x="77982" y="9570"/>
                </a:lnTo>
                <a:lnTo>
                  <a:pt x="81268" y="13398"/>
                </a:lnTo>
                <a:lnTo>
                  <a:pt x="85936" y="17668"/>
                </a:lnTo>
                <a:lnTo>
                  <a:pt x="81959" y="17668"/>
                </a:lnTo>
                <a:lnTo>
                  <a:pt x="81268" y="20171"/>
                </a:lnTo>
                <a:lnTo>
                  <a:pt x="86628" y="24736"/>
                </a:lnTo>
                <a:lnTo>
                  <a:pt x="87665" y="32834"/>
                </a:lnTo>
                <a:lnTo>
                  <a:pt x="87665" y="37987"/>
                </a:lnTo>
                <a:lnTo>
                  <a:pt x="82651" y="43877"/>
                </a:lnTo>
                <a:lnTo>
                  <a:pt x="81959" y="46822"/>
                </a:lnTo>
                <a:lnTo>
                  <a:pt x="75043" y="49177"/>
                </a:lnTo>
                <a:lnTo>
                  <a:pt x="74005" y="51680"/>
                </a:lnTo>
                <a:lnTo>
                  <a:pt x="75043" y="57717"/>
                </a:lnTo>
                <a:lnTo>
                  <a:pt x="81613" y="60515"/>
                </a:lnTo>
                <a:lnTo>
                  <a:pt x="87319" y="55656"/>
                </a:lnTo>
                <a:lnTo>
                  <a:pt x="91296" y="48883"/>
                </a:lnTo>
                <a:lnTo>
                  <a:pt x="100979" y="44613"/>
                </a:lnTo>
                <a:lnTo>
                  <a:pt x="107723" y="47116"/>
                </a:lnTo>
                <a:lnTo>
                  <a:pt x="112046" y="54625"/>
                </a:lnTo>
                <a:lnTo>
                  <a:pt x="117233" y="69055"/>
                </a:lnTo>
                <a:lnTo>
                  <a:pt x="120000" y="73914"/>
                </a:lnTo>
                <a:lnTo>
                  <a:pt x="118270" y="77595"/>
                </a:lnTo>
                <a:lnTo>
                  <a:pt x="119308" y="83631"/>
                </a:lnTo>
                <a:lnTo>
                  <a:pt x="117233" y="87018"/>
                </a:lnTo>
                <a:lnTo>
                  <a:pt x="114293" y="83631"/>
                </a:lnTo>
                <a:lnTo>
                  <a:pt x="111700" y="84957"/>
                </a:lnTo>
                <a:lnTo>
                  <a:pt x="111008" y="90699"/>
                </a:lnTo>
                <a:lnTo>
                  <a:pt x="109625" y="93202"/>
                </a:lnTo>
                <a:lnTo>
                  <a:pt x="104265" y="95558"/>
                </a:lnTo>
                <a:lnTo>
                  <a:pt x="103919" y="103361"/>
                </a:lnTo>
                <a:lnTo>
                  <a:pt x="100634" y="106306"/>
                </a:lnTo>
                <a:lnTo>
                  <a:pt x="97694" y="112638"/>
                </a:lnTo>
                <a:lnTo>
                  <a:pt x="58962" y="117202"/>
                </a:lnTo>
                <a:lnTo>
                  <a:pt x="57752" y="115141"/>
                </a:lnTo>
                <a:lnTo>
                  <a:pt x="0" y="1200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Shape 539"/>
          <p:cNvSpPr/>
          <p:nvPr/>
        </p:nvSpPr>
        <p:spPr>
          <a:xfrm>
            <a:off x="5214937" y="2728913"/>
            <a:ext cx="479400" cy="646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1066" y="105423"/>
                </a:lnTo>
                <a:lnTo>
                  <a:pt x="13659" y="100269"/>
                </a:lnTo>
                <a:lnTo>
                  <a:pt x="14697" y="89668"/>
                </a:lnTo>
                <a:lnTo>
                  <a:pt x="11412" y="79656"/>
                </a:lnTo>
                <a:lnTo>
                  <a:pt x="5014" y="70380"/>
                </a:lnTo>
                <a:lnTo>
                  <a:pt x="1729" y="65079"/>
                </a:lnTo>
                <a:lnTo>
                  <a:pt x="3631" y="60220"/>
                </a:lnTo>
                <a:lnTo>
                  <a:pt x="691" y="54184"/>
                </a:lnTo>
                <a:lnTo>
                  <a:pt x="3976" y="49914"/>
                </a:lnTo>
                <a:lnTo>
                  <a:pt x="7089" y="39607"/>
                </a:lnTo>
                <a:lnTo>
                  <a:pt x="6051" y="34748"/>
                </a:lnTo>
                <a:lnTo>
                  <a:pt x="10374" y="31509"/>
                </a:lnTo>
                <a:lnTo>
                  <a:pt x="9682" y="27975"/>
                </a:lnTo>
                <a:lnTo>
                  <a:pt x="16772" y="25766"/>
                </a:lnTo>
                <a:lnTo>
                  <a:pt x="23342" y="18699"/>
                </a:lnTo>
                <a:lnTo>
                  <a:pt x="22305" y="30478"/>
                </a:lnTo>
                <a:lnTo>
                  <a:pt x="27319" y="27975"/>
                </a:lnTo>
                <a:lnTo>
                  <a:pt x="27319" y="17815"/>
                </a:lnTo>
                <a:lnTo>
                  <a:pt x="34063" y="12662"/>
                </a:lnTo>
                <a:lnTo>
                  <a:pt x="38731" y="11779"/>
                </a:lnTo>
                <a:lnTo>
                  <a:pt x="34755" y="10012"/>
                </a:lnTo>
                <a:lnTo>
                  <a:pt x="33371" y="6478"/>
                </a:lnTo>
                <a:lnTo>
                  <a:pt x="35965" y="1766"/>
                </a:lnTo>
                <a:lnTo>
                  <a:pt x="42363" y="0"/>
                </a:lnTo>
                <a:lnTo>
                  <a:pt x="56714" y="2944"/>
                </a:lnTo>
                <a:lnTo>
                  <a:pt x="61729" y="7067"/>
                </a:lnTo>
                <a:lnTo>
                  <a:pt x="77982" y="9570"/>
                </a:lnTo>
                <a:lnTo>
                  <a:pt x="81268" y="13398"/>
                </a:lnTo>
                <a:lnTo>
                  <a:pt x="85936" y="17668"/>
                </a:lnTo>
                <a:lnTo>
                  <a:pt x="81959" y="17668"/>
                </a:lnTo>
                <a:lnTo>
                  <a:pt x="81268" y="20171"/>
                </a:lnTo>
                <a:lnTo>
                  <a:pt x="86628" y="24736"/>
                </a:lnTo>
                <a:lnTo>
                  <a:pt x="87665" y="32834"/>
                </a:lnTo>
                <a:lnTo>
                  <a:pt x="87665" y="37987"/>
                </a:lnTo>
                <a:lnTo>
                  <a:pt x="82651" y="43877"/>
                </a:lnTo>
                <a:lnTo>
                  <a:pt x="81959" y="46822"/>
                </a:lnTo>
                <a:lnTo>
                  <a:pt x="75043" y="49177"/>
                </a:lnTo>
                <a:lnTo>
                  <a:pt x="74005" y="51680"/>
                </a:lnTo>
                <a:lnTo>
                  <a:pt x="75043" y="57717"/>
                </a:lnTo>
                <a:lnTo>
                  <a:pt x="81613" y="60515"/>
                </a:lnTo>
                <a:lnTo>
                  <a:pt x="87319" y="55656"/>
                </a:lnTo>
                <a:lnTo>
                  <a:pt x="91296" y="48883"/>
                </a:lnTo>
                <a:lnTo>
                  <a:pt x="100979" y="44613"/>
                </a:lnTo>
                <a:lnTo>
                  <a:pt x="107723" y="47116"/>
                </a:lnTo>
                <a:lnTo>
                  <a:pt x="112046" y="54625"/>
                </a:lnTo>
                <a:lnTo>
                  <a:pt x="117233" y="69055"/>
                </a:lnTo>
                <a:lnTo>
                  <a:pt x="120000" y="73914"/>
                </a:lnTo>
                <a:lnTo>
                  <a:pt x="118270" y="77595"/>
                </a:lnTo>
                <a:lnTo>
                  <a:pt x="119308" y="83631"/>
                </a:lnTo>
                <a:lnTo>
                  <a:pt x="117233" y="87018"/>
                </a:lnTo>
                <a:lnTo>
                  <a:pt x="114293" y="83631"/>
                </a:lnTo>
                <a:lnTo>
                  <a:pt x="111700" y="84957"/>
                </a:lnTo>
                <a:lnTo>
                  <a:pt x="111008" y="90699"/>
                </a:lnTo>
                <a:lnTo>
                  <a:pt x="109625" y="93202"/>
                </a:lnTo>
                <a:lnTo>
                  <a:pt x="104265" y="95558"/>
                </a:lnTo>
                <a:lnTo>
                  <a:pt x="103919" y="103361"/>
                </a:lnTo>
                <a:lnTo>
                  <a:pt x="100634" y="106306"/>
                </a:lnTo>
                <a:lnTo>
                  <a:pt x="97694" y="112638"/>
                </a:lnTo>
                <a:lnTo>
                  <a:pt x="58962" y="117202"/>
                </a:lnTo>
                <a:lnTo>
                  <a:pt x="57752" y="115141"/>
                </a:lnTo>
                <a:lnTo>
                  <a:pt x="0" y="120000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Shape 540"/>
          <p:cNvSpPr/>
          <p:nvPr/>
        </p:nvSpPr>
        <p:spPr>
          <a:xfrm>
            <a:off x="4027487" y="2243138"/>
            <a:ext cx="814500" cy="909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336"/>
                </a:moveTo>
                <a:lnTo>
                  <a:pt x="708" y="24419"/>
                </a:lnTo>
                <a:lnTo>
                  <a:pt x="5265" y="38043"/>
                </a:lnTo>
                <a:lnTo>
                  <a:pt x="5974" y="55755"/>
                </a:lnTo>
                <a:lnTo>
                  <a:pt x="9316" y="70008"/>
                </a:lnTo>
                <a:lnTo>
                  <a:pt x="5063" y="76925"/>
                </a:lnTo>
                <a:lnTo>
                  <a:pt x="11139" y="82585"/>
                </a:lnTo>
                <a:lnTo>
                  <a:pt x="10936" y="120000"/>
                </a:lnTo>
                <a:lnTo>
                  <a:pt x="97518" y="118637"/>
                </a:lnTo>
                <a:lnTo>
                  <a:pt x="96000" y="111301"/>
                </a:lnTo>
                <a:lnTo>
                  <a:pt x="93670" y="108786"/>
                </a:lnTo>
                <a:lnTo>
                  <a:pt x="86784" y="104803"/>
                </a:lnTo>
                <a:lnTo>
                  <a:pt x="82126" y="100087"/>
                </a:lnTo>
                <a:lnTo>
                  <a:pt x="70379" y="93694"/>
                </a:lnTo>
                <a:lnTo>
                  <a:pt x="70582" y="82585"/>
                </a:lnTo>
                <a:lnTo>
                  <a:pt x="68253" y="75563"/>
                </a:lnTo>
                <a:lnTo>
                  <a:pt x="77873" y="64978"/>
                </a:lnTo>
                <a:lnTo>
                  <a:pt x="77063" y="54497"/>
                </a:lnTo>
                <a:lnTo>
                  <a:pt x="79392" y="52716"/>
                </a:lnTo>
                <a:lnTo>
                  <a:pt x="90936" y="44122"/>
                </a:lnTo>
                <a:lnTo>
                  <a:pt x="96911" y="37729"/>
                </a:lnTo>
                <a:lnTo>
                  <a:pt x="104708" y="32279"/>
                </a:lnTo>
                <a:lnTo>
                  <a:pt x="120000" y="25257"/>
                </a:lnTo>
                <a:lnTo>
                  <a:pt x="114329" y="25676"/>
                </a:lnTo>
                <a:lnTo>
                  <a:pt x="109063" y="23371"/>
                </a:lnTo>
                <a:lnTo>
                  <a:pt x="100455" y="24209"/>
                </a:lnTo>
                <a:lnTo>
                  <a:pt x="98531" y="21170"/>
                </a:lnTo>
                <a:lnTo>
                  <a:pt x="95797" y="22427"/>
                </a:lnTo>
                <a:lnTo>
                  <a:pt x="89924" y="25676"/>
                </a:lnTo>
                <a:lnTo>
                  <a:pt x="85772" y="24628"/>
                </a:lnTo>
                <a:lnTo>
                  <a:pt x="84050" y="22951"/>
                </a:lnTo>
                <a:lnTo>
                  <a:pt x="80911" y="22218"/>
                </a:lnTo>
                <a:lnTo>
                  <a:pt x="79392" y="19912"/>
                </a:lnTo>
                <a:lnTo>
                  <a:pt x="76253" y="20122"/>
                </a:lnTo>
                <a:lnTo>
                  <a:pt x="76253" y="22218"/>
                </a:lnTo>
                <a:lnTo>
                  <a:pt x="75139" y="22637"/>
                </a:lnTo>
                <a:lnTo>
                  <a:pt x="72708" y="17921"/>
                </a:lnTo>
                <a:lnTo>
                  <a:pt x="69670" y="17921"/>
                </a:lnTo>
                <a:lnTo>
                  <a:pt x="70582" y="15930"/>
                </a:lnTo>
                <a:lnTo>
                  <a:pt x="63797" y="14882"/>
                </a:lnTo>
                <a:lnTo>
                  <a:pt x="61265" y="14672"/>
                </a:lnTo>
                <a:lnTo>
                  <a:pt x="53063" y="17397"/>
                </a:lnTo>
                <a:lnTo>
                  <a:pt x="51645" y="14882"/>
                </a:lnTo>
                <a:lnTo>
                  <a:pt x="39189" y="12576"/>
                </a:lnTo>
                <a:lnTo>
                  <a:pt x="37063" y="943"/>
                </a:lnTo>
                <a:lnTo>
                  <a:pt x="31594" y="0"/>
                </a:lnTo>
                <a:lnTo>
                  <a:pt x="31594" y="7545"/>
                </a:lnTo>
                <a:lnTo>
                  <a:pt x="0" y="7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Shape 541"/>
          <p:cNvSpPr/>
          <p:nvPr/>
        </p:nvSpPr>
        <p:spPr>
          <a:xfrm>
            <a:off x="4027487" y="2243138"/>
            <a:ext cx="814500" cy="909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336"/>
                </a:moveTo>
                <a:lnTo>
                  <a:pt x="708" y="24419"/>
                </a:lnTo>
                <a:lnTo>
                  <a:pt x="5265" y="38043"/>
                </a:lnTo>
                <a:lnTo>
                  <a:pt x="5974" y="55755"/>
                </a:lnTo>
                <a:lnTo>
                  <a:pt x="9316" y="70008"/>
                </a:lnTo>
                <a:lnTo>
                  <a:pt x="5063" y="76925"/>
                </a:lnTo>
                <a:lnTo>
                  <a:pt x="11139" y="82585"/>
                </a:lnTo>
                <a:lnTo>
                  <a:pt x="10936" y="120000"/>
                </a:lnTo>
                <a:lnTo>
                  <a:pt x="97518" y="118637"/>
                </a:lnTo>
                <a:lnTo>
                  <a:pt x="96000" y="111301"/>
                </a:lnTo>
                <a:lnTo>
                  <a:pt x="93670" y="108786"/>
                </a:lnTo>
                <a:lnTo>
                  <a:pt x="86784" y="104803"/>
                </a:lnTo>
                <a:lnTo>
                  <a:pt x="82126" y="100087"/>
                </a:lnTo>
                <a:lnTo>
                  <a:pt x="70379" y="93694"/>
                </a:lnTo>
                <a:lnTo>
                  <a:pt x="70582" y="82585"/>
                </a:lnTo>
                <a:lnTo>
                  <a:pt x="68253" y="75563"/>
                </a:lnTo>
                <a:lnTo>
                  <a:pt x="77873" y="64978"/>
                </a:lnTo>
                <a:lnTo>
                  <a:pt x="77063" y="54497"/>
                </a:lnTo>
                <a:lnTo>
                  <a:pt x="79392" y="52716"/>
                </a:lnTo>
                <a:lnTo>
                  <a:pt x="90936" y="44122"/>
                </a:lnTo>
                <a:lnTo>
                  <a:pt x="96911" y="37729"/>
                </a:lnTo>
                <a:lnTo>
                  <a:pt x="104708" y="32279"/>
                </a:lnTo>
                <a:lnTo>
                  <a:pt x="120000" y="25257"/>
                </a:lnTo>
                <a:lnTo>
                  <a:pt x="114329" y="25676"/>
                </a:lnTo>
                <a:lnTo>
                  <a:pt x="109063" y="23371"/>
                </a:lnTo>
                <a:lnTo>
                  <a:pt x="100455" y="24209"/>
                </a:lnTo>
                <a:lnTo>
                  <a:pt x="98531" y="21170"/>
                </a:lnTo>
                <a:lnTo>
                  <a:pt x="95797" y="22427"/>
                </a:lnTo>
                <a:lnTo>
                  <a:pt x="89924" y="25676"/>
                </a:lnTo>
                <a:lnTo>
                  <a:pt x="85772" y="24628"/>
                </a:lnTo>
                <a:lnTo>
                  <a:pt x="84050" y="22951"/>
                </a:lnTo>
                <a:lnTo>
                  <a:pt x="80911" y="22218"/>
                </a:lnTo>
                <a:lnTo>
                  <a:pt x="79392" y="19912"/>
                </a:lnTo>
                <a:lnTo>
                  <a:pt x="76253" y="20122"/>
                </a:lnTo>
                <a:lnTo>
                  <a:pt x="76253" y="22218"/>
                </a:lnTo>
                <a:lnTo>
                  <a:pt x="75139" y="22637"/>
                </a:lnTo>
                <a:lnTo>
                  <a:pt x="72708" y="17921"/>
                </a:lnTo>
                <a:lnTo>
                  <a:pt x="69670" y="17921"/>
                </a:lnTo>
                <a:lnTo>
                  <a:pt x="70582" y="15930"/>
                </a:lnTo>
                <a:lnTo>
                  <a:pt x="63797" y="14882"/>
                </a:lnTo>
                <a:lnTo>
                  <a:pt x="61265" y="14672"/>
                </a:lnTo>
                <a:lnTo>
                  <a:pt x="53063" y="17397"/>
                </a:lnTo>
                <a:lnTo>
                  <a:pt x="51645" y="14882"/>
                </a:lnTo>
                <a:lnTo>
                  <a:pt x="39189" y="12576"/>
                </a:lnTo>
                <a:lnTo>
                  <a:pt x="37063" y="943"/>
                </a:lnTo>
                <a:lnTo>
                  <a:pt x="31594" y="0"/>
                </a:lnTo>
                <a:lnTo>
                  <a:pt x="31594" y="7545"/>
                </a:lnTo>
                <a:lnTo>
                  <a:pt x="0" y="7336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Shape 542"/>
          <p:cNvSpPr/>
          <p:nvPr/>
        </p:nvSpPr>
        <p:spPr>
          <a:xfrm>
            <a:off x="4725987" y="4441825"/>
            <a:ext cx="438300" cy="758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1528"/>
                </a:moveTo>
                <a:lnTo>
                  <a:pt x="376" y="97256"/>
                </a:lnTo>
                <a:lnTo>
                  <a:pt x="8463" y="83434"/>
                </a:lnTo>
                <a:lnTo>
                  <a:pt x="19937" y="74638"/>
                </a:lnTo>
                <a:lnTo>
                  <a:pt x="16363" y="71874"/>
                </a:lnTo>
                <a:lnTo>
                  <a:pt x="17868" y="62952"/>
                </a:lnTo>
                <a:lnTo>
                  <a:pt x="11661" y="52900"/>
                </a:lnTo>
                <a:lnTo>
                  <a:pt x="9404" y="39329"/>
                </a:lnTo>
                <a:lnTo>
                  <a:pt x="18432" y="24879"/>
                </a:lnTo>
                <a:lnTo>
                  <a:pt x="30846" y="14324"/>
                </a:lnTo>
                <a:lnTo>
                  <a:pt x="30094" y="11811"/>
                </a:lnTo>
                <a:lnTo>
                  <a:pt x="39874" y="2764"/>
                </a:lnTo>
                <a:lnTo>
                  <a:pt x="112288" y="0"/>
                </a:lnTo>
                <a:lnTo>
                  <a:pt x="115297" y="2387"/>
                </a:lnTo>
                <a:lnTo>
                  <a:pt x="112288" y="76774"/>
                </a:lnTo>
                <a:lnTo>
                  <a:pt x="120000" y="112963"/>
                </a:lnTo>
                <a:lnTo>
                  <a:pt x="116802" y="114471"/>
                </a:lnTo>
                <a:lnTo>
                  <a:pt x="112288" y="112963"/>
                </a:lnTo>
                <a:lnTo>
                  <a:pt x="107021" y="114471"/>
                </a:lnTo>
                <a:lnTo>
                  <a:pt x="101943" y="112335"/>
                </a:lnTo>
                <a:lnTo>
                  <a:pt x="101567" y="113591"/>
                </a:lnTo>
                <a:lnTo>
                  <a:pt x="95736" y="113968"/>
                </a:lnTo>
                <a:lnTo>
                  <a:pt x="88025" y="116104"/>
                </a:lnTo>
                <a:lnTo>
                  <a:pt x="85579" y="115099"/>
                </a:lnTo>
                <a:lnTo>
                  <a:pt x="81630" y="118994"/>
                </a:lnTo>
                <a:lnTo>
                  <a:pt x="78244" y="120000"/>
                </a:lnTo>
                <a:lnTo>
                  <a:pt x="66394" y="108439"/>
                </a:lnTo>
                <a:lnTo>
                  <a:pt x="68463" y="100272"/>
                </a:lnTo>
                <a:lnTo>
                  <a:pt x="0" y="10152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Shape 543"/>
          <p:cNvSpPr/>
          <p:nvPr/>
        </p:nvSpPr>
        <p:spPr>
          <a:xfrm>
            <a:off x="4725987" y="4441825"/>
            <a:ext cx="438300" cy="758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1528"/>
                </a:moveTo>
                <a:lnTo>
                  <a:pt x="376" y="97256"/>
                </a:lnTo>
                <a:lnTo>
                  <a:pt x="8463" y="83434"/>
                </a:lnTo>
                <a:lnTo>
                  <a:pt x="19937" y="74638"/>
                </a:lnTo>
                <a:lnTo>
                  <a:pt x="16363" y="71874"/>
                </a:lnTo>
                <a:lnTo>
                  <a:pt x="17868" y="62952"/>
                </a:lnTo>
                <a:lnTo>
                  <a:pt x="11661" y="52900"/>
                </a:lnTo>
                <a:lnTo>
                  <a:pt x="9404" y="39329"/>
                </a:lnTo>
                <a:lnTo>
                  <a:pt x="18432" y="24879"/>
                </a:lnTo>
                <a:lnTo>
                  <a:pt x="30846" y="14324"/>
                </a:lnTo>
                <a:lnTo>
                  <a:pt x="30094" y="11811"/>
                </a:lnTo>
                <a:lnTo>
                  <a:pt x="39874" y="2764"/>
                </a:lnTo>
                <a:lnTo>
                  <a:pt x="112288" y="0"/>
                </a:lnTo>
                <a:lnTo>
                  <a:pt x="115297" y="2387"/>
                </a:lnTo>
                <a:lnTo>
                  <a:pt x="112288" y="76774"/>
                </a:lnTo>
                <a:lnTo>
                  <a:pt x="120000" y="112963"/>
                </a:lnTo>
                <a:lnTo>
                  <a:pt x="116802" y="114471"/>
                </a:lnTo>
                <a:lnTo>
                  <a:pt x="112288" y="112963"/>
                </a:lnTo>
                <a:lnTo>
                  <a:pt x="107021" y="114471"/>
                </a:lnTo>
                <a:lnTo>
                  <a:pt x="101943" y="112335"/>
                </a:lnTo>
                <a:lnTo>
                  <a:pt x="101567" y="113591"/>
                </a:lnTo>
                <a:lnTo>
                  <a:pt x="95736" y="113968"/>
                </a:lnTo>
                <a:lnTo>
                  <a:pt x="88025" y="116104"/>
                </a:lnTo>
                <a:lnTo>
                  <a:pt x="85579" y="115099"/>
                </a:lnTo>
                <a:lnTo>
                  <a:pt x="81630" y="118994"/>
                </a:lnTo>
                <a:lnTo>
                  <a:pt x="78244" y="120000"/>
                </a:lnTo>
                <a:lnTo>
                  <a:pt x="66394" y="108439"/>
                </a:lnTo>
                <a:lnTo>
                  <a:pt x="68463" y="100272"/>
                </a:lnTo>
                <a:lnTo>
                  <a:pt x="0" y="101528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Shape 544"/>
          <p:cNvSpPr/>
          <p:nvPr/>
        </p:nvSpPr>
        <p:spPr>
          <a:xfrm>
            <a:off x="4175125" y="3592512"/>
            <a:ext cx="827100" cy="70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872"/>
                </a:moveTo>
                <a:lnTo>
                  <a:pt x="7312" y="17257"/>
                </a:lnTo>
                <a:lnTo>
                  <a:pt x="10717" y="20869"/>
                </a:lnTo>
                <a:lnTo>
                  <a:pt x="13121" y="20200"/>
                </a:lnTo>
                <a:lnTo>
                  <a:pt x="15025" y="22207"/>
                </a:lnTo>
                <a:lnTo>
                  <a:pt x="15225" y="24080"/>
                </a:lnTo>
                <a:lnTo>
                  <a:pt x="13422" y="24080"/>
                </a:lnTo>
                <a:lnTo>
                  <a:pt x="11118" y="29832"/>
                </a:lnTo>
                <a:lnTo>
                  <a:pt x="16327" y="38528"/>
                </a:lnTo>
                <a:lnTo>
                  <a:pt x="20634" y="39866"/>
                </a:lnTo>
                <a:lnTo>
                  <a:pt x="19833" y="96053"/>
                </a:lnTo>
                <a:lnTo>
                  <a:pt x="20434" y="109698"/>
                </a:lnTo>
                <a:lnTo>
                  <a:pt x="99966" y="106488"/>
                </a:lnTo>
                <a:lnTo>
                  <a:pt x="101068" y="114515"/>
                </a:lnTo>
                <a:lnTo>
                  <a:pt x="97762" y="120000"/>
                </a:lnTo>
                <a:lnTo>
                  <a:pt x="109983" y="119331"/>
                </a:lnTo>
                <a:lnTo>
                  <a:pt x="111886" y="114515"/>
                </a:lnTo>
                <a:lnTo>
                  <a:pt x="112287" y="109698"/>
                </a:lnTo>
                <a:lnTo>
                  <a:pt x="115191" y="105685"/>
                </a:lnTo>
                <a:lnTo>
                  <a:pt x="116293" y="101939"/>
                </a:lnTo>
                <a:lnTo>
                  <a:pt x="118998" y="101538"/>
                </a:lnTo>
                <a:lnTo>
                  <a:pt x="120000" y="93244"/>
                </a:lnTo>
                <a:lnTo>
                  <a:pt x="118297" y="92575"/>
                </a:lnTo>
                <a:lnTo>
                  <a:pt x="115592" y="92307"/>
                </a:lnTo>
                <a:lnTo>
                  <a:pt x="112687" y="85886"/>
                </a:lnTo>
                <a:lnTo>
                  <a:pt x="111285" y="77458"/>
                </a:lnTo>
                <a:lnTo>
                  <a:pt x="108180" y="72240"/>
                </a:lnTo>
                <a:lnTo>
                  <a:pt x="103372" y="69698"/>
                </a:lnTo>
                <a:lnTo>
                  <a:pt x="97562" y="64214"/>
                </a:lnTo>
                <a:lnTo>
                  <a:pt x="95459" y="57123"/>
                </a:lnTo>
                <a:lnTo>
                  <a:pt x="98764" y="45618"/>
                </a:lnTo>
                <a:lnTo>
                  <a:pt x="95859" y="43076"/>
                </a:lnTo>
                <a:lnTo>
                  <a:pt x="88948" y="43344"/>
                </a:lnTo>
                <a:lnTo>
                  <a:pt x="87746" y="36254"/>
                </a:lnTo>
                <a:lnTo>
                  <a:pt x="76227" y="22207"/>
                </a:lnTo>
                <a:lnTo>
                  <a:pt x="73322" y="10568"/>
                </a:lnTo>
                <a:lnTo>
                  <a:pt x="74824" y="6020"/>
                </a:lnTo>
                <a:lnTo>
                  <a:pt x="69415" y="0"/>
                </a:lnTo>
                <a:lnTo>
                  <a:pt x="0" y="187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Shape 545"/>
          <p:cNvSpPr/>
          <p:nvPr/>
        </p:nvSpPr>
        <p:spPr>
          <a:xfrm>
            <a:off x="4175125" y="3592512"/>
            <a:ext cx="827100" cy="70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872"/>
                </a:moveTo>
                <a:lnTo>
                  <a:pt x="7312" y="17257"/>
                </a:lnTo>
                <a:lnTo>
                  <a:pt x="10717" y="20869"/>
                </a:lnTo>
                <a:lnTo>
                  <a:pt x="13121" y="20200"/>
                </a:lnTo>
                <a:lnTo>
                  <a:pt x="15025" y="22207"/>
                </a:lnTo>
                <a:lnTo>
                  <a:pt x="15225" y="24080"/>
                </a:lnTo>
                <a:lnTo>
                  <a:pt x="13422" y="24080"/>
                </a:lnTo>
                <a:lnTo>
                  <a:pt x="11118" y="29832"/>
                </a:lnTo>
                <a:lnTo>
                  <a:pt x="16327" y="38528"/>
                </a:lnTo>
                <a:lnTo>
                  <a:pt x="20634" y="39866"/>
                </a:lnTo>
                <a:lnTo>
                  <a:pt x="19833" y="96053"/>
                </a:lnTo>
                <a:lnTo>
                  <a:pt x="20434" y="109698"/>
                </a:lnTo>
                <a:lnTo>
                  <a:pt x="99966" y="106488"/>
                </a:lnTo>
                <a:lnTo>
                  <a:pt x="101068" y="114515"/>
                </a:lnTo>
                <a:lnTo>
                  <a:pt x="97762" y="120000"/>
                </a:lnTo>
                <a:lnTo>
                  <a:pt x="109983" y="119331"/>
                </a:lnTo>
                <a:lnTo>
                  <a:pt x="111886" y="114515"/>
                </a:lnTo>
                <a:lnTo>
                  <a:pt x="112287" y="109698"/>
                </a:lnTo>
                <a:lnTo>
                  <a:pt x="115191" y="105685"/>
                </a:lnTo>
                <a:lnTo>
                  <a:pt x="116293" y="101939"/>
                </a:lnTo>
                <a:lnTo>
                  <a:pt x="118998" y="101538"/>
                </a:lnTo>
                <a:lnTo>
                  <a:pt x="120000" y="93244"/>
                </a:lnTo>
                <a:lnTo>
                  <a:pt x="118297" y="92575"/>
                </a:lnTo>
                <a:lnTo>
                  <a:pt x="115592" y="92307"/>
                </a:lnTo>
                <a:lnTo>
                  <a:pt x="112687" y="85886"/>
                </a:lnTo>
                <a:lnTo>
                  <a:pt x="111285" y="77458"/>
                </a:lnTo>
                <a:lnTo>
                  <a:pt x="108180" y="72240"/>
                </a:lnTo>
                <a:lnTo>
                  <a:pt x="103372" y="69698"/>
                </a:lnTo>
                <a:lnTo>
                  <a:pt x="97562" y="64214"/>
                </a:lnTo>
                <a:lnTo>
                  <a:pt x="95459" y="57123"/>
                </a:lnTo>
                <a:lnTo>
                  <a:pt x="98764" y="45618"/>
                </a:lnTo>
                <a:lnTo>
                  <a:pt x="95859" y="43076"/>
                </a:lnTo>
                <a:lnTo>
                  <a:pt x="88948" y="43344"/>
                </a:lnTo>
                <a:lnTo>
                  <a:pt x="87746" y="36254"/>
                </a:lnTo>
                <a:lnTo>
                  <a:pt x="76227" y="22207"/>
                </a:lnTo>
                <a:lnTo>
                  <a:pt x="73322" y="10568"/>
                </a:lnTo>
                <a:lnTo>
                  <a:pt x="74824" y="6020"/>
                </a:lnTo>
                <a:lnTo>
                  <a:pt x="69415" y="0"/>
                </a:lnTo>
                <a:lnTo>
                  <a:pt x="0" y="1872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Shape 546"/>
          <p:cNvSpPr/>
          <p:nvPr/>
        </p:nvSpPr>
        <p:spPr>
          <a:xfrm>
            <a:off x="2044700" y="2076450"/>
            <a:ext cx="1271700" cy="798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2619"/>
                </a:moveTo>
                <a:lnTo>
                  <a:pt x="2021" y="30357"/>
                </a:lnTo>
                <a:lnTo>
                  <a:pt x="2282" y="35595"/>
                </a:lnTo>
                <a:lnTo>
                  <a:pt x="1108" y="36190"/>
                </a:lnTo>
                <a:lnTo>
                  <a:pt x="4760" y="41547"/>
                </a:lnTo>
                <a:lnTo>
                  <a:pt x="8413" y="56071"/>
                </a:lnTo>
                <a:lnTo>
                  <a:pt x="9652" y="55238"/>
                </a:lnTo>
                <a:lnTo>
                  <a:pt x="9782" y="57619"/>
                </a:lnTo>
                <a:lnTo>
                  <a:pt x="11543" y="58214"/>
                </a:lnTo>
                <a:lnTo>
                  <a:pt x="12913" y="58452"/>
                </a:lnTo>
                <a:lnTo>
                  <a:pt x="9521" y="69047"/>
                </a:lnTo>
                <a:lnTo>
                  <a:pt x="10043" y="75952"/>
                </a:lnTo>
                <a:lnTo>
                  <a:pt x="7565" y="82738"/>
                </a:lnTo>
                <a:lnTo>
                  <a:pt x="9326" y="85595"/>
                </a:lnTo>
                <a:lnTo>
                  <a:pt x="13956" y="81309"/>
                </a:lnTo>
                <a:lnTo>
                  <a:pt x="17608" y="103928"/>
                </a:lnTo>
                <a:lnTo>
                  <a:pt x="19630" y="104880"/>
                </a:lnTo>
                <a:lnTo>
                  <a:pt x="20086" y="112023"/>
                </a:lnTo>
                <a:lnTo>
                  <a:pt x="21978" y="114880"/>
                </a:lnTo>
                <a:lnTo>
                  <a:pt x="23347" y="112261"/>
                </a:lnTo>
                <a:lnTo>
                  <a:pt x="26413" y="114523"/>
                </a:lnTo>
                <a:lnTo>
                  <a:pt x="28369" y="112023"/>
                </a:lnTo>
                <a:lnTo>
                  <a:pt x="35086" y="114285"/>
                </a:lnTo>
                <a:lnTo>
                  <a:pt x="36456" y="114761"/>
                </a:lnTo>
                <a:lnTo>
                  <a:pt x="37956" y="110000"/>
                </a:lnTo>
                <a:lnTo>
                  <a:pt x="40565" y="117380"/>
                </a:lnTo>
                <a:lnTo>
                  <a:pt x="42000" y="105952"/>
                </a:lnTo>
                <a:lnTo>
                  <a:pt x="74413" y="113452"/>
                </a:lnTo>
                <a:lnTo>
                  <a:pt x="114717" y="120000"/>
                </a:lnTo>
                <a:lnTo>
                  <a:pt x="115956" y="98452"/>
                </a:lnTo>
                <a:lnTo>
                  <a:pt x="120000" y="27857"/>
                </a:lnTo>
                <a:lnTo>
                  <a:pt x="66978" y="18333"/>
                </a:lnTo>
                <a:lnTo>
                  <a:pt x="40304" y="11428"/>
                </a:lnTo>
                <a:lnTo>
                  <a:pt x="3130" y="0"/>
                </a:lnTo>
                <a:lnTo>
                  <a:pt x="0" y="2261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Shape 547"/>
          <p:cNvSpPr/>
          <p:nvPr/>
        </p:nvSpPr>
        <p:spPr>
          <a:xfrm>
            <a:off x="2044700" y="2076450"/>
            <a:ext cx="1271700" cy="798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2619"/>
                </a:moveTo>
                <a:lnTo>
                  <a:pt x="2021" y="30357"/>
                </a:lnTo>
                <a:lnTo>
                  <a:pt x="2282" y="35595"/>
                </a:lnTo>
                <a:lnTo>
                  <a:pt x="1108" y="36190"/>
                </a:lnTo>
                <a:lnTo>
                  <a:pt x="4760" y="41547"/>
                </a:lnTo>
                <a:lnTo>
                  <a:pt x="8413" y="56071"/>
                </a:lnTo>
                <a:lnTo>
                  <a:pt x="9652" y="55238"/>
                </a:lnTo>
                <a:lnTo>
                  <a:pt x="9782" y="57619"/>
                </a:lnTo>
                <a:lnTo>
                  <a:pt x="11543" y="58214"/>
                </a:lnTo>
                <a:lnTo>
                  <a:pt x="12913" y="58452"/>
                </a:lnTo>
                <a:lnTo>
                  <a:pt x="9521" y="69047"/>
                </a:lnTo>
                <a:lnTo>
                  <a:pt x="10043" y="75952"/>
                </a:lnTo>
                <a:lnTo>
                  <a:pt x="7565" y="82738"/>
                </a:lnTo>
                <a:lnTo>
                  <a:pt x="9326" y="85595"/>
                </a:lnTo>
                <a:lnTo>
                  <a:pt x="13956" y="81309"/>
                </a:lnTo>
                <a:lnTo>
                  <a:pt x="17608" y="103928"/>
                </a:lnTo>
                <a:lnTo>
                  <a:pt x="19630" y="104880"/>
                </a:lnTo>
                <a:lnTo>
                  <a:pt x="20086" y="112023"/>
                </a:lnTo>
                <a:lnTo>
                  <a:pt x="21978" y="114880"/>
                </a:lnTo>
                <a:lnTo>
                  <a:pt x="23347" y="112261"/>
                </a:lnTo>
                <a:lnTo>
                  <a:pt x="26413" y="114523"/>
                </a:lnTo>
                <a:lnTo>
                  <a:pt x="28369" y="112023"/>
                </a:lnTo>
                <a:lnTo>
                  <a:pt x="35086" y="114285"/>
                </a:lnTo>
                <a:lnTo>
                  <a:pt x="36456" y="114761"/>
                </a:lnTo>
                <a:lnTo>
                  <a:pt x="37956" y="110000"/>
                </a:lnTo>
                <a:lnTo>
                  <a:pt x="40565" y="117380"/>
                </a:lnTo>
                <a:lnTo>
                  <a:pt x="42000" y="105952"/>
                </a:lnTo>
                <a:lnTo>
                  <a:pt x="74413" y="113452"/>
                </a:lnTo>
                <a:lnTo>
                  <a:pt x="114717" y="120000"/>
                </a:lnTo>
                <a:lnTo>
                  <a:pt x="115956" y="98452"/>
                </a:lnTo>
                <a:lnTo>
                  <a:pt x="120000" y="27857"/>
                </a:lnTo>
                <a:lnTo>
                  <a:pt x="66978" y="18333"/>
                </a:lnTo>
                <a:lnTo>
                  <a:pt x="40304" y="11428"/>
                </a:lnTo>
                <a:lnTo>
                  <a:pt x="3130" y="0"/>
                </a:lnTo>
                <a:lnTo>
                  <a:pt x="0" y="22619"/>
                </a:lnTo>
              </a:path>
            </a:pathLst>
          </a:custGeom>
          <a:noFill/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Shape 548"/>
          <p:cNvSpPr/>
          <p:nvPr/>
        </p:nvSpPr>
        <p:spPr>
          <a:xfrm>
            <a:off x="3200400" y="3186113"/>
            <a:ext cx="1023900" cy="506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3198"/>
                </a:moveTo>
                <a:lnTo>
                  <a:pt x="3467" y="0"/>
                </a:lnTo>
                <a:lnTo>
                  <a:pt x="77419" y="8985"/>
                </a:lnTo>
                <a:lnTo>
                  <a:pt x="82258" y="16474"/>
                </a:lnTo>
                <a:lnTo>
                  <a:pt x="91048" y="16099"/>
                </a:lnTo>
                <a:lnTo>
                  <a:pt x="95241" y="17597"/>
                </a:lnTo>
                <a:lnTo>
                  <a:pt x="100403" y="21903"/>
                </a:lnTo>
                <a:lnTo>
                  <a:pt x="102741" y="28268"/>
                </a:lnTo>
                <a:lnTo>
                  <a:pt x="104919" y="29578"/>
                </a:lnTo>
                <a:lnTo>
                  <a:pt x="109274" y="52043"/>
                </a:lnTo>
                <a:lnTo>
                  <a:pt x="109274" y="59344"/>
                </a:lnTo>
                <a:lnTo>
                  <a:pt x="111935" y="69828"/>
                </a:lnTo>
                <a:lnTo>
                  <a:pt x="113145" y="87238"/>
                </a:lnTo>
                <a:lnTo>
                  <a:pt x="112500" y="92293"/>
                </a:lnTo>
                <a:lnTo>
                  <a:pt x="114112" y="98471"/>
                </a:lnTo>
                <a:lnTo>
                  <a:pt x="120000" y="120000"/>
                </a:lnTo>
                <a:lnTo>
                  <a:pt x="66532" y="118689"/>
                </a:lnTo>
                <a:lnTo>
                  <a:pt x="26290" y="114383"/>
                </a:lnTo>
                <a:lnTo>
                  <a:pt x="27338" y="77691"/>
                </a:lnTo>
                <a:lnTo>
                  <a:pt x="0" y="731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Shape 549"/>
          <p:cNvSpPr/>
          <p:nvPr/>
        </p:nvSpPr>
        <p:spPr>
          <a:xfrm>
            <a:off x="3200400" y="3186113"/>
            <a:ext cx="1023900" cy="506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3198"/>
                </a:moveTo>
                <a:lnTo>
                  <a:pt x="3467" y="0"/>
                </a:lnTo>
                <a:lnTo>
                  <a:pt x="77419" y="8985"/>
                </a:lnTo>
                <a:lnTo>
                  <a:pt x="82258" y="16474"/>
                </a:lnTo>
                <a:lnTo>
                  <a:pt x="91048" y="16099"/>
                </a:lnTo>
                <a:lnTo>
                  <a:pt x="95241" y="17597"/>
                </a:lnTo>
                <a:lnTo>
                  <a:pt x="100403" y="21903"/>
                </a:lnTo>
                <a:lnTo>
                  <a:pt x="102741" y="28268"/>
                </a:lnTo>
                <a:lnTo>
                  <a:pt x="104919" y="29578"/>
                </a:lnTo>
                <a:lnTo>
                  <a:pt x="109274" y="52043"/>
                </a:lnTo>
                <a:lnTo>
                  <a:pt x="109274" y="59344"/>
                </a:lnTo>
                <a:lnTo>
                  <a:pt x="111935" y="69828"/>
                </a:lnTo>
                <a:lnTo>
                  <a:pt x="113145" y="87238"/>
                </a:lnTo>
                <a:lnTo>
                  <a:pt x="112500" y="92293"/>
                </a:lnTo>
                <a:lnTo>
                  <a:pt x="114112" y="98471"/>
                </a:lnTo>
                <a:lnTo>
                  <a:pt x="120000" y="120000"/>
                </a:lnTo>
                <a:lnTo>
                  <a:pt x="66532" y="118689"/>
                </a:lnTo>
                <a:lnTo>
                  <a:pt x="26290" y="114383"/>
                </a:lnTo>
                <a:lnTo>
                  <a:pt x="27338" y="77691"/>
                </a:lnTo>
                <a:lnTo>
                  <a:pt x="0" y="73198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Shape 550"/>
          <p:cNvSpPr/>
          <p:nvPr/>
        </p:nvSpPr>
        <p:spPr>
          <a:xfrm>
            <a:off x="1281112" y="3022600"/>
            <a:ext cx="787499" cy="1209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4144"/>
                </a:moveTo>
                <a:lnTo>
                  <a:pt x="5240" y="51068"/>
                </a:lnTo>
                <a:lnTo>
                  <a:pt x="76296" y="120000"/>
                </a:lnTo>
                <a:lnTo>
                  <a:pt x="79021" y="103868"/>
                </a:lnTo>
                <a:lnTo>
                  <a:pt x="83213" y="103081"/>
                </a:lnTo>
                <a:lnTo>
                  <a:pt x="90655" y="105757"/>
                </a:lnTo>
                <a:lnTo>
                  <a:pt x="96733" y="91436"/>
                </a:lnTo>
                <a:lnTo>
                  <a:pt x="120000" y="15501"/>
                </a:lnTo>
                <a:lnTo>
                  <a:pt x="68646" y="8340"/>
                </a:lnTo>
                <a:lnTo>
                  <a:pt x="17816" y="0"/>
                </a:lnTo>
                <a:lnTo>
                  <a:pt x="0" y="4414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Shape 551"/>
          <p:cNvSpPr/>
          <p:nvPr/>
        </p:nvSpPr>
        <p:spPr>
          <a:xfrm>
            <a:off x="1281112" y="3022600"/>
            <a:ext cx="787499" cy="1209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4144"/>
                </a:moveTo>
                <a:lnTo>
                  <a:pt x="5240" y="51068"/>
                </a:lnTo>
                <a:lnTo>
                  <a:pt x="76296" y="120000"/>
                </a:lnTo>
                <a:lnTo>
                  <a:pt x="79021" y="103868"/>
                </a:lnTo>
                <a:lnTo>
                  <a:pt x="83213" y="103081"/>
                </a:lnTo>
                <a:lnTo>
                  <a:pt x="90655" y="105757"/>
                </a:lnTo>
                <a:lnTo>
                  <a:pt x="96733" y="91436"/>
                </a:lnTo>
                <a:lnTo>
                  <a:pt x="120000" y="15501"/>
                </a:lnTo>
                <a:lnTo>
                  <a:pt x="68646" y="8340"/>
                </a:lnTo>
                <a:lnTo>
                  <a:pt x="17816" y="0"/>
                </a:lnTo>
                <a:lnTo>
                  <a:pt x="0" y="44144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Shape 552"/>
          <p:cNvSpPr/>
          <p:nvPr/>
        </p:nvSpPr>
        <p:spPr>
          <a:xfrm>
            <a:off x="6802438" y="2528888"/>
            <a:ext cx="203100" cy="42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82152"/>
                </a:moveTo>
                <a:lnTo>
                  <a:pt x="6143" y="55881"/>
                </a:lnTo>
                <a:lnTo>
                  <a:pt x="20477" y="43636"/>
                </a:lnTo>
                <a:lnTo>
                  <a:pt x="22116" y="15807"/>
                </a:lnTo>
                <a:lnTo>
                  <a:pt x="21296" y="6011"/>
                </a:lnTo>
                <a:lnTo>
                  <a:pt x="41774" y="0"/>
                </a:lnTo>
                <a:lnTo>
                  <a:pt x="92150" y="75027"/>
                </a:lnTo>
                <a:lnTo>
                  <a:pt x="116723" y="91057"/>
                </a:lnTo>
                <a:lnTo>
                  <a:pt x="120000" y="94397"/>
                </a:lnTo>
                <a:lnTo>
                  <a:pt x="115904" y="101966"/>
                </a:lnTo>
                <a:lnTo>
                  <a:pt x="92969" y="109981"/>
                </a:lnTo>
                <a:lnTo>
                  <a:pt x="10238" y="120000"/>
                </a:lnTo>
                <a:lnTo>
                  <a:pt x="0" y="8215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Shape 553"/>
          <p:cNvSpPr/>
          <p:nvPr/>
        </p:nvSpPr>
        <p:spPr>
          <a:xfrm>
            <a:off x="6802438" y="2528888"/>
            <a:ext cx="203100" cy="42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82152"/>
                </a:moveTo>
                <a:lnTo>
                  <a:pt x="6143" y="55881"/>
                </a:lnTo>
                <a:lnTo>
                  <a:pt x="20477" y="43636"/>
                </a:lnTo>
                <a:lnTo>
                  <a:pt x="22116" y="15807"/>
                </a:lnTo>
                <a:lnTo>
                  <a:pt x="21296" y="6011"/>
                </a:lnTo>
                <a:lnTo>
                  <a:pt x="41774" y="0"/>
                </a:lnTo>
                <a:lnTo>
                  <a:pt x="92150" y="75027"/>
                </a:lnTo>
                <a:lnTo>
                  <a:pt x="116723" y="91057"/>
                </a:lnTo>
                <a:lnTo>
                  <a:pt x="120000" y="94397"/>
                </a:lnTo>
                <a:lnTo>
                  <a:pt x="115904" y="101966"/>
                </a:lnTo>
                <a:lnTo>
                  <a:pt x="92969" y="109981"/>
                </a:lnTo>
                <a:lnTo>
                  <a:pt x="10238" y="120000"/>
                </a:lnTo>
                <a:lnTo>
                  <a:pt x="0" y="82152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Shape 554"/>
          <p:cNvSpPr/>
          <p:nvPr/>
        </p:nvSpPr>
        <p:spPr>
          <a:xfrm>
            <a:off x="6578600" y="3221038"/>
            <a:ext cx="169800" cy="376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88860"/>
                </a:moveTo>
                <a:lnTo>
                  <a:pt x="6419" y="81518"/>
                </a:lnTo>
                <a:lnTo>
                  <a:pt x="27654" y="75696"/>
                </a:lnTo>
                <a:lnTo>
                  <a:pt x="38024" y="66329"/>
                </a:lnTo>
                <a:lnTo>
                  <a:pt x="55308" y="58481"/>
                </a:lnTo>
                <a:lnTo>
                  <a:pt x="5925" y="40759"/>
                </a:lnTo>
                <a:lnTo>
                  <a:pt x="3950" y="23291"/>
                </a:lnTo>
                <a:lnTo>
                  <a:pt x="26666" y="0"/>
                </a:lnTo>
                <a:lnTo>
                  <a:pt x="102716" y="11645"/>
                </a:lnTo>
                <a:lnTo>
                  <a:pt x="103703" y="15949"/>
                </a:lnTo>
                <a:lnTo>
                  <a:pt x="95308" y="29367"/>
                </a:lnTo>
                <a:lnTo>
                  <a:pt x="86419" y="32911"/>
                </a:lnTo>
                <a:lnTo>
                  <a:pt x="85432" y="39493"/>
                </a:lnTo>
                <a:lnTo>
                  <a:pt x="93333" y="41012"/>
                </a:lnTo>
                <a:lnTo>
                  <a:pt x="101728" y="40759"/>
                </a:lnTo>
                <a:lnTo>
                  <a:pt x="109629" y="41012"/>
                </a:lnTo>
                <a:lnTo>
                  <a:pt x="107654" y="37974"/>
                </a:lnTo>
                <a:lnTo>
                  <a:pt x="111111" y="39493"/>
                </a:lnTo>
                <a:lnTo>
                  <a:pt x="118024" y="47088"/>
                </a:lnTo>
                <a:lnTo>
                  <a:pt x="120000" y="72405"/>
                </a:lnTo>
                <a:lnTo>
                  <a:pt x="117037" y="65822"/>
                </a:lnTo>
                <a:lnTo>
                  <a:pt x="112098" y="60253"/>
                </a:lnTo>
                <a:lnTo>
                  <a:pt x="111111" y="63291"/>
                </a:lnTo>
                <a:lnTo>
                  <a:pt x="113086" y="69367"/>
                </a:lnTo>
                <a:lnTo>
                  <a:pt x="111111" y="72405"/>
                </a:lnTo>
                <a:lnTo>
                  <a:pt x="112098" y="78734"/>
                </a:lnTo>
                <a:lnTo>
                  <a:pt x="106666" y="86075"/>
                </a:lnTo>
                <a:lnTo>
                  <a:pt x="98765" y="86075"/>
                </a:lnTo>
                <a:lnTo>
                  <a:pt x="101728" y="91898"/>
                </a:lnTo>
                <a:lnTo>
                  <a:pt x="90370" y="100506"/>
                </a:lnTo>
                <a:lnTo>
                  <a:pt x="73086" y="120000"/>
                </a:lnTo>
                <a:lnTo>
                  <a:pt x="66666" y="120000"/>
                </a:lnTo>
                <a:lnTo>
                  <a:pt x="67654" y="112151"/>
                </a:lnTo>
                <a:lnTo>
                  <a:pt x="65679" y="109113"/>
                </a:lnTo>
                <a:lnTo>
                  <a:pt x="44938" y="109620"/>
                </a:lnTo>
                <a:lnTo>
                  <a:pt x="16296" y="101772"/>
                </a:lnTo>
                <a:lnTo>
                  <a:pt x="5925" y="98734"/>
                </a:lnTo>
                <a:lnTo>
                  <a:pt x="0" y="888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Shape 555"/>
          <p:cNvSpPr/>
          <p:nvPr/>
        </p:nvSpPr>
        <p:spPr>
          <a:xfrm>
            <a:off x="6553200" y="3221038"/>
            <a:ext cx="195300" cy="360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88860"/>
                </a:moveTo>
                <a:lnTo>
                  <a:pt x="6419" y="81518"/>
                </a:lnTo>
                <a:lnTo>
                  <a:pt x="27654" y="75696"/>
                </a:lnTo>
                <a:lnTo>
                  <a:pt x="38024" y="66329"/>
                </a:lnTo>
                <a:lnTo>
                  <a:pt x="55308" y="58481"/>
                </a:lnTo>
                <a:lnTo>
                  <a:pt x="5925" y="40759"/>
                </a:lnTo>
                <a:lnTo>
                  <a:pt x="3950" y="23291"/>
                </a:lnTo>
                <a:lnTo>
                  <a:pt x="26666" y="0"/>
                </a:lnTo>
                <a:lnTo>
                  <a:pt x="102716" y="11645"/>
                </a:lnTo>
                <a:lnTo>
                  <a:pt x="103703" y="15949"/>
                </a:lnTo>
                <a:lnTo>
                  <a:pt x="95308" y="29367"/>
                </a:lnTo>
                <a:lnTo>
                  <a:pt x="86419" y="32911"/>
                </a:lnTo>
                <a:lnTo>
                  <a:pt x="85432" y="39493"/>
                </a:lnTo>
                <a:lnTo>
                  <a:pt x="93333" y="41012"/>
                </a:lnTo>
                <a:lnTo>
                  <a:pt x="101728" y="40759"/>
                </a:lnTo>
                <a:lnTo>
                  <a:pt x="109629" y="41012"/>
                </a:lnTo>
                <a:lnTo>
                  <a:pt x="107654" y="37974"/>
                </a:lnTo>
                <a:lnTo>
                  <a:pt x="111111" y="39493"/>
                </a:lnTo>
                <a:lnTo>
                  <a:pt x="118024" y="47088"/>
                </a:lnTo>
                <a:lnTo>
                  <a:pt x="120000" y="72405"/>
                </a:lnTo>
                <a:lnTo>
                  <a:pt x="117037" y="65822"/>
                </a:lnTo>
                <a:lnTo>
                  <a:pt x="112098" y="60253"/>
                </a:lnTo>
                <a:lnTo>
                  <a:pt x="111111" y="63291"/>
                </a:lnTo>
                <a:lnTo>
                  <a:pt x="113086" y="69367"/>
                </a:lnTo>
                <a:lnTo>
                  <a:pt x="111111" y="72405"/>
                </a:lnTo>
                <a:lnTo>
                  <a:pt x="112098" y="78734"/>
                </a:lnTo>
                <a:lnTo>
                  <a:pt x="106666" y="86075"/>
                </a:lnTo>
                <a:lnTo>
                  <a:pt x="98765" y="86075"/>
                </a:lnTo>
                <a:lnTo>
                  <a:pt x="101728" y="91898"/>
                </a:lnTo>
                <a:lnTo>
                  <a:pt x="90370" y="100506"/>
                </a:lnTo>
                <a:lnTo>
                  <a:pt x="73086" y="120000"/>
                </a:lnTo>
                <a:lnTo>
                  <a:pt x="66666" y="120000"/>
                </a:lnTo>
                <a:lnTo>
                  <a:pt x="67654" y="112151"/>
                </a:lnTo>
                <a:lnTo>
                  <a:pt x="65679" y="109113"/>
                </a:lnTo>
                <a:lnTo>
                  <a:pt x="44938" y="109620"/>
                </a:lnTo>
                <a:lnTo>
                  <a:pt x="16296" y="101772"/>
                </a:lnTo>
                <a:lnTo>
                  <a:pt x="5925" y="98734"/>
                </a:lnTo>
                <a:lnTo>
                  <a:pt x="0" y="88860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Shape 556"/>
          <p:cNvSpPr/>
          <p:nvPr/>
        </p:nvSpPr>
        <p:spPr>
          <a:xfrm>
            <a:off x="2401888" y="4048125"/>
            <a:ext cx="873000" cy="884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7958"/>
                </a:moveTo>
                <a:lnTo>
                  <a:pt x="14976" y="120000"/>
                </a:lnTo>
                <a:lnTo>
                  <a:pt x="16492" y="110760"/>
                </a:lnTo>
                <a:lnTo>
                  <a:pt x="46824" y="114628"/>
                </a:lnTo>
                <a:lnTo>
                  <a:pt x="45308" y="110223"/>
                </a:lnTo>
                <a:lnTo>
                  <a:pt x="50047" y="110653"/>
                </a:lnTo>
                <a:lnTo>
                  <a:pt x="110142" y="116347"/>
                </a:lnTo>
                <a:lnTo>
                  <a:pt x="119146" y="21915"/>
                </a:lnTo>
                <a:lnTo>
                  <a:pt x="120000" y="10957"/>
                </a:lnTo>
                <a:lnTo>
                  <a:pt x="68909" y="6445"/>
                </a:lnTo>
                <a:lnTo>
                  <a:pt x="17535" y="0"/>
                </a:lnTo>
                <a:lnTo>
                  <a:pt x="0" y="1179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Shape 557"/>
          <p:cNvSpPr/>
          <p:nvPr/>
        </p:nvSpPr>
        <p:spPr>
          <a:xfrm>
            <a:off x="2401888" y="4048125"/>
            <a:ext cx="873000" cy="884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7958"/>
                </a:moveTo>
                <a:lnTo>
                  <a:pt x="14976" y="120000"/>
                </a:lnTo>
                <a:lnTo>
                  <a:pt x="16492" y="110760"/>
                </a:lnTo>
                <a:lnTo>
                  <a:pt x="46824" y="114628"/>
                </a:lnTo>
                <a:lnTo>
                  <a:pt x="45308" y="110223"/>
                </a:lnTo>
                <a:lnTo>
                  <a:pt x="50047" y="110653"/>
                </a:lnTo>
                <a:lnTo>
                  <a:pt x="110142" y="116347"/>
                </a:lnTo>
                <a:lnTo>
                  <a:pt x="119146" y="21915"/>
                </a:lnTo>
                <a:lnTo>
                  <a:pt x="120000" y="10957"/>
                </a:lnTo>
                <a:lnTo>
                  <a:pt x="68909" y="6445"/>
                </a:lnTo>
                <a:lnTo>
                  <a:pt x="17535" y="0"/>
                </a:lnTo>
                <a:lnTo>
                  <a:pt x="0" y="117958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Shape 558"/>
          <p:cNvSpPr/>
          <p:nvPr/>
        </p:nvSpPr>
        <p:spPr>
          <a:xfrm>
            <a:off x="6015037" y="2633663"/>
            <a:ext cx="736500" cy="65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3252"/>
                </a:moveTo>
                <a:lnTo>
                  <a:pt x="3939" y="109951"/>
                </a:lnTo>
                <a:lnTo>
                  <a:pt x="82176" y="93495"/>
                </a:lnTo>
                <a:lnTo>
                  <a:pt x="87692" y="96262"/>
                </a:lnTo>
                <a:lnTo>
                  <a:pt x="90844" y="103252"/>
                </a:lnTo>
                <a:lnTo>
                  <a:pt x="98273" y="108058"/>
                </a:lnTo>
                <a:lnTo>
                  <a:pt x="115609" y="114757"/>
                </a:lnTo>
                <a:lnTo>
                  <a:pt x="115834" y="117233"/>
                </a:lnTo>
                <a:lnTo>
                  <a:pt x="117185" y="120000"/>
                </a:lnTo>
                <a:lnTo>
                  <a:pt x="118198" y="118543"/>
                </a:lnTo>
                <a:lnTo>
                  <a:pt x="120000" y="112718"/>
                </a:lnTo>
                <a:lnTo>
                  <a:pt x="120000" y="102524"/>
                </a:lnTo>
                <a:lnTo>
                  <a:pt x="117185" y="83300"/>
                </a:lnTo>
                <a:lnTo>
                  <a:pt x="116960" y="62912"/>
                </a:lnTo>
                <a:lnTo>
                  <a:pt x="113921" y="46893"/>
                </a:lnTo>
                <a:lnTo>
                  <a:pt x="108405" y="33932"/>
                </a:lnTo>
                <a:lnTo>
                  <a:pt x="107392" y="20533"/>
                </a:lnTo>
                <a:lnTo>
                  <a:pt x="102213" y="0"/>
                </a:lnTo>
                <a:lnTo>
                  <a:pt x="78348" y="7281"/>
                </a:lnTo>
                <a:lnTo>
                  <a:pt x="76322" y="6553"/>
                </a:lnTo>
                <a:lnTo>
                  <a:pt x="69005" y="13543"/>
                </a:lnTo>
                <a:lnTo>
                  <a:pt x="62251" y="24029"/>
                </a:lnTo>
                <a:lnTo>
                  <a:pt x="61575" y="28689"/>
                </a:lnTo>
                <a:lnTo>
                  <a:pt x="58761" y="33203"/>
                </a:lnTo>
                <a:lnTo>
                  <a:pt x="53358" y="38737"/>
                </a:lnTo>
                <a:lnTo>
                  <a:pt x="55722" y="42378"/>
                </a:lnTo>
                <a:lnTo>
                  <a:pt x="56397" y="39757"/>
                </a:lnTo>
                <a:lnTo>
                  <a:pt x="57748" y="40485"/>
                </a:lnTo>
                <a:lnTo>
                  <a:pt x="57073" y="41650"/>
                </a:lnTo>
                <a:lnTo>
                  <a:pt x="57973" y="42378"/>
                </a:lnTo>
                <a:lnTo>
                  <a:pt x="57073" y="45000"/>
                </a:lnTo>
                <a:lnTo>
                  <a:pt x="56397" y="44708"/>
                </a:lnTo>
                <a:lnTo>
                  <a:pt x="56172" y="46165"/>
                </a:lnTo>
                <a:lnTo>
                  <a:pt x="58761" y="49951"/>
                </a:lnTo>
                <a:lnTo>
                  <a:pt x="58761" y="53446"/>
                </a:lnTo>
                <a:lnTo>
                  <a:pt x="55159" y="55631"/>
                </a:lnTo>
                <a:lnTo>
                  <a:pt x="51219" y="61893"/>
                </a:lnTo>
                <a:lnTo>
                  <a:pt x="47054" y="65388"/>
                </a:lnTo>
                <a:lnTo>
                  <a:pt x="39512" y="65679"/>
                </a:lnTo>
                <a:lnTo>
                  <a:pt x="36697" y="68155"/>
                </a:lnTo>
                <a:lnTo>
                  <a:pt x="32307" y="66116"/>
                </a:lnTo>
                <a:lnTo>
                  <a:pt x="19362" y="67572"/>
                </a:lnTo>
                <a:lnTo>
                  <a:pt x="9343" y="72087"/>
                </a:lnTo>
                <a:lnTo>
                  <a:pt x="10243" y="75582"/>
                </a:lnTo>
                <a:lnTo>
                  <a:pt x="9343" y="77621"/>
                </a:lnTo>
                <a:lnTo>
                  <a:pt x="10243" y="77621"/>
                </a:lnTo>
                <a:lnTo>
                  <a:pt x="11707" y="81407"/>
                </a:lnTo>
                <a:lnTo>
                  <a:pt x="13058" y="81116"/>
                </a:lnTo>
                <a:lnTo>
                  <a:pt x="14521" y="84902"/>
                </a:lnTo>
                <a:lnTo>
                  <a:pt x="14296" y="86067"/>
                </a:lnTo>
                <a:lnTo>
                  <a:pt x="11932" y="87815"/>
                </a:lnTo>
                <a:lnTo>
                  <a:pt x="10694" y="92330"/>
                </a:lnTo>
                <a:lnTo>
                  <a:pt x="0" y="10325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Shape 559"/>
          <p:cNvSpPr/>
          <p:nvPr/>
        </p:nvSpPr>
        <p:spPr>
          <a:xfrm>
            <a:off x="6015037" y="2633663"/>
            <a:ext cx="736500" cy="65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3252"/>
                </a:moveTo>
                <a:lnTo>
                  <a:pt x="3939" y="109951"/>
                </a:lnTo>
                <a:lnTo>
                  <a:pt x="82176" y="93495"/>
                </a:lnTo>
                <a:lnTo>
                  <a:pt x="87692" y="96262"/>
                </a:lnTo>
                <a:lnTo>
                  <a:pt x="90844" y="103252"/>
                </a:lnTo>
                <a:lnTo>
                  <a:pt x="98273" y="108058"/>
                </a:lnTo>
                <a:lnTo>
                  <a:pt x="115609" y="114757"/>
                </a:lnTo>
                <a:lnTo>
                  <a:pt x="115834" y="117233"/>
                </a:lnTo>
                <a:lnTo>
                  <a:pt x="117185" y="120000"/>
                </a:lnTo>
                <a:lnTo>
                  <a:pt x="118198" y="118543"/>
                </a:lnTo>
                <a:lnTo>
                  <a:pt x="120000" y="112718"/>
                </a:lnTo>
                <a:lnTo>
                  <a:pt x="120000" y="102524"/>
                </a:lnTo>
                <a:lnTo>
                  <a:pt x="117185" y="83300"/>
                </a:lnTo>
                <a:lnTo>
                  <a:pt x="116960" y="62912"/>
                </a:lnTo>
                <a:lnTo>
                  <a:pt x="113921" y="46893"/>
                </a:lnTo>
                <a:lnTo>
                  <a:pt x="108405" y="33932"/>
                </a:lnTo>
                <a:lnTo>
                  <a:pt x="107392" y="20533"/>
                </a:lnTo>
                <a:lnTo>
                  <a:pt x="102213" y="0"/>
                </a:lnTo>
                <a:lnTo>
                  <a:pt x="78348" y="7281"/>
                </a:lnTo>
                <a:lnTo>
                  <a:pt x="76322" y="6553"/>
                </a:lnTo>
                <a:lnTo>
                  <a:pt x="69005" y="13543"/>
                </a:lnTo>
                <a:lnTo>
                  <a:pt x="62251" y="24029"/>
                </a:lnTo>
                <a:lnTo>
                  <a:pt x="61575" y="28689"/>
                </a:lnTo>
                <a:lnTo>
                  <a:pt x="58761" y="33203"/>
                </a:lnTo>
                <a:lnTo>
                  <a:pt x="53358" y="38737"/>
                </a:lnTo>
                <a:lnTo>
                  <a:pt x="55722" y="42378"/>
                </a:lnTo>
                <a:lnTo>
                  <a:pt x="56397" y="39757"/>
                </a:lnTo>
                <a:lnTo>
                  <a:pt x="57748" y="40485"/>
                </a:lnTo>
                <a:lnTo>
                  <a:pt x="57073" y="41650"/>
                </a:lnTo>
                <a:lnTo>
                  <a:pt x="57973" y="42378"/>
                </a:lnTo>
                <a:lnTo>
                  <a:pt x="57073" y="45000"/>
                </a:lnTo>
                <a:lnTo>
                  <a:pt x="56397" y="44708"/>
                </a:lnTo>
                <a:lnTo>
                  <a:pt x="56172" y="46165"/>
                </a:lnTo>
                <a:lnTo>
                  <a:pt x="58761" y="49951"/>
                </a:lnTo>
                <a:lnTo>
                  <a:pt x="58761" y="53446"/>
                </a:lnTo>
                <a:lnTo>
                  <a:pt x="55159" y="55631"/>
                </a:lnTo>
                <a:lnTo>
                  <a:pt x="51219" y="61893"/>
                </a:lnTo>
                <a:lnTo>
                  <a:pt x="47054" y="65388"/>
                </a:lnTo>
                <a:lnTo>
                  <a:pt x="39512" y="65679"/>
                </a:lnTo>
                <a:lnTo>
                  <a:pt x="36697" y="68155"/>
                </a:lnTo>
                <a:lnTo>
                  <a:pt x="32307" y="66116"/>
                </a:lnTo>
                <a:lnTo>
                  <a:pt x="19362" y="67572"/>
                </a:lnTo>
                <a:lnTo>
                  <a:pt x="9343" y="72087"/>
                </a:lnTo>
                <a:lnTo>
                  <a:pt x="10243" y="75582"/>
                </a:lnTo>
                <a:lnTo>
                  <a:pt x="9343" y="77621"/>
                </a:lnTo>
                <a:lnTo>
                  <a:pt x="10243" y="77621"/>
                </a:lnTo>
                <a:lnTo>
                  <a:pt x="11707" y="81407"/>
                </a:lnTo>
                <a:lnTo>
                  <a:pt x="13058" y="81116"/>
                </a:lnTo>
                <a:lnTo>
                  <a:pt x="14521" y="84902"/>
                </a:lnTo>
                <a:lnTo>
                  <a:pt x="14296" y="86067"/>
                </a:lnTo>
                <a:lnTo>
                  <a:pt x="11932" y="87815"/>
                </a:lnTo>
                <a:lnTo>
                  <a:pt x="10694" y="92330"/>
                </a:lnTo>
                <a:lnTo>
                  <a:pt x="0" y="103252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Shape 560"/>
          <p:cNvSpPr/>
          <p:nvPr/>
        </p:nvSpPr>
        <p:spPr>
          <a:xfrm>
            <a:off x="6697663" y="3314700"/>
            <a:ext cx="22200" cy="30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7741" y="42000"/>
                </a:lnTo>
                <a:lnTo>
                  <a:pt x="77419" y="0"/>
                </a:lnTo>
                <a:lnTo>
                  <a:pt x="120000" y="21000"/>
                </a:lnTo>
                <a:lnTo>
                  <a:pt x="54193" y="93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Shape 561"/>
          <p:cNvSpPr/>
          <p:nvPr/>
        </p:nvSpPr>
        <p:spPr>
          <a:xfrm>
            <a:off x="6697663" y="3314700"/>
            <a:ext cx="22200" cy="30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7741" y="42000"/>
                </a:lnTo>
                <a:lnTo>
                  <a:pt x="77419" y="0"/>
                </a:lnTo>
                <a:lnTo>
                  <a:pt x="120000" y="21000"/>
                </a:lnTo>
                <a:lnTo>
                  <a:pt x="54193" y="93000"/>
                </a:lnTo>
                <a:lnTo>
                  <a:pt x="0" y="120000"/>
                </a:lnTo>
              </a:path>
            </a:pathLst>
          </a:custGeom>
          <a:solidFill>
            <a:schemeClr val="dk1"/>
          </a:solidFill>
          <a:ln w="9525" cap="sq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Shape 562"/>
          <p:cNvSpPr/>
          <p:nvPr/>
        </p:nvSpPr>
        <p:spPr>
          <a:xfrm>
            <a:off x="5635625" y="3992562"/>
            <a:ext cx="1043100" cy="466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94010"/>
                </a:moveTo>
                <a:lnTo>
                  <a:pt x="0" y="102944"/>
                </a:lnTo>
                <a:lnTo>
                  <a:pt x="17321" y="98883"/>
                </a:lnTo>
                <a:lnTo>
                  <a:pt x="27542" y="86903"/>
                </a:lnTo>
                <a:lnTo>
                  <a:pt x="46814" y="82436"/>
                </a:lnTo>
                <a:lnTo>
                  <a:pt x="54616" y="93197"/>
                </a:lnTo>
                <a:lnTo>
                  <a:pt x="67100" y="89746"/>
                </a:lnTo>
                <a:lnTo>
                  <a:pt x="85747" y="120000"/>
                </a:lnTo>
                <a:lnTo>
                  <a:pt x="88400" y="116142"/>
                </a:lnTo>
                <a:lnTo>
                  <a:pt x="93081" y="115736"/>
                </a:lnTo>
                <a:lnTo>
                  <a:pt x="94018" y="107817"/>
                </a:lnTo>
                <a:lnTo>
                  <a:pt x="95032" y="112081"/>
                </a:lnTo>
                <a:lnTo>
                  <a:pt x="96358" y="98071"/>
                </a:lnTo>
                <a:lnTo>
                  <a:pt x="98621" y="91167"/>
                </a:lnTo>
                <a:lnTo>
                  <a:pt x="101040" y="86903"/>
                </a:lnTo>
                <a:lnTo>
                  <a:pt x="99869" y="85279"/>
                </a:lnTo>
                <a:lnTo>
                  <a:pt x="100182" y="82436"/>
                </a:lnTo>
                <a:lnTo>
                  <a:pt x="99089" y="78984"/>
                </a:lnTo>
                <a:lnTo>
                  <a:pt x="100884" y="82436"/>
                </a:lnTo>
                <a:lnTo>
                  <a:pt x="100416" y="83857"/>
                </a:lnTo>
                <a:lnTo>
                  <a:pt x="101820" y="85279"/>
                </a:lnTo>
                <a:lnTo>
                  <a:pt x="103146" y="82030"/>
                </a:lnTo>
                <a:lnTo>
                  <a:pt x="103771" y="81015"/>
                </a:lnTo>
                <a:lnTo>
                  <a:pt x="103146" y="76142"/>
                </a:lnTo>
                <a:lnTo>
                  <a:pt x="103771" y="75532"/>
                </a:lnTo>
                <a:lnTo>
                  <a:pt x="104629" y="78984"/>
                </a:lnTo>
                <a:lnTo>
                  <a:pt x="108686" y="74517"/>
                </a:lnTo>
                <a:lnTo>
                  <a:pt x="112353" y="74111"/>
                </a:lnTo>
                <a:lnTo>
                  <a:pt x="114772" y="63959"/>
                </a:lnTo>
                <a:lnTo>
                  <a:pt x="113836" y="61522"/>
                </a:lnTo>
                <a:lnTo>
                  <a:pt x="112509" y="64974"/>
                </a:lnTo>
                <a:lnTo>
                  <a:pt x="112041" y="59898"/>
                </a:lnTo>
                <a:lnTo>
                  <a:pt x="110403" y="63350"/>
                </a:lnTo>
                <a:lnTo>
                  <a:pt x="111105" y="66395"/>
                </a:lnTo>
                <a:lnTo>
                  <a:pt x="109622" y="64771"/>
                </a:lnTo>
                <a:lnTo>
                  <a:pt x="109466" y="68223"/>
                </a:lnTo>
                <a:lnTo>
                  <a:pt x="105565" y="67208"/>
                </a:lnTo>
                <a:lnTo>
                  <a:pt x="102990" y="62944"/>
                </a:lnTo>
                <a:lnTo>
                  <a:pt x="103146" y="60913"/>
                </a:lnTo>
                <a:lnTo>
                  <a:pt x="107360" y="66395"/>
                </a:lnTo>
                <a:lnTo>
                  <a:pt x="110403" y="57868"/>
                </a:lnTo>
                <a:lnTo>
                  <a:pt x="108686" y="57055"/>
                </a:lnTo>
                <a:lnTo>
                  <a:pt x="110715" y="50761"/>
                </a:lnTo>
                <a:lnTo>
                  <a:pt x="108608" y="52588"/>
                </a:lnTo>
                <a:lnTo>
                  <a:pt x="102288" y="46903"/>
                </a:lnTo>
                <a:lnTo>
                  <a:pt x="105565" y="45888"/>
                </a:lnTo>
                <a:lnTo>
                  <a:pt x="108608" y="48730"/>
                </a:lnTo>
                <a:lnTo>
                  <a:pt x="108608" y="46903"/>
                </a:lnTo>
                <a:lnTo>
                  <a:pt x="107360" y="43248"/>
                </a:lnTo>
                <a:lnTo>
                  <a:pt x="108452" y="43248"/>
                </a:lnTo>
                <a:lnTo>
                  <a:pt x="110247" y="41015"/>
                </a:lnTo>
                <a:lnTo>
                  <a:pt x="109154" y="44467"/>
                </a:lnTo>
                <a:lnTo>
                  <a:pt x="109934" y="48121"/>
                </a:lnTo>
                <a:lnTo>
                  <a:pt x="111417" y="44873"/>
                </a:lnTo>
                <a:lnTo>
                  <a:pt x="112353" y="48730"/>
                </a:lnTo>
                <a:lnTo>
                  <a:pt x="113524" y="48121"/>
                </a:lnTo>
                <a:lnTo>
                  <a:pt x="115318" y="48121"/>
                </a:lnTo>
                <a:lnTo>
                  <a:pt x="117113" y="43248"/>
                </a:lnTo>
                <a:lnTo>
                  <a:pt x="118205" y="35939"/>
                </a:lnTo>
                <a:lnTo>
                  <a:pt x="120000" y="34923"/>
                </a:lnTo>
                <a:lnTo>
                  <a:pt x="120000" y="30659"/>
                </a:lnTo>
                <a:lnTo>
                  <a:pt x="118673" y="23959"/>
                </a:lnTo>
                <a:lnTo>
                  <a:pt x="116879" y="23959"/>
                </a:lnTo>
                <a:lnTo>
                  <a:pt x="115006" y="34923"/>
                </a:lnTo>
                <a:lnTo>
                  <a:pt x="114148" y="29238"/>
                </a:lnTo>
                <a:lnTo>
                  <a:pt x="113836" y="21928"/>
                </a:lnTo>
                <a:lnTo>
                  <a:pt x="110091" y="26192"/>
                </a:lnTo>
                <a:lnTo>
                  <a:pt x="104941" y="28629"/>
                </a:lnTo>
                <a:lnTo>
                  <a:pt x="105565" y="23350"/>
                </a:lnTo>
                <a:lnTo>
                  <a:pt x="108296" y="20304"/>
                </a:lnTo>
                <a:lnTo>
                  <a:pt x="113368" y="15634"/>
                </a:lnTo>
                <a:lnTo>
                  <a:pt x="111729" y="10152"/>
                </a:lnTo>
                <a:lnTo>
                  <a:pt x="115318" y="14010"/>
                </a:lnTo>
                <a:lnTo>
                  <a:pt x="113992" y="9137"/>
                </a:lnTo>
                <a:lnTo>
                  <a:pt x="117425" y="15634"/>
                </a:lnTo>
                <a:lnTo>
                  <a:pt x="114850" y="4670"/>
                </a:lnTo>
                <a:lnTo>
                  <a:pt x="112353" y="0"/>
                </a:lnTo>
                <a:lnTo>
                  <a:pt x="69518" y="18071"/>
                </a:lnTo>
                <a:lnTo>
                  <a:pt x="34330" y="28629"/>
                </a:lnTo>
                <a:lnTo>
                  <a:pt x="33706" y="37563"/>
                </a:lnTo>
                <a:lnTo>
                  <a:pt x="31755" y="40406"/>
                </a:lnTo>
                <a:lnTo>
                  <a:pt x="29336" y="50152"/>
                </a:lnTo>
                <a:lnTo>
                  <a:pt x="27386" y="49340"/>
                </a:lnTo>
                <a:lnTo>
                  <a:pt x="25123" y="52182"/>
                </a:lnTo>
                <a:lnTo>
                  <a:pt x="23641" y="57055"/>
                </a:lnTo>
                <a:lnTo>
                  <a:pt x="21534" y="54010"/>
                </a:lnTo>
                <a:lnTo>
                  <a:pt x="18413" y="59898"/>
                </a:lnTo>
                <a:lnTo>
                  <a:pt x="17945" y="64974"/>
                </a:lnTo>
                <a:lnTo>
                  <a:pt x="4525" y="83248"/>
                </a:lnTo>
                <a:lnTo>
                  <a:pt x="3667" y="90355"/>
                </a:lnTo>
                <a:lnTo>
                  <a:pt x="0" y="9401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Shape 563"/>
          <p:cNvSpPr/>
          <p:nvPr/>
        </p:nvSpPr>
        <p:spPr>
          <a:xfrm>
            <a:off x="5629275" y="3992562"/>
            <a:ext cx="1059000" cy="466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94010"/>
                </a:moveTo>
                <a:lnTo>
                  <a:pt x="0" y="102944"/>
                </a:lnTo>
                <a:lnTo>
                  <a:pt x="17321" y="98883"/>
                </a:lnTo>
                <a:lnTo>
                  <a:pt x="27542" y="86903"/>
                </a:lnTo>
                <a:lnTo>
                  <a:pt x="46814" y="82436"/>
                </a:lnTo>
                <a:lnTo>
                  <a:pt x="54616" y="93197"/>
                </a:lnTo>
                <a:lnTo>
                  <a:pt x="67100" y="89746"/>
                </a:lnTo>
                <a:lnTo>
                  <a:pt x="85747" y="120000"/>
                </a:lnTo>
                <a:lnTo>
                  <a:pt x="88400" y="116142"/>
                </a:lnTo>
                <a:lnTo>
                  <a:pt x="93081" y="115736"/>
                </a:lnTo>
                <a:lnTo>
                  <a:pt x="94018" y="107817"/>
                </a:lnTo>
                <a:lnTo>
                  <a:pt x="95032" y="112081"/>
                </a:lnTo>
                <a:lnTo>
                  <a:pt x="96358" y="98071"/>
                </a:lnTo>
                <a:lnTo>
                  <a:pt x="98621" y="91167"/>
                </a:lnTo>
                <a:lnTo>
                  <a:pt x="101040" y="86903"/>
                </a:lnTo>
                <a:lnTo>
                  <a:pt x="99869" y="85279"/>
                </a:lnTo>
                <a:lnTo>
                  <a:pt x="100182" y="82436"/>
                </a:lnTo>
                <a:lnTo>
                  <a:pt x="99089" y="78984"/>
                </a:lnTo>
                <a:lnTo>
                  <a:pt x="100884" y="82436"/>
                </a:lnTo>
                <a:lnTo>
                  <a:pt x="100416" y="83857"/>
                </a:lnTo>
                <a:lnTo>
                  <a:pt x="101820" y="85279"/>
                </a:lnTo>
                <a:lnTo>
                  <a:pt x="103146" y="82030"/>
                </a:lnTo>
                <a:lnTo>
                  <a:pt x="103771" y="81015"/>
                </a:lnTo>
                <a:lnTo>
                  <a:pt x="103146" y="76142"/>
                </a:lnTo>
                <a:lnTo>
                  <a:pt x="103771" y="75532"/>
                </a:lnTo>
                <a:lnTo>
                  <a:pt x="104629" y="78984"/>
                </a:lnTo>
                <a:lnTo>
                  <a:pt x="108686" y="74517"/>
                </a:lnTo>
                <a:lnTo>
                  <a:pt x="112353" y="74111"/>
                </a:lnTo>
                <a:lnTo>
                  <a:pt x="114772" y="63959"/>
                </a:lnTo>
                <a:lnTo>
                  <a:pt x="113836" y="61522"/>
                </a:lnTo>
                <a:lnTo>
                  <a:pt x="112509" y="64974"/>
                </a:lnTo>
                <a:lnTo>
                  <a:pt x="112041" y="59898"/>
                </a:lnTo>
                <a:lnTo>
                  <a:pt x="110403" y="63350"/>
                </a:lnTo>
                <a:lnTo>
                  <a:pt x="111105" y="66395"/>
                </a:lnTo>
                <a:lnTo>
                  <a:pt x="109622" y="64771"/>
                </a:lnTo>
                <a:lnTo>
                  <a:pt x="109466" y="68223"/>
                </a:lnTo>
                <a:lnTo>
                  <a:pt x="105565" y="67208"/>
                </a:lnTo>
                <a:lnTo>
                  <a:pt x="102990" y="62944"/>
                </a:lnTo>
                <a:lnTo>
                  <a:pt x="103146" y="60913"/>
                </a:lnTo>
                <a:lnTo>
                  <a:pt x="107360" y="66395"/>
                </a:lnTo>
                <a:lnTo>
                  <a:pt x="110403" y="57868"/>
                </a:lnTo>
                <a:lnTo>
                  <a:pt x="108686" y="57055"/>
                </a:lnTo>
                <a:lnTo>
                  <a:pt x="110715" y="50761"/>
                </a:lnTo>
                <a:lnTo>
                  <a:pt x="108608" y="52588"/>
                </a:lnTo>
                <a:lnTo>
                  <a:pt x="102288" y="46903"/>
                </a:lnTo>
                <a:lnTo>
                  <a:pt x="105565" y="45888"/>
                </a:lnTo>
                <a:lnTo>
                  <a:pt x="108608" y="48730"/>
                </a:lnTo>
                <a:lnTo>
                  <a:pt x="108608" y="46903"/>
                </a:lnTo>
                <a:lnTo>
                  <a:pt x="107360" y="43248"/>
                </a:lnTo>
                <a:lnTo>
                  <a:pt x="108452" y="43248"/>
                </a:lnTo>
                <a:lnTo>
                  <a:pt x="110247" y="41015"/>
                </a:lnTo>
                <a:lnTo>
                  <a:pt x="109154" y="44467"/>
                </a:lnTo>
                <a:lnTo>
                  <a:pt x="109934" y="48121"/>
                </a:lnTo>
                <a:lnTo>
                  <a:pt x="111417" y="44873"/>
                </a:lnTo>
                <a:lnTo>
                  <a:pt x="112353" y="48730"/>
                </a:lnTo>
                <a:lnTo>
                  <a:pt x="113524" y="48121"/>
                </a:lnTo>
                <a:lnTo>
                  <a:pt x="115318" y="48121"/>
                </a:lnTo>
                <a:lnTo>
                  <a:pt x="117113" y="43248"/>
                </a:lnTo>
                <a:lnTo>
                  <a:pt x="118205" y="35939"/>
                </a:lnTo>
                <a:lnTo>
                  <a:pt x="120000" y="34923"/>
                </a:lnTo>
                <a:lnTo>
                  <a:pt x="120000" y="30659"/>
                </a:lnTo>
                <a:lnTo>
                  <a:pt x="118673" y="23959"/>
                </a:lnTo>
                <a:lnTo>
                  <a:pt x="116879" y="23959"/>
                </a:lnTo>
                <a:lnTo>
                  <a:pt x="115006" y="34923"/>
                </a:lnTo>
                <a:lnTo>
                  <a:pt x="114148" y="29238"/>
                </a:lnTo>
                <a:lnTo>
                  <a:pt x="113836" y="21928"/>
                </a:lnTo>
                <a:lnTo>
                  <a:pt x="110091" y="26192"/>
                </a:lnTo>
                <a:lnTo>
                  <a:pt x="104941" y="28629"/>
                </a:lnTo>
                <a:lnTo>
                  <a:pt x="105565" y="23350"/>
                </a:lnTo>
                <a:lnTo>
                  <a:pt x="108296" y="20304"/>
                </a:lnTo>
                <a:lnTo>
                  <a:pt x="113368" y="15634"/>
                </a:lnTo>
                <a:lnTo>
                  <a:pt x="111729" y="10152"/>
                </a:lnTo>
                <a:lnTo>
                  <a:pt x="115318" y="14010"/>
                </a:lnTo>
                <a:lnTo>
                  <a:pt x="113992" y="9137"/>
                </a:lnTo>
                <a:lnTo>
                  <a:pt x="117425" y="15634"/>
                </a:lnTo>
                <a:lnTo>
                  <a:pt x="114850" y="4670"/>
                </a:lnTo>
                <a:lnTo>
                  <a:pt x="112353" y="0"/>
                </a:lnTo>
                <a:lnTo>
                  <a:pt x="69518" y="18071"/>
                </a:lnTo>
                <a:lnTo>
                  <a:pt x="34330" y="28629"/>
                </a:lnTo>
                <a:lnTo>
                  <a:pt x="33706" y="37563"/>
                </a:lnTo>
                <a:lnTo>
                  <a:pt x="31755" y="40406"/>
                </a:lnTo>
                <a:lnTo>
                  <a:pt x="29336" y="50152"/>
                </a:lnTo>
                <a:lnTo>
                  <a:pt x="27386" y="49340"/>
                </a:lnTo>
                <a:lnTo>
                  <a:pt x="25123" y="52182"/>
                </a:lnTo>
                <a:lnTo>
                  <a:pt x="23641" y="57055"/>
                </a:lnTo>
                <a:lnTo>
                  <a:pt x="21534" y="54010"/>
                </a:lnTo>
                <a:lnTo>
                  <a:pt x="18413" y="59898"/>
                </a:lnTo>
                <a:lnTo>
                  <a:pt x="17945" y="64974"/>
                </a:lnTo>
                <a:lnTo>
                  <a:pt x="4525" y="83248"/>
                </a:lnTo>
                <a:lnTo>
                  <a:pt x="3667" y="90355"/>
                </a:lnTo>
                <a:lnTo>
                  <a:pt x="0" y="94010"/>
                </a:lnTo>
              </a:path>
            </a:pathLst>
          </a:custGeom>
          <a:solidFill>
            <a:srgbClr val="FFFF00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Shape 564"/>
          <p:cNvSpPr/>
          <p:nvPr/>
        </p:nvSpPr>
        <p:spPr>
          <a:xfrm>
            <a:off x="3273425" y="2260600"/>
            <a:ext cx="816000" cy="512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0154"/>
                </a:moveTo>
                <a:lnTo>
                  <a:pt x="6267" y="0"/>
                </a:lnTo>
                <a:lnTo>
                  <a:pt x="65307" y="6687"/>
                </a:lnTo>
                <a:lnTo>
                  <a:pt x="110699" y="8916"/>
                </a:lnTo>
                <a:lnTo>
                  <a:pt x="111406" y="39195"/>
                </a:lnTo>
                <a:lnTo>
                  <a:pt x="115956" y="63343"/>
                </a:lnTo>
                <a:lnTo>
                  <a:pt x="116663" y="94736"/>
                </a:lnTo>
                <a:lnTo>
                  <a:pt x="120000" y="120000"/>
                </a:lnTo>
                <a:lnTo>
                  <a:pt x="56916" y="116470"/>
                </a:lnTo>
                <a:lnTo>
                  <a:pt x="0" y="110154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Shape 565"/>
          <p:cNvSpPr/>
          <p:nvPr/>
        </p:nvSpPr>
        <p:spPr>
          <a:xfrm>
            <a:off x="3273425" y="2260600"/>
            <a:ext cx="816000" cy="512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0154"/>
                </a:moveTo>
                <a:lnTo>
                  <a:pt x="6267" y="0"/>
                </a:lnTo>
                <a:lnTo>
                  <a:pt x="65307" y="6687"/>
                </a:lnTo>
                <a:lnTo>
                  <a:pt x="110699" y="8916"/>
                </a:lnTo>
                <a:lnTo>
                  <a:pt x="111406" y="39195"/>
                </a:lnTo>
                <a:lnTo>
                  <a:pt x="115956" y="63343"/>
                </a:lnTo>
                <a:lnTo>
                  <a:pt x="116663" y="94736"/>
                </a:lnTo>
                <a:lnTo>
                  <a:pt x="120000" y="120000"/>
                </a:lnTo>
                <a:lnTo>
                  <a:pt x="56916" y="116470"/>
                </a:lnTo>
                <a:lnTo>
                  <a:pt x="0" y="110154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Shape 566"/>
          <p:cNvSpPr/>
          <p:nvPr/>
        </p:nvSpPr>
        <p:spPr>
          <a:xfrm>
            <a:off x="5451475" y="3254375"/>
            <a:ext cx="517500" cy="58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2070"/>
                </a:moveTo>
                <a:lnTo>
                  <a:pt x="9549" y="104632"/>
                </a:lnTo>
                <a:lnTo>
                  <a:pt x="18779" y="104632"/>
                </a:lnTo>
                <a:lnTo>
                  <a:pt x="24509" y="106267"/>
                </a:lnTo>
                <a:lnTo>
                  <a:pt x="27374" y="112152"/>
                </a:lnTo>
                <a:lnTo>
                  <a:pt x="37082" y="113623"/>
                </a:lnTo>
                <a:lnTo>
                  <a:pt x="42334" y="116076"/>
                </a:lnTo>
                <a:lnTo>
                  <a:pt x="55543" y="115585"/>
                </a:lnTo>
                <a:lnTo>
                  <a:pt x="61432" y="112152"/>
                </a:lnTo>
                <a:lnTo>
                  <a:pt x="75437" y="120000"/>
                </a:lnTo>
                <a:lnTo>
                  <a:pt x="84350" y="113297"/>
                </a:lnTo>
                <a:lnTo>
                  <a:pt x="86259" y="100217"/>
                </a:lnTo>
                <a:lnTo>
                  <a:pt x="91671" y="102997"/>
                </a:lnTo>
                <a:lnTo>
                  <a:pt x="94535" y="91716"/>
                </a:lnTo>
                <a:lnTo>
                  <a:pt x="109814" y="82070"/>
                </a:lnTo>
                <a:lnTo>
                  <a:pt x="114748" y="76348"/>
                </a:lnTo>
                <a:lnTo>
                  <a:pt x="118408" y="50027"/>
                </a:lnTo>
                <a:lnTo>
                  <a:pt x="116021" y="44468"/>
                </a:lnTo>
                <a:lnTo>
                  <a:pt x="120000" y="42016"/>
                </a:lnTo>
                <a:lnTo>
                  <a:pt x="111724" y="0"/>
                </a:lnTo>
                <a:lnTo>
                  <a:pt x="99946" y="5558"/>
                </a:lnTo>
                <a:lnTo>
                  <a:pt x="91671" y="9482"/>
                </a:lnTo>
                <a:lnTo>
                  <a:pt x="88010" y="13896"/>
                </a:lnTo>
                <a:lnTo>
                  <a:pt x="81644" y="19618"/>
                </a:lnTo>
                <a:lnTo>
                  <a:pt x="74005" y="19782"/>
                </a:lnTo>
                <a:lnTo>
                  <a:pt x="66206" y="23705"/>
                </a:lnTo>
                <a:lnTo>
                  <a:pt x="62546" y="25504"/>
                </a:lnTo>
                <a:lnTo>
                  <a:pt x="57612" y="22888"/>
                </a:lnTo>
                <a:lnTo>
                  <a:pt x="50928" y="25504"/>
                </a:lnTo>
                <a:lnTo>
                  <a:pt x="49655" y="24359"/>
                </a:lnTo>
                <a:lnTo>
                  <a:pt x="56180" y="21253"/>
                </a:lnTo>
                <a:lnTo>
                  <a:pt x="55543" y="20926"/>
                </a:lnTo>
                <a:lnTo>
                  <a:pt x="52519" y="19782"/>
                </a:lnTo>
                <a:lnTo>
                  <a:pt x="50291" y="22070"/>
                </a:lnTo>
                <a:lnTo>
                  <a:pt x="39310" y="17656"/>
                </a:lnTo>
                <a:lnTo>
                  <a:pt x="34694" y="19618"/>
                </a:lnTo>
                <a:lnTo>
                  <a:pt x="35649" y="17002"/>
                </a:lnTo>
                <a:lnTo>
                  <a:pt x="0" y="2207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Shape 567"/>
          <p:cNvSpPr/>
          <p:nvPr/>
        </p:nvSpPr>
        <p:spPr>
          <a:xfrm>
            <a:off x="5451475" y="3254375"/>
            <a:ext cx="517500" cy="58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2070"/>
                </a:moveTo>
                <a:lnTo>
                  <a:pt x="9549" y="104632"/>
                </a:lnTo>
                <a:lnTo>
                  <a:pt x="18779" y="104632"/>
                </a:lnTo>
                <a:lnTo>
                  <a:pt x="24509" y="106267"/>
                </a:lnTo>
                <a:lnTo>
                  <a:pt x="27374" y="112152"/>
                </a:lnTo>
                <a:lnTo>
                  <a:pt x="37082" y="113623"/>
                </a:lnTo>
                <a:lnTo>
                  <a:pt x="42334" y="116076"/>
                </a:lnTo>
                <a:lnTo>
                  <a:pt x="55543" y="115585"/>
                </a:lnTo>
                <a:lnTo>
                  <a:pt x="61432" y="112152"/>
                </a:lnTo>
                <a:lnTo>
                  <a:pt x="75437" y="120000"/>
                </a:lnTo>
                <a:lnTo>
                  <a:pt x="84350" y="113297"/>
                </a:lnTo>
                <a:lnTo>
                  <a:pt x="86259" y="100217"/>
                </a:lnTo>
                <a:lnTo>
                  <a:pt x="91671" y="102997"/>
                </a:lnTo>
                <a:lnTo>
                  <a:pt x="94535" y="91716"/>
                </a:lnTo>
                <a:lnTo>
                  <a:pt x="109814" y="82070"/>
                </a:lnTo>
                <a:lnTo>
                  <a:pt x="114748" y="76348"/>
                </a:lnTo>
                <a:lnTo>
                  <a:pt x="118408" y="50027"/>
                </a:lnTo>
                <a:lnTo>
                  <a:pt x="116021" y="44468"/>
                </a:lnTo>
                <a:lnTo>
                  <a:pt x="120000" y="42016"/>
                </a:lnTo>
                <a:lnTo>
                  <a:pt x="111724" y="0"/>
                </a:lnTo>
                <a:lnTo>
                  <a:pt x="99946" y="5558"/>
                </a:lnTo>
                <a:lnTo>
                  <a:pt x="91671" y="9482"/>
                </a:lnTo>
                <a:lnTo>
                  <a:pt x="88010" y="13896"/>
                </a:lnTo>
                <a:lnTo>
                  <a:pt x="81644" y="19618"/>
                </a:lnTo>
                <a:lnTo>
                  <a:pt x="74005" y="19782"/>
                </a:lnTo>
                <a:lnTo>
                  <a:pt x="66206" y="23705"/>
                </a:lnTo>
                <a:lnTo>
                  <a:pt x="62546" y="25504"/>
                </a:lnTo>
                <a:lnTo>
                  <a:pt x="57612" y="22888"/>
                </a:lnTo>
                <a:lnTo>
                  <a:pt x="50928" y="25504"/>
                </a:lnTo>
                <a:lnTo>
                  <a:pt x="49655" y="24359"/>
                </a:lnTo>
                <a:lnTo>
                  <a:pt x="56180" y="21253"/>
                </a:lnTo>
                <a:lnTo>
                  <a:pt x="55543" y="20926"/>
                </a:lnTo>
                <a:lnTo>
                  <a:pt x="52519" y="19782"/>
                </a:lnTo>
                <a:lnTo>
                  <a:pt x="50291" y="22070"/>
                </a:lnTo>
                <a:lnTo>
                  <a:pt x="39310" y="17656"/>
                </a:lnTo>
                <a:lnTo>
                  <a:pt x="34694" y="19618"/>
                </a:lnTo>
                <a:lnTo>
                  <a:pt x="35649" y="17002"/>
                </a:lnTo>
                <a:lnTo>
                  <a:pt x="0" y="22070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Shape 568"/>
          <p:cNvSpPr/>
          <p:nvPr/>
        </p:nvSpPr>
        <p:spPr>
          <a:xfrm>
            <a:off x="3268663" y="4127500"/>
            <a:ext cx="1073100" cy="554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7485"/>
                </a:moveTo>
                <a:lnTo>
                  <a:pt x="694" y="0"/>
                </a:lnTo>
                <a:lnTo>
                  <a:pt x="13958" y="1885"/>
                </a:lnTo>
                <a:lnTo>
                  <a:pt x="72956" y="7542"/>
                </a:lnTo>
                <a:lnTo>
                  <a:pt x="116760" y="7028"/>
                </a:lnTo>
                <a:lnTo>
                  <a:pt x="117223" y="24514"/>
                </a:lnTo>
                <a:lnTo>
                  <a:pt x="120000" y="61885"/>
                </a:lnTo>
                <a:lnTo>
                  <a:pt x="119460" y="119999"/>
                </a:lnTo>
                <a:lnTo>
                  <a:pt x="115681" y="117599"/>
                </a:lnTo>
                <a:lnTo>
                  <a:pt x="109742" y="109714"/>
                </a:lnTo>
                <a:lnTo>
                  <a:pt x="107429" y="112114"/>
                </a:lnTo>
                <a:lnTo>
                  <a:pt x="99485" y="113142"/>
                </a:lnTo>
                <a:lnTo>
                  <a:pt x="91928" y="118285"/>
                </a:lnTo>
                <a:lnTo>
                  <a:pt x="88997" y="112971"/>
                </a:lnTo>
                <a:lnTo>
                  <a:pt x="85141" y="114342"/>
                </a:lnTo>
                <a:lnTo>
                  <a:pt x="84215" y="110057"/>
                </a:lnTo>
                <a:lnTo>
                  <a:pt x="81516" y="113828"/>
                </a:lnTo>
                <a:lnTo>
                  <a:pt x="81131" y="118457"/>
                </a:lnTo>
                <a:lnTo>
                  <a:pt x="80205" y="112114"/>
                </a:lnTo>
                <a:lnTo>
                  <a:pt x="77352" y="115542"/>
                </a:lnTo>
                <a:lnTo>
                  <a:pt x="73110" y="109028"/>
                </a:lnTo>
                <a:lnTo>
                  <a:pt x="70719" y="113828"/>
                </a:lnTo>
                <a:lnTo>
                  <a:pt x="69177" y="111085"/>
                </a:lnTo>
                <a:lnTo>
                  <a:pt x="67095" y="102685"/>
                </a:lnTo>
                <a:lnTo>
                  <a:pt x="63084" y="102685"/>
                </a:lnTo>
                <a:lnTo>
                  <a:pt x="62544" y="104914"/>
                </a:lnTo>
                <a:lnTo>
                  <a:pt x="60154" y="101828"/>
                </a:lnTo>
                <a:lnTo>
                  <a:pt x="58071" y="102857"/>
                </a:lnTo>
                <a:lnTo>
                  <a:pt x="55064" y="100628"/>
                </a:lnTo>
                <a:lnTo>
                  <a:pt x="51516" y="99771"/>
                </a:lnTo>
                <a:lnTo>
                  <a:pt x="51670" y="95657"/>
                </a:lnTo>
                <a:lnTo>
                  <a:pt x="49588" y="91542"/>
                </a:lnTo>
                <a:lnTo>
                  <a:pt x="48740" y="94114"/>
                </a:lnTo>
                <a:lnTo>
                  <a:pt x="44575" y="93771"/>
                </a:lnTo>
                <a:lnTo>
                  <a:pt x="40565" y="87085"/>
                </a:lnTo>
                <a:lnTo>
                  <a:pt x="41876" y="22457"/>
                </a:lnTo>
                <a:lnTo>
                  <a:pt x="0" y="1748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Shape 569"/>
          <p:cNvSpPr/>
          <p:nvPr/>
        </p:nvSpPr>
        <p:spPr>
          <a:xfrm>
            <a:off x="3268663" y="4127500"/>
            <a:ext cx="1073100" cy="554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7485"/>
                </a:moveTo>
                <a:lnTo>
                  <a:pt x="694" y="0"/>
                </a:lnTo>
                <a:lnTo>
                  <a:pt x="13958" y="1885"/>
                </a:lnTo>
                <a:lnTo>
                  <a:pt x="72956" y="7542"/>
                </a:lnTo>
                <a:lnTo>
                  <a:pt x="116760" y="7028"/>
                </a:lnTo>
                <a:lnTo>
                  <a:pt x="117223" y="24514"/>
                </a:lnTo>
                <a:lnTo>
                  <a:pt x="120000" y="61885"/>
                </a:lnTo>
                <a:lnTo>
                  <a:pt x="119460" y="119999"/>
                </a:lnTo>
                <a:lnTo>
                  <a:pt x="115681" y="117599"/>
                </a:lnTo>
                <a:lnTo>
                  <a:pt x="109742" y="109714"/>
                </a:lnTo>
                <a:lnTo>
                  <a:pt x="107429" y="112114"/>
                </a:lnTo>
                <a:lnTo>
                  <a:pt x="99485" y="113142"/>
                </a:lnTo>
                <a:lnTo>
                  <a:pt x="91928" y="118285"/>
                </a:lnTo>
                <a:lnTo>
                  <a:pt x="88997" y="112971"/>
                </a:lnTo>
                <a:lnTo>
                  <a:pt x="85141" y="114342"/>
                </a:lnTo>
                <a:lnTo>
                  <a:pt x="84215" y="110057"/>
                </a:lnTo>
                <a:lnTo>
                  <a:pt x="81516" y="113828"/>
                </a:lnTo>
                <a:lnTo>
                  <a:pt x="81131" y="118457"/>
                </a:lnTo>
                <a:lnTo>
                  <a:pt x="80205" y="112114"/>
                </a:lnTo>
                <a:lnTo>
                  <a:pt x="77352" y="115542"/>
                </a:lnTo>
                <a:lnTo>
                  <a:pt x="73110" y="109028"/>
                </a:lnTo>
                <a:lnTo>
                  <a:pt x="70719" y="113828"/>
                </a:lnTo>
                <a:lnTo>
                  <a:pt x="69177" y="111085"/>
                </a:lnTo>
                <a:lnTo>
                  <a:pt x="67095" y="102685"/>
                </a:lnTo>
                <a:lnTo>
                  <a:pt x="63084" y="102685"/>
                </a:lnTo>
                <a:lnTo>
                  <a:pt x="62544" y="104914"/>
                </a:lnTo>
                <a:lnTo>
                  <a:pt x="60154" y="101828"/>
                </a:lnTo>
                <a:lnTo>
                  <a:pt x="58071" y="102857"/>
                </a:lnTo>
                <a:lnTo>
                  <a:pt x="55064" y="100628"/>
                </a:lnTo>
                <a:lnTo>
                  <a:pt x="51516" y="99771"/>
                </a:lnTo>
                <a:lnTo>
                  <a:pt x="51670" y="95657"/>
                </a:lnTo>
                <a:lnTo>
                  <a:pt x="49588" y="91542"/>
                </a:lnTo>
                <a:lnTo>
                  <a:pt x="48740" y="94114"/>
                </a:lnTo>
                <a:lnTo>
                  <a:pt x="44575" y="93771"/>
                </a:lnTo>
                <a:lnTo>
                  <a:pt x="40565" y="87085"/>
                </a:lnTo>
                <a:lnTo>
                  <a:pt x="41876" y="22457"/>
                </a:lnTo>
                <a:lnTo>
                  <a:pt x="0" y="17485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Shape 570"/>
          <p:cNvSpPr/>
          <p:nvPr/>
        </p:nvSpPr>
        <p:spPr>
          <a:xfrm>
            <a:off x="930275" y="2270125"/>
            <a:ext cx="990600" cy="836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89233"/>
                </a:moveTo>
                <a:lnTo>
                  <a:pt x="2005" y="67663"/>
                </a:lnTo>
                <a:lnTo>
                  <a:pt x="11114" y="50179"/>
                </a:lnTo>
                <a:lnTo>
                  <a:pt x="26155" y="0"/>
                </a:lnTo>
                <a:lnTo>
                  <a:pt x="33509" y="2951"/>
                </a:lnTo>
                <a:lnTo>
                  <a:pt x="33844" y="5108"/>
                </a:lnTo>
                <a:lnTo>
                  <a:pt x="35766" y="5335"/>
                </a:lnTo>
                <a:lnTo>
                  <a:pt x="39610" y="14077"/>
                </a:lnTo>
                <a:lnTo>
                  <a:pt x="38857" y="16915"/>
                </a:lnTo>
                <a:lnTo>
                  <a:pt x="44791" y="22819"/>
                </a:lnTo>
                <a:lnTo>
                  <a:pt x="54902" y="22365"/>
                </a:lnTo>
                <a:lnTo>
                  <a:pt x="62674" y="26338"/>
                </a:lnTo>
                <a:lnTo>
                  <a:pt x="66183" y="25316"/>
                </a:lnTo>
                <a:lnTo>
                  <a:pt x="89415" y="26338"/>
                </a:lnTo>
                <a:lnTo>
                  <a:pt x="115487" y="33491"/>
                </a:lnTo>
                <a:lnTo>
                  <a:pt x="116740" y="37350"/>
                </a:lnTo>
                <a:lnTo>
                  <a:pt x="120000" y="43027"/>
                </a:lnTo>
                <a:lnTo>
                  <a:pt x="115821" y="50179"/>
                </a:lnTo>
                <a:lnTo>
                  <a:pt x="111142" y="58807"/>
                </a:lnTo>
                <a:lnTo>
                  <a:pt x="105376" y="64938"/>
                </a:lnTo>
                <a:lnTo>
                  <a:pt x="104707" y="69252"/>
                </a:lnTo>
                <a:lnTo>
                  <a:pt x="107883" y="73907"/>
                </a:lnTo>
                <a:lnTo>
                  <a:pt x="104373" y="83443"/>
                </a:lnTo>
                <a:lnTo>
                  <a:pt x="97103" y="120000"/>
                </a:lnTo>
                <a:lnTo>
                  <a:pt x="56573" y="107965"/>
                </a:lnTo>
                <a:lnTo>
                  <a:pt x="0" y="89233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Shape 571"/>
          <p:cNvSpPr/>
          <p:nvPr/>
        </p:nvSpPr>
        <p:spPr>
          <a:xfrm>
            <a:off x="930275" y="2270125"/>
            <a:ext cx="990600" cy="836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89233"/>
                </a:moveTo>
                <a:lnTo>
                  <a:pt x="2005" y="67663"/>
                </a:lnTo>
                <a:lnTo>
                  <a:pt x="11114" y="50179"/>
                </a:lnTo>
                <a:lnTo>
                  <a:pt x="26155" y="0"/>
                </a:lnTo>
                <a:lnTo>
                  <a:pt x="33509" y="2951"/>
                </a:lnTo>
                <a:lnTo>
                  <a:pt x="33844" y="5108"/>
                </a:lnTo>
                <a:lnTo>
                  <a:pt x="35766" y="5335"/>
                </a:lnTo>
                <a:lnTo>
                  <a:pt x="39610" y="14077"/>
                </a:lnTo>
                <a:lnTo>
                  <a:pt x="38857" y="16915"/>
                </a:lnTo>
                <a:lnTo>
                  <a:pt x="44791" y="22819"/>
                </a:lnTo>
                <a:lnTo>
                  <a:pt x="54902" y="22365"/>
                </a:lnTo>
                <a:lnTo>
                  <a:pt x="62674" y="26338"/>
                </a:lnTo>
                <a:lnTo>
                  <a:pt x="66183" y="25316"/>
                </a:lnTo>
                <a:lnTo>
                  <a:pt x="89415" y="26338"/>
                </a:lnTo>
                <a:lnTo>
                  <a:pt x="115487" y="33491"/>
                </a:lnTo>
                <a:lnTo>
                  <a:pt x="116740" y="37350"/>
                </a:lnTo>
                <a:lnTo>
                  <a:pt x="120000" y="43027"/>
                </a:lnTo>
                <a:lnTo>
                  <a:pt x="115821" y="50179"/>
                </a:lnTo>
                <a:lnTo>
                  <a:pt x="111142" y="58807"/>
                </a:lnTo>
                <a:lnTo>
                  <a:pt x="105376" y="64938"/>
                </a:lnTo>
                <a:lnTo>
                  <a:pt x="104707" y="69252"/>
                </a:lnTo>
                <a:lnTo>
                  <a:pt x="107883" y="73907"/>
                </a:lnTo>
                <a:lnTo>
                  <a:pt x="104373" y="83443"/>
                </a:lnTo>
                <a:lnTo>
                  <a:pt x="97103" y="120000"/>
                </a:lnTo>
                <a:lnTo>
                  <a:pt x="56573" y="107965"/>
                </a:lnTo>
                <a:lnTo>
                  <a:pt x="0" y="89233"/>
                </a:lnTo>
              </a:path>
            </a:pathLst>
          </a:custGeom>
          <a:solidFill>
            <a:srgbClr val="C0C0C0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Shape 572"/>
          <p:cNvSpPr/>
          <p:nvPr/>
        </p:nvSpPr>
        <p:spPr>
          <a:xfrm>
            <a:off x="5934075" y="3143250"/>
            <a:ext cx="722400" cy="457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9222"/>
                </a:moveTo>
                <a:lnTo>
                  <a:pt x="5954" y="82487"/>
                </a:lnTo>
                <a:lnTo>
                  <a:pt x="9847" y="120000"/>
                </a:lnTo>
                <a:lnTo>
                  <a:pt x="29770" y="114611"/>
                </a:lnTo>
                <a:lnTo>
                  <a:pt x="101679" y="93056"/>
                </a:lnTo>
                <a:lnTo>
                  <a:pt x="104541" y="87461"/>
                </a:lnTo>
                <a:lnTo>
                  <a:pt x="108664" y="87461"/>
                </a:lnTo>
                <a:lnTo>
                  <a:pt x="113587" y="82694"/>
                </a:lnTo>
                <a:lnTo>
                  <a:pt x="115992" y="75025"/>
                </a:lnTo>
                <a:lnTo>
                  <a:pt x="120000" y="68601"/>
                </a:lnTo>
                <a:lnTo>
                  <a:pt x="108549" y="54093"/>
                </a:lnTo>
                <a:lnTo>
                  <a:pt x="108091" y="39792"/>
                </a:lnTo>
                <a:lnTo>
                  <a:pt x="113358" y="20725"/>
                </a:lnTo>
                <a:lnTo>
                  <a:pt x="105801" y="13886"/>
                </a:lnTo>
                <a:lnTo>
                  <a:pt x="102595" y="3937"/>
                </a:lnTo>
                <a:lnTo>
                  <a:pt x="96984" y="0"/>
                </a:lnTo>
                <a:lnTo>
                  <a:pt x="17404" y="23419"/>
                </a:lnTo>
                <a:lnTo>
                  <a:pt x="13396" y="13886"/>
                </a:lnTo>
                <a:lnTo>
                  <a:pt x="0" y="2922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Shape 573"/>
          <p:cNvSpPr/>
          <p:nvPr/>
        </p:nvSpPr>
        <p:spPr>
          <a:xfrm>
            <a:off x="5934075" y="3143250"/>
            <a:ext cx="722400" cy="457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9222"/>
                </a:moveTo>
                <a:lnTo>
                  <a:pt x="5954" y="82487"/>
                </a:lnTo>
                <a:lnTo>
                  <a:pt x="9847" y="120000"/>
                </a:lnTo>
                <a:lnTo>
                  <a:pt x="29770" y="114611"/>
                </a:lnTo>
                <a:lnTo>
                  <a:pt x="101679" y="93056"/>
                </a:lnTo>
                <a:lnTo>
                  <a:pt x="104541" y="87461"/>
                </a:lnTo>
                <a:lnTo>
                  <a:pt x="108664" y="87461"/>
                </a:lnTo>
                <a:lnTo>
                  <a:pt x="113587" y="82694"/>
                </a:lnTo>
                <a:lnTo>
                  <a:pt x="115992" y="75025"/>
                </a:lnTo>
                <a:lnTo>
                  <a:pt x="120000" y="68601"/>
                </a:lnTo>
                <a:lnTo>
                  <a:pt x="108549" y="54093"/>
                </a:lnTo>
                <a:lnTo>
                  <a:pt x="108091" y="39792"/>
                </a:lnTo>
                <a:lnTo>
                  <a:pt x="113358" y="20725"/>
                </a:lnTo>
                <a:lnTo>
                  <a:pt x="105801" y="13886"/>
                </a:lnTo>
                <a:lnTo>
                  <a:pt x="102595" y="3937"/>
                </a:lnTo>
                <a:lnTo>
                  <a:pt x="96984" y="0"/>
                </a:lnTo>
                <a:lnTo>
                  <a:pt x="17404" y="23419"/>
                </a:lnTo>
                <a:lnTo>
                  <a:pt x="13396" y="13886"/>
                </a:lnTo>
                <a:lnTo>
                  <a:pt x="0" y="29222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Shape 574"/>
          <p:cNvSpPr/>
          <p:nvPr/>
        </p:nvSpPr>
        <p:spPr>
          <a:xfrm>
            <a:off x="6924675" y="3035300"/>
            <a:ext cx="95400" cy="11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715"/>
                </a:moveTo>
                <a:lnTo>
                  <a:pt x="25035" y="114437"/>
                </a:lnTo>
                <a:lnTo>
                  <a:pt x="30215" y="120000"/>
                </a:lnTo>
                <a:lnTo>
                  <a:pt x="76834" y="97748"/>
                </a:lnTo>
                <a:lnTo>
                  <a:pt x="69928" y="68344"/>
                </a:lnTo>
                <a:lnTo>
                  <a:pt x="79424" y="51655"/>
                </a:lnTo>
                <a:lnTo>
                  <a:pt x="89784" y="64370"/>
                </a:lnTo>
                <a:lnTo>
                  <a:pt x="93237" y="84238"/>
                </a:lnTo>
                <a:lnTo>
                  <a:pt x="106187" y="84238"/>
                </a:lnTo>
                <a:lnTo>
                  <a:pt x="120000" y="64370"/>
                </a:lnTo>
                <a:lnTo>
                  <a:pt x="106187" y="36556"/>
                </a:lnTo>
                <a:lnTo>
                  <a:pt x="77697" y="34172"/>
                </a:lnTo>
                <a:lnTo>
                  <a:pt x="59568" y="1589"/>
                </a:lnTo>
                <a:lnTo>
                  <a:pt x="41438" y="0"/>
                </a:lnTo>
                <a:lnTo>
                  <a:pt x="0" y="12715"/>
                </a:lnTo>
                <a:close/>
              </a:path>
            </a:pathLst>
          </a:custGeom>
          <a:solidFill>
            <a:srgbClr val="BFBFB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Shape 575"/>
          <p:cNvSpPr/>
          <p:nvPr/>
        </p:nvSpPr>
        <p:spPr>
          <a:xfrm>
            <a:off x="5756275" y="4314825"/>
            <a:ext cx="630300" cy="473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8447"/>
                </a:moveTo>
                <a:lnTo>
                  <a:pt x="4857" y="16227"/>
                </a:lnTo>
                <a:lnTo>
                  <a:pt x="22056" y="4407"/>
                </a:lnTo>
                <a:lnTo>
                  <a:pt x="54485" y="0"/>
                </a:lnTo>
                <a:lnTo>
                  <a:pt x="67614" y="10617"/>
                </a:lnTo>
                <a:lnTo>
                  <a:pt x="88621" y="7212"/>
                </a:lnTo>
                <a:lnTo>
                  <a:pt x="120000" y="37061"/>
                </a:lnTo>
                <a:lnTo>
                  <a:pt x="110809" y="51085"/>
                </a:lnTo>
                <a:lnTo>
                  <a:pt x="106345" y="60100"/>
                </a:lnTo>
                <a:lnTo>
                  <a:pt x="106739" y="69916"/>
                </a:lnTo>
                <a:lnTo>
                  <a:pt x="98468" y="78530"/>
                </a:lnTo>
                <a:lnTo>
                  <a:pt x="91903" y="92353"/>
                </a:lnTo>
                <a:lnTo>
                  <a:pt x="83238" y="99565"/>
                </a:lnTo>
                <a:lnTo>
                  <a:pt x="78774" y="100567"/>
                </a:lnTo>
                <a:lnTo>
                  <a:pt x="76936" y="109181"/>
                </a:lnTo>
                <a:lnTo>
                  <a:pt x="71947" y="104373"/>
                </a:lnTo>
                <a:lnTo>
                  <a:pt x="76411" y="112587"/>
                </a:lnTo>
                <a:lnTo>
                  <a:pt x="72210" y="120000"/>
                </a:lnTo>
                <a:lnTo>
                  <a:pt x="67877" y="119398"/>
                </a:lnTo>
                <a:lnTo>
                  <a:pt x="64857" y="114190"/>
                </a:lnTo>
                <a:lnTo>
                  <a:pt x="59737" y="102570"/>
                </a:lnTo>
                <a:lnTo>
                  <a:pt x="56980" y="101168"/>
                </a:lnTo>
                <a:lnTo>
                  <a:pt x="50940" y="85141"/>
                </a:lnTo>
                <a:lnTo>
                  <a:pt x="42800" y="78530"/>
                </a:lnTo>
                <a:lnTo>
                  <a:pt x="37024" y="67512"/>
                </a:lnTo>
                <a:lnTo>
                  <a:pt x="22844" y="53489"/>
                </a:lnTo>
                <a:lnTo>
                  <a:pt x="15492" y="41268"/>
                </a:lnTo>
                <a:lnTo>
                  <a:pt x="0" y="284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Shape 576"/>
          <p:cNvSpPr/>
          <p:nvPr/>
        </p:nvSpPr>
        <p:spPr>
          <a:xfrm>
            <a:off x="5756275" y="4314825"/>
            <a:ext cx="630300" cy="473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28447"/>
                </a:moveTo>
                <a:lnTo>
                  <a:pt x="4857" y="16227"/>
                </a:lnTo>
                <a:lnTo>
                  <a:pt x="22056" y="4407"/>
                </a:lnTo>
                <a:lnTo>
                  <a:pt x="54485" y="0"/>
                </a:lnTo>
                <a:lnTo>
                  <a:pt x="67614" y="10617"/>
                </a:lnTo>
                <a:lnTo>
                  <a:pt x="88621" y="7212"/>
                </a:lnTo>
                <a:lnTo>
                  <a:pt x="120000" y="37061"/>
                </a:lnTo>
                <a:lnTo>
                  <a:pt x="110809" y="51085"/>
                </a:lnTo>
                <a:lnTo>
                  <a:pt x="106345" y="60100"/>
                </a:lnTo>
                <a:lnTo>
                  <a:pt x="106739" y="69916"/>
                </a:lnTo>
                <a:lnTo>
                  <a:pt x="98468" y="78530"/>
                </a:lnTo>
                <a:lnTo>
                  <a:pt x="91903" y="92353"/>
                </a:lnTo>
                <a:lnTo>
                  <a:pt x="83238" y="99565"/>
                </a:lnTo>
                <a:lnTo>
                  <a:pt x="78774" y="100567"/>
                </a:lnTo>
                <a:lnTo>
                  <a:pt x="76936" y="109181"/>
                </a:lnTo>
                <a:lnTo>
                  <a:pt x="71947" y="104373"/>
                </a:lnTo>
                <a:lnTo>
                  <a:pt x="76411" y="112587"/>
                </a:lnTo>
                <a:lnTo>
                  <a:pt x="72210" y="120000"/>
                </a:lnTo>
                <a:lnTo>
                  <a:pt x="67877" y="119398"/>
                </a:lnTo>
                <a:lnTo>
                  <a:pt x="64857" y="114190"/>
                </a:lnTo>
                <a:lnTo>
                  <a:pt x="59737" y="102570"/>
                </a:lnTo>
                <a:lnTo>
                  <a:pt x="56980" y="101168"/>
                </a:lnTo>
                <a:lnTo>
                  <a:pt x="50940" y="85141"/>
                </a:lnTo>
                <a:lnTo>
                  <a:pt x="42800" y="78530"/>
                </a:lnTo>
                <a:lnTo>
                  <a:pt x="37024" y="67512"/>
                </a:lnTo>
                <a:lnTo>
                  <a:pt x="22844" y="53489"/>
                </a:lnTo>
                <a:lnTo>
                  <a:pt x="15492" y="41268"/>
                </a:lnTo>
                <a:lnTo>
                  <a:pt x="0" y="28447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Shape 577"/>
          <p:cNvSpPr/>
          <p:nvPr/>
        </p:nvSpPr>
        <p:spPr>
          <a:xfrm>
            <a:off x="3228975" y="2730500"/>
            <a:ext cx="873000" cy="58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94062"/>
                </a:moveTo>
                <a:lnTo>
                  <a:pt x="3981" y="29712"/>
                </a:lnTo>
                <a:lnTo>
                  <a:pt x="5781" y="0"/>
                </a:lnTo>
                <a:lnTo>
                  <a:pt x="59146" y="5581"/>
                </a:lnTo>
                <a:lnTo>
                  <a:pt x="118293" y="8700"/>
                </a:lnTo>
                <a:lnTo>
                  <a:pt x="114312" y="19534"/>
                </a:lnTo>
                <a:lnTo>
                  <a:pt x="120000" y="28399"/>
                </a:lnTo>
                <a:lnTo>
                  <a:pt x="119810" y="87004"/>
                </a:lnTo>
                <a:lnTo>
                  <a:pt x="117440" y="86839"/>
                </a:lnTo>
                <a:lnTo>
                  <a:pt x="117630" y="94391"/>
                </a:lnTo>
                <a:lnTo>
                  <a:pt x="119431" y="100629"/>
                </a:lnTo>
                <a:lnTo>
                  <a:pt x="118293" y="106210"/>
                </a:lnTo>
                <a:lnTo>
                  <a:pt x="119241" y="120000"/>
                </a:lnTo>
                <a:lnTo>
                  <a:pt x="116682" y="118850"/>
                </a:lnTo>
                <a:lnTo>
                  <a:pt x="113933" y="113269"/>
                </a:lnTo>
                <a:lnTo>
                  <a:pt x="107867" y="109493"/>
                </a:lnTo>
                <a:lnTo>
                  <a:pt x="102938" y="108180"/>
                </a:lnTo>
                <a:lnTo>
                  <a:pt x="92606" y="108508"/>
                </a:lnTo>
                <a:lnTo>
                  <a:pt x="86919" y="101942"/>
                </a:lnTo>
                <a:lnTo>
                  <a:pt x="0" y="9406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Shape 578"/>
          <p:cNvSpPr/>
          <p:nvPr/>
        </p:nvSpPr>
        <p:spPr>
          <a:xfrm>
            <a:off x="3228975" y="2730500"/>
            <a:ext cx="873000" cy="58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94062"/>
                </a:moveTo>
                <a:lnTo>
                  <a:pt x="3981" y="29712"/>
                </a:lnTo>
                <a:lnTo>
                  <a:pt x="5781" y="0"/>
                </a:lnTo>
                <a:lnTo>
                  <a:pt x="59146" y="5581"/>
                </a:lnTo>
                <a:lnTo>
                  <a:pt x="118293" y="8700"/>
                </a:lnTo>
                <a:lnTo>
                  <a:pt x="114312" y="19534"/>
                </a:lnTo>
                <a:lnTo>
                  <a:pt x="120000" y="28399"/>
                </a:lnTo>
                <a:lnTo>
                  <a:pt x="119810" y="87004"/>
                </a:lnTo>
                <a:lnTo>
                  <a:pt x="117440" y="86839"/>
                </a:lnTo>
                <a:lnTo>
                  <a:pt x="117630" y="94391"/>
                </a:lnTo>
                <a:lnTo>
                  <a:pt x="119431" y="100629"/>
                </a:lnTo>
                <a:lnTo>
                  <a:pt x="118293" y="106210"/>
                </a:lnTo>
                <a:lnTo>
                  <a:pt x="119241" y="120000"/>
                </a:lnTo>
                <a:lnTo>
                  <a:pt x="116682" y="118850"/>
                </a:lnTo>
                <a:lnTo>
                  <a:pt x="113933" y="113269"/>
                </a:lnTo>
                <a:lnTo>
                  <a:pt x="107867" y="109493"/>
                </a:lnTo>
                <a:lnTo>
                  <a:pt x="102938" y="108180"/>
                </a:lnTo>
                <a:lnTo>
                  <a:pt x="92606" y="108508"/>
                </a:lnTo>
                <a:lnTo>
                  <a:pt x="86919" y="101942"/>
                </a:lnTo>
                <a:lnTo>
                  <a:pt x="0" y="94062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Shape 579"/>
          <p:cNvSpPr/>
          <p:nvPr/>
        </p:nvSpPr>
        <p:spPr>
          <a:xfrm>
            <a:off x="4873625" y="4103687"/>
            <a:ext cx="1057200" cy="355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796" y="98666"/>
                </a:lnTo>
                <a:lnTo>
                  <a:pt x="1250" y="96800"/>
                </a:lnTo>
                <a:lnTo>
                  <a:pt x="4687" y="88533"/>
                </a:lnTo>
                <a:lnTo>
                  <a:pt x="7968" y="69333"/>
                </a:lnTo>
                <a:lnTo>
                  <a:pt x="6953" y="65600"/>
                </a:lnTo>
                <a:lnTo>
                  <a:pt x="8437" y="56000"/>
                </a:lnTo>
                <a:lnTo>
                  <a:pt x="8750" y="46400"/>
                </a:lnTo>
                <a:lnTo>
                  <a:pt x="11015" y="38400"/>
                </a:lnTo>
                <a:lnTo>
                  <a:pt x="29843" y="34666"/>
                </a:lnTo>
                <a:lnTo>
                  <a:pt x="29843" y="25600"/>
                </a:lnTo>
                <a:lnTo>
                  <a:pt x="35546" y="26400"/>
                </a:lnTo>
                <a:lnTo>
                  <a:pt x="91796" y="10933"/>
                </a:lnTo>
                <a:lnTo>
                  <a:pt x="120000" y="0"/>
                </a:lnTo>
                <a:lnTo>
                  <a:pt x="119375" y="11733"/>
                </a:lnTo>
                <a:lnTo>
                  <a:pt x="117421" y="15466"/>
                </a:lnTo>
                <a:lnTo>
                  <a:pt x="115000" y="28266"/>
                </a:lnTo>
                <a:lnTo>
                  <a:pt x="113046" y="27200"/>
                </a:lnTo>
                <a:lnTo>
                  <a:pt x="110781" y="30933"/>
                </a:lnTo>
                <a:lnTo>
                  <a:pt x="109296" y="37333"/>
                </a:lnTo>
                <a:lnTo>
                  <a:pt x="107187" y="33333"/>
                </a:lnTo>
                <a:lnTo>
                  <a:pt x="104062" y="41066"/>
                </a:lnTo>
                <a:lnTo>
                  <a:pt x="103593" y="47733"/>
                </a:lnTo>
                <a:lnTo>
                  <a:pt x="90156" y="71733"/>
                </a:lnTo>
                <a:lnTo>
                  <a:pt x="89296" y="81066"/>
                </a:lnTo>
                <a:lnTo>
                  <a:pt x="85625" y="85866"/>
                </a:lnTo>
                <a:lnTo>
                  <a:pt x="85625" y="97600"/>
                </a:lnTo>
                <a:lnTo>
                  <a:pt x="67265" y="104533"/>
                </a:lnTo>
                <a:lnTo>
                  <a:pt x="30078" y="114133"/>
                </a:lnTo>
                <a:lnTo>
                  <a:pt x="0" y="1200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Shape 580"/>
          <p:cNvSpPr/>
          <p:nvPr/>
        </p:nvSpPr>
        <p:spPr>
          <a:xfrm>
            <a:off x="4873625" y="4103687"/>
            <a:ext cx="1057200" cy="355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796" y="98666"/>
                </a:lnTo>
                <a:lnTo>
                  <a:pt x="1250" y="96800"/>
                </a:lnTo>
                <a:lnTo>
                  <a:pt x="4687" y="88533"/>
                </a:lnTo>
                <a:lnTo>
                  <a:pt x="7968" y="69333"/>
                </a:lnTo>
                <a:lnTo>
                  <a:pt x="6953" y="65600"/>
                </a:lnTo>
                <a:lnTo>
                  <a:pt x="8437" y="56000"/>
                </a:lnTo>
                <a:lnTo>
                  <a:pt x="8750" y="46400"/>
                </a:lnTo>
                <a:lnTo>
                  <a:pt x="11015" y="38400"/>
                </a:lnTo>
                <a:lnTo>
                  <a:pt x="29843" y="34666"/>
                </a:lnTo>
                <a:lnTo>
                  <a:pt x="29843" y="25600"/>
                </a:lnTo>
                <a:lnTo>
                  <a:pt x="35546" y="26400"/>
                </a:lnTo>
                <a:lnTo>
                  <a:pt x="91796" y="10933"/>
                </a:lnTo>
                <a:lnTo>
                  <a:pt x="120000" y="0"/>
                </a:lnTo>
                <a:lnTo>
                  <a:pt x="119375" y="11733"/>
                </a:lnTo>
                <a:lnTo>
                  <a:pt x="117421" y="15466"/>
                </a:lnTo>
                <a:lnTo>
                  <a:pt x="115000" y="28266"/>
                </a:lnTo>
                <a:lnTo>
                  <a:pt x="113046" y="27200"/>
                </a:lnTo>
                <a:lnTo>
                  <a:pt x="110781" y="30933"/>
                </a:lnTo>
                <a:lnTo>
                  <a:pt x="109296" y="37333"/>
                </a:lnTo>
                <a:lnTo>
                  <a:pt x="107187" y="33333"/>
                </a:lnTo>
                <a:lnTo>
                  <a:pt x="104062" y="41066"/>
                </a:lnTo>
                <a:lnTo>
                  <a:pt x="103593" y="47733"/>
                </a:lnTo>
                <a:lnTo>
                  <a:pt x="90156" y="71733"/>
                </a:lnTo>
                <a:lnTo>
                  <a:pt x="89296" y="81066"/>
                </a:lnTo>
                <a:lnTo>
                  <a:pt x="85625" y="85866"/>
                </a:lnTo>
                <a:lnTo>
                  <a:pt x="85625" y="97600"/>
                </a:lnTo>
                <a:lnTo>
                  <a:pt x="67265" y="104533"/>
                </a:lnTo>
                <a:lnTo>
                  <a:pt x="30078" y="114133"/>
                </a:lnTo>
                <a:lnTo>
                  <a:pt x="0" y="120000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Shape 581"/>
          <p:cNvSpPr/>
          <p:nvPr/>
        </p:nvSpPr>
        <p:spPr>
          <a:xfrm>
            <a:off x="2732088" y="4210050"/>
            <a:ext cx="1736700" cy="1662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62" y="49337"/>
                </a:moveTo>
                <a:lnTo>
                  <a:pt x="0" y="46993"/>
                </a:lnTo>
                <a:lnTo>
                  <a:pt x="2382" y="47222"/>
                </a:lnTo>
                <a:lnTo>
                  <a:pt x="32597" y="50252"/>
                </a:lnTo>
                <a:lnTo>
                  <a:pt x="37124" y="0"/>
                </a:lnTo>
                <a:lnTo>
                  <a:pt x="63002" y="1657"/>
                </a:lnTo>
                <a:lnTo>
                  <a:pt x="62192" y="23211"/>
                </a:lnTo>
                <a:lnTo>
                  <a:pt x="64670" y="25440"/>
                </a:lnTo>
                <a:lnTo>
                  <a:pt x="67243" y="25555"/>
                </a:lnTo>
                <a:lnTo>
                  <a:pt x="67768" y="24697"/>
                </a:lnTo>
                <a:lnTo>
                  <a:pt x="69054" y="26069"/>
                </a:lnTo>
                <a:lnTo>
                  <a:pt x="68959" y="27441"/>
                </a:lnTo>
                <a:lnTo>
                  <a:pt x="71151" y="27727"/>
                </a:lnTo>
                <a:lnTo>
                  <a:pt x="73010" y="28470"/>
                </a:lnTo>
                <a:lnTo>
                  <a:pt x="74297" y="28127"/>
                </a:lnTo>
                <a:lnTo>
                  <a:pt x="75774" y="29156"/>
                </a:lnTo>
                <a:lnTo>
                  <a:pt x="76108" y="28413"/>
                </a:lnTo>
                <a:lnTo>
                  <a:pt x="78586" y="28413"/>
                </a:lnTo>
                <a:lnTo>
                  <a:pt x="79872" y="31214"/>
                </a:lnTo>
                <a:lnTo>
                  <a:pt x="80826" y="32129"/>
                </a:lnTo>
                <a:lnTo>
                  <a:pt x="82303" y="30528"/>
                </a:lnTo>
                <a:lnTo>
                  <a:pt x="84924" y="32701"/>
                </a:lnTo>
                <a:lnTo>
                  <a:pt x="86687" y="31557"/>
                </a:lnTo>
                <a:lnTo>
                  <a:pt x="87259" y="33673"/>
                </a:lnTo>
                <a:lnTo>
                  <a:pt x="87498" y="32129"/>
                </a:lnTo>
                <a:lnTo>
                  <a:pt x="89166" y="30871"/>
                </a:lnTo>
                <a:lnTo>
                  <a:pt x="89737" y="32301"/>
                </a:lnTo>
                <a:lnTo>
                  <a:pt x="92120" y="31843"/>
                </a:lnTo>
                <a:lnTo>
                  <a:pt x="93931" y="33616"/>
                </a:lnTo>
                <a:lnTo>
                  <a:pt x="98602" y="31900"/>
                </a:lnTo>
                <a:lnTo>
                  <a:pt x="103510" y="31557"/>
                </a:lnTo>
                <a:lnTo>
                  <a:pt x="104940" y="30757"/>
                </a:lnTo>
                <a:lnTo>
                  <a:pt x="108610" y="33387"/>
                </a:lnTo>
                <a:lnTo>
                  <a:pt x="110945" y="34187"/>
                </a:lnTo>
                <a:lnTo>
                  <a:pt x="111850" y="35331"/>
                </a:lnTo>
                <a:lnTo>
                  <a:pt x="114948" y="35273"/>
                </a:lnTo>
                <a:lnTo>
                  <a:pt x="115043" y="41333"/>
                </a:lnTo>
                <a:lnTo>
                  <a:pt x="115615" y="53053"/>
                </a:lnTo>
                <a:lnTo>
                  <a:pt x="116902" y="54540"/>
                </a:lnTo>
                <a:lnTo>
                  <a:pt x="117378" y="57455"/>
                </a:lnTo>
                <a:lnTo>
                  <a:pt x="120000" y="61686"/>
                </a:lnTo>
                <a:lnTo>
                  <a:pt x="119857" y="65231"/>
                </a:lnTo>
                <a:lnTo>
                  <a:pt x="118379" y="68604"/>
                </a:lnTo>
                <a:lnTo>
                  <a:pt x="118474" y="70605"/>
                </a:lnTo>
                <a:lnTo>
                  <a:pt x="118903" y="72377"/>
                </a:lnTo>
                <a:lnTo>
                  <a:pt x="118713" y="74321"/>
                </a:lnTo>
                <a:lnTo>
                  <a:pt x="117807" y="75578"/>
                </a:lnTo>
                <a:lnTo>
                  <a:pt x="116711" y="77122"/>
                </a:lnTo>
                <a:lnTo>
                  <a:pt x="117426" y="78037"/>
                </a:lnTo>
                <a:lnTo>
                  <a:pt x="112660" y="79695"/>
                </a:lnTo>
                <a:lnTo>
                  <a:pt x="108800" y="81924"/>
                </a:lnTo>
                <a:lnTo>
                  <a:pt x="111135" y="79980"/>
                </a:lnTo>
                <a:lnTo>
                  <a:pt x="108610" y="79980"/>
                </a:lnTo>
                <a:lnTo>
                  <a:pt x="109372" y="77065"/>
                </a:lnTo>
                <a:lnTo>
                  <a:pt x="107275" y="78723"/>
                </a:lnTo>
                <a:lnTo>
                  <a:pt x="106322" y="78151"/>
                </a:lnTo>
                <a:lnTo>
                  <a:pt x="106417" y="80209"/>
                </a:lnTo>
                <a:lnTo>
                  <a:pt x="107180" y="80552"/>
                </a:lnTo>
                <a:lnTo>
                  <a:pt x="107370" y="82439"/>
                </a:lnTo>
                <a:lnTo>
                  <a:pt x="105988" y="83925"/>
                </a:lnTo>
                <a:lnTo>
                  <a:pt x="104940" y="83811"/>
                </a:lnTo>
                <a:lnTo>
                  <a:pt x="104797" y="85983"/>
                </a:lnTo>
                <a:lnTo>
                  <a:pt x="93645" y="93015"/>
                </a:lnTo>
                <a:lnTo>
                  <a:pt x="93741" y="92329"/>
                </a:lnTo>
                <a:lnTo>
                  <a:pt x="98888" y="88899"/>
                </a:lnTo>
                <a:lnTo>
                  <a:pt x="94932" y="91071"/>
                </a:lnTo>
                <a:lnTo>
                  <a:pt x="95218" y="89013"/>
                </a:lnTo>
                <a:lnTo>
                  <a:pt x="94122" y="90157"/>
                </a:lnTo>
                <a:lnTo>
                  <a:pt x="93026" y="89356"/>
                </a:lnTo>
                <a:lnTo>
                  <a:pt x="92454" y="91071"/>
                </a:lnTo>
                <a:lnTo>
                  <a:pt x="90738" y="89356"/>
                </a:lnTo>
                <a:lnTo>
                  <a:pt x="90929" y="90957"/>
                </a:lnTo>
                <a:lnTo>
                  <a:pt x="93026" y="92444"/>
                </a:lnTo>
                <a:lnTo>
                  <a:pt x="90548" y="93701"/>
                </a:lnTo>
                <a:lnTo>
                  <a:pt x="89547" y="91815"/>
                </a:lnTo>
                <a:lnTo>
                  <a:pt x="88689" y="96503"/>
                </a:lnTo>
                <a:lnTo>
                  <a:pt x="87688" y="94673"/>
                </a:lnTo>
                <a:lnTo>
                  <a:pt x="85496" y="95359"/>
                </a:lnTo>
                <a:lnTo>
                  <a:pt x="85115" y="96617"/>
                </a:lnTo>
                <a:lnTo>
                  <a:pt x="86068" y="98561"/>
                </a:lnTo>
                <a:lnTo>
                  <a:pt x="82208" y="98904"/>
                </a:lnTo>
                <a:lnTo>
                  <a:pt x="83542" y="99247"/>
                </a:lnTo>
                <a:lnTo>
                  <a:pt x="83637" y="101305"/>
                </a:lnTo>
                <a:lnTo>
                  <a:pt x="84590" y="100848"/>
                </a:lnTo>
                <a:lnTo>
                  <a:pt x="84114" y="102277"/>
                </a:lnTo>
                <a:lnTo>
                  <a:pt x="82303" y="105250"/>
                </a:lnTo>
                <a:lnTo>
                  <a:pt x="82446" y="103763"/>
                </a:lnTo>
                <a:lnTo>
                  <a:pt x="81254" y="105021"/>
                </a:lnTo>
                <a:lnTo>
                  <a:pt x="79729" y="103191"/>
                </a:lnTo>
                <a:lnTo>
                  <a:pt x="79968" y="105364"/>
                </a:lnTo>
                <a:lnTo>
                  <a:pt x="83018" y="105650"/>
                </a:lnTo>
                <a:lnTo>
                  <a:pt x="81731" y="108680"/>
                </a:lnTo>
                <a:lnTo>
                  <a:pt x="82827" y="114854"/>
                </a:lnTo>
                <a:lnTo>
                  <a:pt x="85496" y="119942"/>
                </a:lnTo>
                <a:lnTo>
                  <a:pt x="82112" y="120000"/>
                </a:lnTo>
                <a:lnTo>
                  <a:pt x="78681" y="118627"/>
                </a:lnTo>
                <a:lnTo>
                  <a:pt x="75774" y="118742"/>
                </a:lnTo>
                <a:lnTo>
                  <a:pt x="71628" y="116283"/>
                </a:lnTo>
                <a:lnTo>
                  <a:pt x="66767" y="114340"/>
                </a:lnTo>
                <a:lnTo>
                  <a:pt x="66100" y="112510"/>
                </a:lnTo>
                <a:lnTo>
                  <a:pt x="65003" y="109652"/>
                </a:lnTo>
                <a:lnTo>
                  <a:pt x="63478" y="107422"/>
                </a:lnTo>
                <a:lnTo>
                  <a:pt x="63717" y="105250"/>
                </a:lnTo>
                <a:lnTo>
                  <a:pt x="62811" y="104335"/>
                </a:lnTo>
                <a:lnTo>
                  <a:pt x="62811" y="101305"/>
                </a:lnTo>
                <a:lnTo>
                  <a:pt x="59952" y="98904"/>
                </a:lnTo>
                <a:lnTo>
                  <a:pt x="56854" y="94159"/>
                </a:lnTo>
                <a:lnTo>
                  <a:pt x="51707" y="82210"/>
                </a:lnTo>
                <a:lnTo>
                  <a:pt x="47752" y="79123"/>
                </a:lnTo>
                <a:lnTo>
                  <a:pt x="46560" y="76379"/>
                </a:lnTo>
                <a:lnTo>
                  <a:pt x="43177" y="75979"/>
                </a:lnTo>
                <a:lnTo>
                  <a:pt x="40317" y="75578"/>
                </a:lnTo>
                <a:lnTo>
                  <a:pt x="37839" y="74321"/>
                </a:lnTo>
                <a:lnTo>
                  <a:pt x="37124" y="75578"/>
                </a:lnTo>
                <a:lnTo>
                  <a:pt x="34455" y="75578"/>
                </a:lnTo>
                <a:lnTo>
                  <a:pt x="32073" y="81238"/>
                </a:lnTo>
                <a:lnTo>
                  <a:pt x="29499" y="83696"/>
                </a:lnTo>
                <a:lnTo>
                  <a:pt x="28022" y="83696"/>
                </a:lnTo>
                <a:lnTo>
                  <a:pt x="23399" y="79980"/>
                </a:lnTo>
                <a:lnTo>
                  <a:pt x="21493" y="79523"/>
                </a:lnTo>
                <a:lnTo>
                  <a:pt x="17013" y="75292"/>
                </a:lnTo>
                <a:lnTo>
                  <a:pt x="15917" y="71977"/>
                </a:lnTo>
                <a:lnTo>
                  <a:pt x="15917" y="68604"/>
                </a:lnTo>
                <a:lnTo>
                  <a:pt x="13772" y="63858"/>
                </a:lnTo>
                <a:lnTo>
                  <a:pt x="10198" y="60886"/>
                </a:lnTo>
                <a:lnTo>
                  <a:pt x="5146" y="54368"/>
                </a:lnTo>
                <a:lnTo>
                  <a:pt x="3383" y="53339"/>
                </a:lnTo>
                <a:lnTo>
                  <a:pt x="2096" y="49909"/>
                </a:lnTo>
                <a:lnTo>
                  <a:pt x="762" y="4933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Shape 582"/>
          <p:cNvSpPr/>
          <p:nvPr/>
        </p:nvSpPr>
        <p:spPr>
          <a:xfrm>
            <a:off x="2732088" y="4210050"/>
            <a:ext cx="1736700" cy="1662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62" y="49337"/>
                </a:moveTo>
                <a:lnTo>
                  <a:pt x="0" y="46993"/>
                </a:lnTo>
                <a:lnTo>
                  <a:pt x="2382" y="47222"/>
                </a:lnTo>
                <a:lnTo>
                  <a:pt x="32597" y="50252"/>
                </a:lnTo>
                <a:lnTo>
                  <a:pt x="37124" y="0"/>
                </a:lnTo>
                <a:lnTo>
                  <a:pt x="63002" y="1657"/>
                </a:lnTo>
                <a:lnTo>
                  <a:pt x="62192" y="23211"/>
                </a:lnTo>
                <a:lnTo>
                  <a:pt x="64670" y="25440"/>
                </a:lnTo>
                <a:lnTo>
                  <a:pt x="67243" y="25555"/>
                </a:lnTo>
                <a:lnTo>
                  <a:pt x="67768" y="24697"/>
                </a:lnTo>
                <a:lnTo>
                  <a:pt x="69054" y="26069"/>
                </a:lnTo>
                <a:lnTo>
                  <a:pt x="68959" y="27441"/>
                </a:lnTo>
                <a:lnTo>
                  <a:pt x="71151" y="27727"/>
                </a:lnTo>
                <a:lnTo>
                  <a:pt x="73010" y="28470"/>
                </a:lnTo>
                <a:lnTo>
                  <a:pt x="74297" y="28127"/>
                </a:lnTo>
                <a:lnTo>
                  <a:pt x="75774" y="29156"/>
                </a:lnTo>
                <a:lnTo>
                  <a:pt x="76108" y="28413"/>
                </a:lnTo>
                <a:lnTo>
                  <a:pt x="78586" y="28413"/>
                </a:lnTo>
                <a:lnTo>
                  <a:pt x="79872" y="31214"/>
                </a:lnTo>
                <a:lnTo>
                  <a:pt x="80826" y="32129"/>
                </a:lnTo>
                <a:lnTo>
                  <a:pt x="82303" y="30528"/>
                </a:lnTo>
                <a:lnTo>
                  <a:pt x="84924" y="32701"/>
                </a:lnTo>
                <a:lnTo>
                  <a:pt x="86687" y="31557"/>
                </a:lnTo>
                <a:lnTo>
                  <a:pt x="87259" y="33673"/>
                </a:lnTo>
                <a:lnTo>
                  <a:pt x="87498" y="32129"/>
                </a:lnTo>
                <a:lnTo>
                  <a:pt x="89166" y="30871"/>
                </a:lnTo>
                <a:lnTo>
                  <a:pt x="89737" y="32301"/>
                </a:lnTo>
                <a:lnTo>
                  <a:pt x="92120" y="31843"/>
                </a:lnTo>
                <a:lnTo>
                  <a:pt x="93931" y="33616"/>
                </a:lnTo>
                <a:lnTo>
                  <a:pt x="98602" y="31900"/>
                </a:lnTo>
                <a:lnTo>
                  <a:pt x="103510" y="31557"/>
                </a:lnTo>
                <a:lnTo>
                  <a:pt x="104940" y="30757"/>
                </a:lnTo>
                <a:lnTo>
                  <a:pt x="108610" y="33387"/>
                </a:lnTo>
                <a:lnTo>
                  <a:pt x="110945" y="34187"/>
                </a:lnTo>
                <a:lnTo>
                  <a:pt x="111850" y="35331"/>
                </a:lnTo>
                <a:lnTo>
                  <a:pt x="114948" y="35273"/>
                </a:lnTo>
                <a:lnTo>
                  <a:pt x="115043" y="41333"/>
                </a:lnTo>
                <a:lnTo>
                  <a:pt x="115615" y="53053"/>
                </a:lnTo>
                <a:lnTo>
                  <a:pt x="116902" y="54540"/>
                </a:lnTo>
                <a:lnTo>
                  <a:pt x="117378" y="57455"/>
                </a:lnTo>
                <a:lnTo>
                  <a:pt x="120000" y="61686"/>
                </a:lnTo>
                <a:lnTo>
                  <a:pt x="119857" y="65231"/>
                </a:lnTo>
                <a:lnTo>
                  <a:pt x="118379" y="68604"/>
                </a:lnTo>
                <a:lnTo>
                  <a:pt x="118474" y="70605"/>
                </a:lnTo>
                <a:lnTo>
                  <a:pt x="118903" y="72377"/>
                </a:lnTo>
                <a:lnTo>
                  <a:pt x="118713" y="74321"/>
                </a:lnTo>
                <a:lnTo>
                  <a:pt x="117807" y="75578"/>
                </a:lnTo>
                <a:lnTo>
                  <a:pt x="116711" y="77122"/>
                </a:lnTo>
                <a:lnTo>
                  <a:pt x="117426" y="78037"/>
                </a:lnTo>
                <a:lnTo>
                  <a:pt x="112660" y="79695"/>
                </a:lnTo>
                <a:lnTo>
                  <a:pt x="108800" y="81924"/>
                </a:lnTo>
                <a:lnTo>
                  <a:pt x="111135" y="79980"/>
                </a:lnTo>
                <a:lnTo>
                  <a:pt x="108610" y="79980"/>
                </a:lnTo>
                <a:lnTo>
                  <a:pt x="109372" y="77065"/>
                </a:lnTo>
                <a:lnTo>
                  <a:pt x="107275" y="78723"/>
                </a:lnTo>
                <a:lnTo>
                  <a:pt x="106322" y="78151"/>
                </a:lnTo>
                <a:lnTo>
                  <a:pt x="106417" y="80209"/>
                </a:lnTo>
                <a:lnTo>
                  <a:pt x="107180" y="80552"/>
                </a:lnTo>
                <a:lnTo>
                  <a:pt x="107370" y="82439"/>
                </a:lnTo>
                <a:lnTo>
                  <a:pt x="105988" y="83925"/>
                </a:lnTo>
                <a:lnTo>
                  <a:pt x="104940" y="83811"/>
                </a:lnTo>
                <a:lnTo>
                  <a:pt x="104797" y="85983"/>
                </a:lnTo>
                <a:lnTo>
                  <a:pt x="93645" y="93015"/>
                </a:lnTo>
                <a:lnTo>
                  <a:pt x="93741" y="92329"/>
                </a:lnTo>
                <a:lnTo>
                  <a:pt x="98888" y="88899"/>
                </a:lnTo>
                <a:lnTo>
                  <a:pt x="94932" y="91071"/>
                </a:lnTo>
                <a:lnTo>
                  <a:pt x="95218" y="89013"/>
                </a:lnTo>
                <a:lnTo>
                  <a:pt x="94122" y="90157"/>
                </a:lnTo>
                <a:lnTo>
                  <a:pt x="93026" y="89356"/>
                </a:lnTo>
                <a:lnTo>
                  <a:pt x="92454" y="91071"/>
                </a:lnTo>
                <a:lnTo>
                  <a:pt x="90738" y="89356"/>
                </a:lnTo>
                <a:lnTo>
                  <a:pt x="90929" y="90957"/>
                </a:lnTo>
                <a:lnTo>
                  <a:pt x="93026" y="92444"/>
                </a:lnTo>
                <a:lnTo>
                  <a:pt x="90548" y="93701"/>
                </a:lnTo>
                <a:lnTo>
                  <a:pt x="89547" y="91815"/>
                </a:lnTo>
                <a:lnTo>
                  <a:pt x="88689" y="96503"/>
                </a:lnTo>
                <a:lnTo>
                  <a:pt x="87688" y="94673"/>
                </a:lnTo>
                <a:lnTo>
                  <a:pt x="85496" y="95359"/>
                </a:lnTo>
                <a:lnTo>
                  <a:pt x="85115" y="96617"/>
                </a:lnTo>
                <a:lnTo>
                  <a:pt x="86068" y="98561"/>
                </a:lnTo>
                <a:lnTo>
                  <a:pt x="82208" y="98904"/>
                </a:lnTo>
                <a:lnTo>
                  <a:pt x="83542" y="99247"/>
                </a:lnTo>
                <a:lnTo>
                  <a:pt x="83637" y="101305"/>
                </a:lnTo>
                <a:lnTo>
                  <a:pt x="84590" y="100848"/>
                </a:lnTo>
                <a:lnTo>
                  <a:pt x="84114" y="102277"/>
                </a:lnTo>
                <a:lnTo>
                  <a:pt x="82303" y="105250"/>
                </a:lnTo>
                <a:lnTo>
                  <a:pt x="82446" y="103763"/>
                </a:lnTo>
                <a:lnTo>
                  <a:pt x="81254" y="105021"/>
                </a:lnTo>
                <a:lnTo>
                  <a:pt x="79729" y="103191"/>
                </a:lnTo>
                <a:lnTo>
                  <a:pt x="79968" y="105364"/>
                </a:lnTo>
                <a:lnTo>
                  <a:pt x="83018" y="105650"/>
                </a:lnTo>
                <a:lnTo>
                  <a:pt x="81731" y="108680"/>
                </a:lnTo>
                <a:lnTo>
                  <a:pt x="82827" y="114854"/>
                </a:lnTo>
                <a:lnTo>
                  <a:pt x="85496" y="119942"/>
                </a:lnTo>
                <a:lnTo>
                  <a:pt x="82112" y="120000"/>
                </a:lnTo>
                <a:lnTo>
                  <a:pt x="78681" y="118627"/>
                </a:lnTo>
                <a:lnTo>
                  <a:pt x="75774" y="118742"/>
                </a:lnTo>
                <a:lnTo>
                  <a:pt x="71628" y="116283"/>
                </a:lnTo>
                <a:lnTo>
                  <a:pt x="66767" y="114340"/>
                </a:lnTo>
                <a:lnTo>
                  <a:pt x="66100" y="112510"/>
                </a:lnTo>
                <a:lnTo>
                  <a:pt x="65003" y="109652"/>
                </a:lnTo>
                <a:lnTo>
                  <a:pt x="63478" y="107422"/>
                </a:lnTo>
                <a:lnTo>
                  <a:pt x="63717" y="105250"/>
                </a:lnTo>
                <a:lnTo>
                  <a:pt x="62811" y="104335"/>
                </a:lnTo>
                <a:lnTo>
                  <a:pt x="62811" y="101305"/>
                </a:lnTo>
                <a:lnTo>
                  <a:pt x="59952" y="98904"/>
                </a:lnTo>
                <a:lnTo>
                  <a:pt x="56854" y="94159"/>
                </a:lnTo>
                <a:lnTo>
                  <a:pt x="51707" y="82210"/>
                </a:lnTo>
                <a:lnTo>
                  <a:pt x="47752" y="79123"/>
                </a:lnTo>
                <a:lnTo>
                  <a:pt x="46560" y="76379"/>
                </a:lnTo>
                <a:lnTo>
                  <a:pt x="43177" y="75979"/>
                </a:lnTo>
                <a:lnTo>
                  <a:pt x="40317" y="75578"/>
                </a:lnTo>
                <a:lnTo>
                  <a:pt x="37839" y="74321"/>
                </a:lnTo>
                <a:lnTo>
                  <a:pt x="37124" y="75578"/>
                </a:lnTo>
                <a:lnTo>
                  <a:pt x="34455" y="75578"/>
                </a:lnTo>
                <a:lnTo>
                  <a:pt x="32073" y="81238"/>
                </a:lnTo>
                <a:lnTo>
                  <a:pt x="29499" y="83696"/>
                </a:lnTo>
                <a:lnTo>
                  <a:pt x="28022" y="83696"/>
                </a:lnTo>
                <a:lnTo>
                  <a:pt x="23399" y="79980"/>
                </a:lnTo>
                <a:lnTo>
                  <a:pt x="21493" y="79523"/>
                </a:lnTo>
                <a:lnTo>
                  <a:pt x="17013" y="75292"/>
                </a:lnTo>
                <a:lnTo>
                  <a:pt x="15917" y="71977"/>
                </a:lnTo>
                <a:lnTo>
                  <a:pt x="15917" y="68604"/>
                </a:lnTo>
                <a:lnTo>
                  <a:pt x="13772" y="63858"/>
                </a:lnTo>
                <a:lnTo>
                  <a:pt x="10198" y="60886"/>
                </a:lnTo>
                <a:lnTo>
                  <a:pt x="5146" y="54368"/>
                </a:lnTo>
                <a:lnTo>
                  <a:pt x="3383" y="53339"/>
                </a:lnTo>
                <a:lnTo>
                  <a:pt x="2096" y="49909"/>
                </a:lnTo>
                <a:lnTo>
                  <a:pt x="762" y="49337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Shape 583"/>
          <p:cNvSpPr/>
          <p:nvPr/>
        </p:nvSpPr>
        <p:spPr>
          <a:xfrm>
            <a:off x="1916113" y="3179763"/>
            <a:ext cx="701700" cy="868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5753"/>
                </a:moveTo>
                <a:lnTo>
                  <a:pt x="26194" y="0"/>
                </a:lnTo>
                <a:lnTo>
                  <a:pt x="84601" y="8219"/>
                </a:lnTo>
                <a:lnTo>
                  <a:pt x="80000" y="29808"/>
                </a:lnTo>
                <a:lnTo>
                  <a:pt x="120000" y="34520"/>
                </a:lnTo>
                <a:lnTo>
                  <a:pt x="104778" y="120000"/>
                </a:lnTo>
                <a:lnTo>
                  <a:pt x="0" y="10575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Shape 584"/>
          <p:cNvSpPr/>
          <p:nvPr/>
        </p:nvSpPr>
        <p:spPr>
          <a:xfrm>
            <a:off x="1916113" y="3179763"/>
            <a:ext cx="701700" cy="868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5753"/>
                </a:moveTo>
                <a:lnTo>
                  <a:pt x="26194" y="0"/>
                </a:lnTo>
                <a:lnTo>
                  <a:pt x="84601" y="8219"/>
                </a:lnTo>
                <a:lnTo>
                  <a:pt x="80000" y="29808"/>
                </a:lnTo>
                <a:lnTo>
                  <a:pt x="120000" y="34520"/>
                </a:lnTo>
                <a:lnTo>
                  <a:pt x="104778" y="120000"/>
                </a:lnTo>
                <a:lnTo>
                  <a:pt x="0" y="105753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Shape 585"/>
          <p:cNvSpPr/>
          <p:nvPr/>
        </p:nvSpPr>
        <p:spPr>
          <a:xfrm>
            <a:off x="6640513" y="2586038"/>
            <a:ext cx="200100" cy="38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4634"/>
                </a:moveTo>
                <a:lnTo>
                  <a:pt x="19100" y="49024"/>
                </a:lnTo>
                <a:lnTo>
                  <a:pt x="22837" y="71463"/>
                </a:lnTo>
                <a:lnTo>
                  <a:pt x="43183" y="93170"/>
                </a:lnTo>
                <a:lnTo>
                  <a:pt x="54394" y="120000"/>
                </a:lnTo>
                <a:lnTo>
                  <a:pt x="107958" y="114146"/>
                </a:lnTo>
                <a:lnTo>
                  <a:pt x="97577" y="72682"/>
                </a:lnTo>
                <a:lnTo>
                  <a:pt x="103806" y="43902"/>
                </a:lnTo>
                <a:lnTo>
                  <a:pt x="118339" y="30487"/>
                </a:lnTo>
                <a:lnTo>
                  <a:pt x="120000" y="0"/>
                </a:lnTo>
                <a:lnTo>
                  <a:pt x="0" y="14634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Shape 586"/>
          <p:cNvSpPr/>
          <p:nvPr/>
        </p:nvSpPr>
        <p:spPr>
          <a:xfrm>
            <a:off x="6640513" y="2586038"/>
            <a:ext cx="200100" cy="387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4634"/>
                </a:moveTo>
                <a:lnTo>
                  <a:pt x="19100" y="49024"/>
                </a:lnTo>
                <a:lnTo>
                  <a:pt x="22837" y="71463"/>
                </a:lnTo>
                <a:lnTo>
                  <a:pt x="43183" y="93170"/>
                </a:lnTo>
                <a:lnTo>
                  <a:pt x="54394" y="120000"/>
                </a:lnTo>
                <a:lnTo>
                  <a:pt x="107958" y="114146"/>
                </a:lnTo>
                <a:lnTo>
                  <a:pt x="97577" y="72682"/>
                </a:lnTo>
                <a:lnTo>
                  <a:pt x="103806" y="43902"/>
                </a:lnTo>
                <a:lnTo>
                  <a:pt x="118339" y="30487"/>
                </a:lnTo>
                <a:lnTo>
                  <a:pt x="120000" y="0"/>
                </a:lnTo>
                <a:lnTo>
                  <a:pt x="0" y="14634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Shape 587"/>
          <p:cNvSpPr/>
          <p:nvPr/>
        </p:nvSpPr>
        <p:spPr>
          <a:xfrm>
            <a:off x="5681662" y="3597275"/>
            <a:ext cx="962100" cy="538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1268" y="106902"/>
                </a:lnTo>
                <a:lnTo>
                  <a:pt x="11268" y="104247"/>
                </a:lnTo>
                <a:lnTo>
                  <a:pt x="15311" y="95398"/>
                </a:lnTo>
                <a:lnTo>
                  <a:pt x="19268" y="90619"/>
                </a:lnTo>
                <a:lnTo>
                  <a:pt x="23397" y="81769"/>
                </a:lnTo>
                <a:lnTo>
                  <a:pt x="27698" y="90619"/>
                </a:lnTo>
                <a:lnTo>
                  <a:pt x="33204" y="86017"/>
                </a:lnTo>
                <a:lnTo>
                  <a:pt x="35526" y="89026"/>
                </a:lnTo>
                <a:lnTo>
                  <a:pt x="38795" y="86017"/>
                </a:lnTo>
                <a:lnTo>
                  <a:pt x="40774" y="81238"/>
                </a:lnTo>
                <a:lnTo>
                  <a:pt x="46795" y="79115"/>
                </a:lnTo>
                <a:lnTo>
                  <a:pt x="50236" y="71858"/>
                </a:lnTo>
                <a:lnTo>
                  <a:pt x="48258" y="69911"/>
                </a:lnTo>
                <a:lnTo>
                  <a:pt x="53935" y="46902"/>
                </a:lnTo>
                <a:lnTo>
                  <a:pt x="55225" y="35398"/>
                </a:lnTo>
                <a:lnTo>
                  <a:pt x="60731" y="40176"/>
                </a:lnTo>
                <a:lnTo>
                  <a:pt x="63655" y="26548"/>
                </a:lnTo>
                <a:lnTo>
                  <a:pt x="66322" y="26017"/>
                </a:lnTo>
                <a:lnTo>
                  <a:pt x="70279" y="13628"/>
                </a:lnTo>
                <a:lnTo>
                  <a:pt x="71655" y="0"/>
                </a:lnTo>
                <a:lnTo>
                  <a:pt x="80086" y="8141"/>
                </a:lnTo>
                <a:lnTo>
                  <a:pt x="81376" y="1238"/>
                </a:lnTo>
                <a:lnTo>
                  <a:pt x="85419" y="3008"/>
                </a:lnTo>
                <a:lnTo>
                  <a:pt x="87741" y="8672"/>
                </a:lnTo>
                <a:lnTo>
                  <a:pt x="91354" y="11504"/>
                </a:lnTo>
                <a:lnTo>
                  <a:pt x="93161" y="15929"/>
                </a:lnTo>
                <a:lnTo>
                  <a:pt x="92817" y="19646"/>
                </a:lnTo>
                <a:lnTo>
                  <a:pt x="90408" y="27610"/>
                </a:lnTo>
                <a:lnTo>
                  <a:pt x="91354" y="32743"/>
                </a:lnTo>
                <a:lnTo>
                  <a:pt x="94537" y="30265"/>
                </a:lnTo>
                <a:lnTo>
                  <a:pt x="95655" y="33982"/>
                </a:lnTo>
                <a:lnTo>
                  <a:pt x="96688" y="36283"/>
                </a:lnTo>
                <a:lnTo>
                  <a:pt x="101935" y="36283"/>
                </a:lnTo>
                <a:lnTo>
                  <a:pt x="103655" y="40000"/>
                </a:lnTo>
                <a:lnTo>
                  <a:pt x="108559" y="42300"/>
                </a:lnTo>
                <a:lnTo>
                  <a:pt x="107440" y="45132"/>
                </a:lnTo>
                <a:lnTo>
                  <a:pt x="107784" y="49911"/>
                </a:lnTo>
                <a:lnTo>
                  <a:pt x="108129" y="52389"/>
                </a:lnTo>
                <a:lnTo>
                  <a:pt x="106236" y="51504"/>
                </a:lnTo>
                <a:lnTo>
                  <a:pt x="102795" y="48141"/>
                </a:lnTo>
                <a:lnTo>
                  <a:pt x="97462" y="41769"/>
                </a:lnTo>
                <a:lnTo>
                  <a:pt x="105118" y="54159"/>
                </a:lnTo>
                <a:lnTo>
                  <a:pt x="108903" y="54159"/>
                </a:lnTo>
                <a:lnTo>
                  <a:pt x="106924" y="56283"/>
                </a:lnTo>
                <a:lnTo>
                  <a:pt x="110623" y="59646"/>
                </a:lnTo>
                <a:lnTo>
                  <a:pt x="110623" y="62300"/>
                </a:lnTo>
                <a:lnTo>
                  <a:pt x="109075" y="60176"/>
                </a:lnTo>
                <a:lnTo>
                  <a:pt x="107612" y="60530"/>
                </a:lnTo>
                <a:lnTo>
                  <a:pt x="107956" y="62654"/>
                </a:lnTo>
                <a:lnTo>
                  <a:pt x="109075" y="64778"/>
                </a:lnTo>
                <a:lnTo>
                  <a:pt x="107612" y="66017"/>
                </a:lnTo>
                <a:lnTo>
                  <a:pt x="103483" y="60530"/>
                </a:lnTo>
                <a:lnTo>
                  <a:pt x="101763" y="57876"/>
                </a:lnTo>
                <a:lnTo>
                  <a:pt x="102795" y="61415"/>
                </a:lnTo>
                <a:lnTo>
                  <a:pt x="106924" y="66902"/>
                </a:lnTo>
                <a:lnTo>
                  <a:pt x="108559" y="67256"/>
                </a:lnTo>
                <a:lnTo>
                  <a:pt x="110451" y="68495"/>
                </a:lnTo>
                <a:lnTo>
                  <a:pt x="110279" y="70265"/>
                </a:lnTo>
                <a:lnTo>
                  <a:pt x="111225" y="70265"/>
                </a:lnTo>
                <a:lnTo>
                  <a:pt x="111569" y="72035"/>
                </a:lnTo>
                <a:lnTo>
                  <a:pt x="109935" y="74513"/>
                </a:lnTo>
                <a:lnTo>
                  <a:pt x="106924" y="72035"/>
                </a:lnTo>
                <a:lnTo>
                  <a:pt x="105978" y="69380"/>
                </a:lnTo>
                <a:lnTo>
                  <a:pt x="101935" y="68495"/>
                </a:lnTo>
                <a:lnTo>
                  <a:pt x="101333" y="66371"/>
                </a:lnTo>
                <a:lnTo>
                  <a:pt x="99784" y="69026"/>
                </a:lnTo>
                <a:lnTo>
                  <a:pt x="105290" y="71504"/>
                </a:lnTo>
                <a:lnTo>
                  <a:pt x="105634" y="73982"/>
                </a:lnTo>
                <a:lnTo>
                  <a:pt x="109935" y="77522"/>
                </a:lnTo>
                <a:lnTo>
                  <a:pt x="111569" y="77522"/>
                </a:lnTo>
                <a:lnTo>
                  <a:pt x="111913" y="74513"/>
                </a:lnTo>
                <a:lnTo>
                  <a:pt x="113376" y="75398"/>
                </a:lnTo>
                <a:lnTo>
                  <a:pt x="116559" y="75044"/>
                </a:lnTo>
                <a:lnTo>
                  <a:pt x="119999" y="86017"/>
                </a:lnTo>
                <a:lnTo>
                  <a:pt x="117677" y="84247"/>
                </a:lnTo>
                <a:lnTo>
                  <a:pt x="117075" y="87787"/>
                </a:lnTo>
                <a:lnTo>
                  <a:pt x="69849" y="103539"/>
                </a:lnTo>
                <a:lnTo>
                  <a:pt x="31053" y="112743"/>
                </a:lnTo>
                <a:lnTo>
                  <a:pt x="0" y="1200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Shape 588"/>
          <p:cNvSpPr/>
          <p:nvPr/>
        </p:nvSpPr>
        <p:spPr>
          <a:xfrm>
            <a:off x="5681662" y="3597275"/>
            <a:ext cx="962100" cy="538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1268" y="106902"/>
                </a:lnTo>
                <a:lnTo>
                  <a:pt x="11268" y="104247"/>
                </a:lnTo>
                <a:lnTo>
                  <a:pt x="15311" y="95398"/>
                </a:lnTo>
                <a:lnTo>
                  <a:pt x="19268" y="90619"/>
                </a:lnTo>
                <a:lnTo>
                  <a:pt x="23397" y="81769"/>
                </a:lnTo>
                <a:lnTo>
                  <a:pt x="27698" y="90619"/>
                </a:lnTo>
                <a:lnTo>
                  <a:pt x="33204" y="86017"/>
                </a:lnTo>
                <a:lnTo>
                  <a:pt x="35526" y="89026"/>
                </a:lnTo>
                <a:lnTo>
                  <a:pt x="38795" y="86017"/>
                </a:lnTo>
                <a:lnTo>
                  <a:pt x="40774" y="81238"/>
                </a:lnTo>
                <a:lnTo>
                  <a:pt x="46795" y="79115"/>
                </a:lnTo>
                <a:lnTo>
                  <a:pt x="50236" y="71858"/>
                </a:lnTo>
                <a:lnTo>
                  <a:pt x="48258" y="69911"/>
                </a:lnTo>
                <a:lnTo>
                  <a:pt x="53935" y="46902"/>
                </a:lnTo>
                <a:lnTo>
                  <a:pt x="55225" y="35398"/>
                </a:lnTo>
                <a:lnTo>
                  <a:pt x="60731" y="40176"/>
                </a:lnTo>
                <a:lnTo>
                  <a:pt x="63655" y="26548"/>
                </a:lnTo>
                <a:lnTo>
                  <a:pt x="66322" y="26017"/>
                </a:lnTo>
                <a:lnTo>
                  <a:pt x="70279" y="13628"/>
                </a:lnTo>
                <a:lnTo>
                  <a:pt x="71655" y="0"/>
                </a:lnTo>
                <a:lnTo>
                  <a:pt x="80086" y="8141"/>
                </a:lnTo>
                <a:lnTo>
                  <a:pt x="81376" y="1238"/>
                </a:lnTo>
                <a:lnTo>
                  <a:pt x="85419" y="3008"/>
                </a:lnTo>
                <a:lnTo>
                  <a:pt x="87741" y="8672"/>
                </a:lnTo>
                <a:lnTo>
                  <a:pt x="91354" y="11504"/>
                </a:lnTo>
                <a:lnTo>
                  <a:pt x="93161" y="15929"/>
                </a:lnTo>
                <a:lnTo>
                  <a:pt x="92817" y="19646"/>
                </a:lnTo>
                <a:lnTo>
                  <a:pt x="90408" y="27610"/>
                </a:lnTo>
                <a:lnTo>
                  <a:pt x="91354" y="32743"/>
                </a:lnTo>
                <a:lnTo>
                  <a:pt x="94537" y="30265"/>
                </a:lnTo>
                <a:lnTo>
                  <a:pt x="95655" y="33982"/>
                </a:lnTo>
                <a:lnTo>
                  <a:pt x="96688" y="36283"/>
                </a:lnTo>
                <a:lnTo>
                  <a:pt x="101935" y="36283"/>
                </a:lnTo>
                <a:lnTo>
                  <a:pt x="103655" y="40000"/>
                </a:lnTo>
                <a:lnTo>
                  <a:pt x="108559" y="42300"/>
                </a:lnTo>
                <a:lnTo>
                  <a:pt x="107440" y="45132"/>
                </a:lnTo>
                <a:lnTo>
                  <a:pt x="107784" y="49911"/>
                </a:lnTo>
                <a:lnTo>
                  <a:pt x="108129" y="52389"/>
                </a:lnTo>
                <a:lnTo>
                  <a:pt x="106236" y="51504"/>
                </a:lnTo>
                <a:lnTo>
                  <a:pt x="102795" y="48141"/>
                </a:lnTo>
                <a:lnTo>
                  <a:pt x="97462" y="41769"/>
                </a:lnTo>
                <a:lnTo>
                  <a:pt x="105118" y="54159"/>
                </a:lnTo>
                <a:lnTo>
                  <a:pt x="108903" y="54159"/>
                </a:lnTo>
                <a:lnTo>
                  <a:pt x="106924" y="56283"/>
                </a:lnTo>
                <a:lnTo>
                  <a:pt x="110623" y="59646"/>
                </a:lnTo>
                <a:lnTo>
                  <a:pt x="110623" y="62300"/>
                </a:lnTo>
                <a:lnTo>
                  <a:pt x="109075" y="60176"/>
                </a:lnTo>
                <a:lnTo>
                  <a:pt x="107612" y="60530"/>
                </a:lnTo>
                <a:lnTo>
                  <a:pt x="107956" y="62654"/>
                </a:lnTo>
                <a:lnTo>
                  <a:pt x="109075" y="64778"/>
                </a:lnTo>
                <a:lnTo>
                  <a:pt x="107612" y="66017"/>
                </a:lnTo>
                <a:lnTo>
                  <a:pt x="103483" y="60530"/>
                </a:lnTo>
                <a:lnTo>
                  <a:pt x="101763" y="57876"/>
                </a:lnTo>
                <a:lnTo>
                  <a:pt x="102795" y="61415"/>
                </a:lnTo>
                <a:lnTo>
                  <a:pt x="106924" y="66902"/>
                </a:lnTo>
                <a:lnTo>
                  <a:pt x="108559" y="67256"/>
                </a:lnTo>
                <a:lnTo>
                  <a:pt x="110451" y="68495"/>
                </a:lnTo>
                <a:lnTo>
                  <a:pt x="110279" y="70265"/>
                </a:lnTo>
                <a:lnTo>
                  <a:pt x="111225" y="70265"/>
                </a:lnTo>
                <a:lnTo>
                  <a:pt x="111569" y="72035"/>
                </a:lnTo>
                <a:lnTo>
                  <a:pt x="109935" y="74513"/>
                </a:lnTo>
                <a:lnTo>
                  <a:pt x="106924" y="72035"/>
                </a:lnTo>
                <a:lnTo>
                  <a:pt x="105978" y="69380"/>
                </a:lnTo>
                <a:lnTo>
                  <a:pt x="101935" y="68495"/>
                </a:lnTo>
                <a:lnTo>
                  <a:pt x="101333" y="66371"/>
                </a:lnTo>
                <a:lnTo>
                  <a:pt x="99784" y="69026"/>
                </a:lnTo>
                <a:lnTo>
                  <a:pt x="105290" y="71504"/>
                </a:lnTo>
                <a:lnTo>
                  <a:pt x="105634" y="73982"/>
                </a:lnTo>
                <a:lnTo>
                  <a:pt x="109935" y="77522"/>
                </a:lnTo>
                <a:lnTo>
                  <a:pt x="111569" y="77522"/>
                </a:lnTo>
                <a:lnTo>
                  <a:pt x="111913" y="74513"/>
                </a:lnTo>
                <a:lnTo>
                  <a:pt x="113376" y="75398"/>
                </a:lnTo>
                <a:lnTo>
                  <a:pt x="116559" y="75044"/>
                </a:lnTo>
                <a:lnTo>
                  <a:pt x="119999" y="86017"/>
                </a:lnTo>
                <a:lnTo>
                  <a:pt x="117677" y="84247"/>
                </a:lnTo>
                <a:lnTo>
                  <a:pt x="117075" y="87787"/>
                </a:lnTo>
                <a:lnTo>
                  <a:pt x="69849" y="103539"/>
                </a:lnTo>
                <a:lnTo>
                  <a:pt x="31053" y="112743"/>
                </a:lnTo>
                <a:lnTo>
                  <a:pt x="0" y="120000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Shape 589"/>
          <p:cNvSpPr/>
          <p:nvPr/>
        </p:nvSpPr>
        <p:spPr>
          <a:xfrm>
            <a:off x="6600825" y="3746500"/>
            <a:ext cx="54000" cy="153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7346"/>
                </a:moveTo>
                <a:lnTo>
                  <a:pt x="0" y="105306"/>
                </a:lnTo>
                <a:lnTo>
                  <a:pt x="26493" y="119999"/>
                </a:lnTo>
                <a:lnTo>
                  <a:pt x="42077" y="75918"/>
                </a:lnTo>
                <a:lnTo>
                  <a:pt x="87272" y="56938"/>
                </a:lnTo>
                <a:lnTo>
                  <a:pt x="120000" y="0"/>
                </a:lnTo>
                <a:lnTo>
                  <a:pt x="49870" y="12857"/>
                </a:lnTo>
                <a:lnTo>
                  <a:pt x="0" y="6734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Shape 590"/>
          <p:cNvSpPr/>
          <p:nvPr/>
        </p:nvSpPr>
        <p:spPr>
          <a:xfrm>
            <a:off x="1149350" y="1905000"/>
            <a:ext cx="830400" cy="597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887" y="20662"/>
                </a:moveTo>
                <a:lnTo>
                  <a:pt x="4680" y="26066"/>
                </a:lnTo>
                <a:lnTo>
                  <a:pt x="4282" y="33218"/>
                </a:lnTo>
                <a:lnTo>
                  <a:pt x="3883" y="39735"/>
                </a:lnTo>
                <a:lnTo>
                  <a:pt x="4481" y="42119"/>
                </a:lnTo>
                <a:lnTo>
                  <a:pt x="3286" y="51178"/>
                </a:lnTo>
                <a:lnTo>
                  <a:pt x="5576" y="49271"/>
                </a:lnTo>
                <a:lnTo>
                  <a:pt x="8464" y="53086"/>
                </a:lnTo>
                <a:lnTo>
                  <a:pt x="5178" y="53562"/>
                </a:lnTo>
                <a:lnTo>
                  <a:pt x="3087" y="53086"/>
                </a:lnTo>
                <a:lnTo>
                  <a:pt x="2887" y="56582"/>
                </a:lnTo>
                <a:lnTo>
                  <a:pt x="2887" y="59284"/>
                </a:lnTo>
                <a:lnTo>
                  <a:pt x="5576" y="59284"/>
                </a:lnTo>
                <a:lnTo>
                  <a:pt x="5975" y="60874"/>
                </a:lnTo>
                <a:lnTo>
                  <a:pt x="3883" y="62304"/>
                </a:lnTo>
                <a:lnTo>
                  <a:pt x="4282" y="66119"/>
                </a:lnTo>
                <a:lnTo>
                  <a:pt x="2489" y="69933"/>
                </a:lnTo>
                <a:lnTo>
                  <a:pt x="1593" y="69933"/>
                </a:lnTo>
                <a:lnTo>
                  <a:pt x="2688" y="63735"/>
                </a:lnTo>
                <a:lnTo>
                  <a:pt x="1991" y="61986"/>
                </a:lnTo>
                <a:lnTo>
                  <a:pt x="0" y="71046"/>
                </a:lnTo>
                <a:lnTo>
                  <a:pt x="3087" y="74066"/>
                </a:lnTo>
                <a:lnTo>
                  <a:pt x="8464" y="77245"/>
                </a:lnTo>
                <a:lnTo>
                  <a:pt x="8863" y="80264"/>
                </a:lnTo>
                <a:lnTo>
                  <a:pt x="11153" y="80582"/>
                </a:lnTo>
                <a:lnTo>
                  <a:pt x="15734" y="92821"/>
                </a:lnTo>
                <a:lnTo>
                  <a:pt x="14838" y="96794"/>
                </a:lnTo>
                <a:lnTo>
                  <a:pt x="21908" y="105059"/>
                </a:lnTo>
                <a:lnTo>
                  <a:pt x="33958" y="104423"/>
                </a:lnTo>
                <a:lnTo>
                  <a:pt x="43219" y="109986"/>
                </a:lnTo>
                <a:lnTo>
                  <a:pt x="47402" y="108556"/>
                </a:lnTo>
                <a:lnTo>
                  <a:pt x="75087" y="109986"/>
                </a:lnTo>
                <a:lnTo>
                  <a:pt x="106157" y="120000"/>
                </a:lnTo>
                <a:lnTo>
                  <a:pt x="106755" y="106966"/>
                </a:lnTo>
                <a:lnTo>
                  <a:pt x="120000" y="29880"/>
                </a:lnTo>
                <a:lnTo>
                  <a:pt x="36647" y="0"/>
                </a:lnTo>
                <a:lnTo>
                  <a:pt x="35950" y="476"/>
                </a:lnTo>
                <a:lnTo>
                  <a:pt x="36647" y="2384"/>
                </a:lnTo>
                <a:lnTo>
                  <a:pt x="35751" y="3178"/>
                </a:lnTo>
                <a:lnTo>
                  <a:pt x="36647" y="4609"/>
                </a:lnTo>
                <a:lnTo>
                  <a:pt x="36348" y="6198"/>
                </a:lnTo>
                <a:lnTo>
                  <a:pt x="36647" y="8423"/>
                </a:lnTo>
                <a:lnTo>
                  <a:pt x="37443" y="7629"/>
                </a:lnTo>
                <a:lnTo>
                  <a:pt x="39037" y="8741"/>
                </a:lnTo>
                <a:lnTo>
                  <a:pt x="38639" y="11920"/>
                </a:lnTo>
                <a:lnTo>
                  <a:pt x="39037" y="13668"/>
                </a:lnTo>
                <a:lnTo>
                  <a:pt x="37443" y="18278"/>
                </a:lnTo>
                <a:lnTo>
                  <a:pt x="35551" y="15258"/>
                </a:lnTo>
                <a:lnTo>
                  <a:pt x="34755" y="15576"/>
                </a:lnTo>
                <a:lnTo>
                  <a:pt x="34755" y="17642"/>
                </a:lnTo>
                <a:lnTo>
                  <a:pt x="36149" y="18278"/>
                </a:lnTo>
                <a:lnTo>
                  <a:pt x="37643" y="23046"/>
                </a:lnTo>
                <a:lnTo>
                  <a:pt x="37045" y="29086"/>
                </a:lnTo>
                <a:lnTo>
                  <a:pt x="37443" y="30993"/>
                </a:lnTo>
                <a:lnTo>
                  <a:pt x="38838" y="31629"/>
                </a:lnTo>
                <a:lnTo>
                  <a:pt x="38240" y="32900"/>
                </a:lnTo>
                <a:lnTo>
                  <a:pt x="37045" y="33218"/>
                </a:lnTo>
                <a:lnTo>
                  <a:pt x="34755" y="37192"/>
                </a:lnTo>
                <a:lnTo>
                  <a:pt x="34755" y="38622"/>
                </a:lnTo>
                <a:lnTo>
                  <a:pt x="33958" y="41006"/>
                </a:lnTo>
                <a:lnTo>
                  <a:pt x="33261" y="41324"/>
                </a:lnTo>
                <a:lnTo>
                  <a:pt x="33958" y="42913"/>
                </a:lnTo>
                <a:lnTo>
                  <a:pt x="33062" y="44026"/>
                </a:lnTo>
                <a:lnTo>
                  <a:pt x="33062" y="50543"/>
                </a:lnTo>
                <a:lnTo>
                  <a:pt x="31170" y="51496"/>
                </a:lnTo>
                <a:lnTo>
                  <a:pt x="31170" y="53562"/>
                </a:lnTo>
                <a:lnTo>
                  <a:pt x="29377" y="51178"/>
                </a:lnTo>
                <a:lnTo>
                  <a:pt x="29377" y="52291"/>
                </a:lnTo>
                <a:lnTo>
                  <a:pt x="25991" y="56582"/>
                </a:lnTo>
                <a:lnTo>
                  <a:pt x="24995" y="56105"/>
                </a:lnTo>
                <a:lnTo>
                  <a:pt x="24199" y="54198"/>
                </a:lnTo>
                <a:lnTo>
                  <a:pt x="23800" y="55152"/>
                </a:lnTo>
                <a:lnTo>
                  <a:pt x="23103" y="54198"/>
                </a:lnTo>
                <a:lnTo>
                  <a:pt x="22307" y="57059"/>
                </a:lnTo>
                <a:lnTo>
                  <a:pt x="22107" y="56900"/>
                </a:lnTo>
                <a:lnTo>
                  <a:pt x="22107" y="54675"/>
                </a:lnTo>
                <a:lnTo>
                  <a:pt x="21112" y="55152"/>
                </a:lnTo>
                <a:lnTo>
                  <a:pt x="22307" y="53403"/>
                </a:lnTo>
                <a:lnTo>
                  <a:pt x="20813" y="53086"/>
                </a:lnTo>
                <a:lnTo>
                  <a:pt x="22107" y="51973"/>
                </a:lnTo>
                <a:lnTo>
                  <a:pt x="20414" y="51178"/>
                </a:lnTo>
                <a:lnTo>
                  <a:pt x="21112" y="50066"/>
                </a:lnTo>
                <a:lnTo>
                  <a:pt x="22904" y="51178"/>
                </a:lnTo>
                <a:lnTo>
                  <a:pt x="23502" y="49271"/>
                </a:lnTo>
                <a:lnTo>
                  <a:pt x="25991" y="47682"/>
                </a:lnTo>
                <a:lnTo>
                  <a:pt x="24796" y="51655"/>
                </a:lnTo>
                <a:lnTo>
                  <a:pt x="25195" y="53880"/>
                </a:lnTo>
                <a:lnTo>
                  <a:pt x="26091" y="49748"/>
                </a:lnTo>
                <a:lnTo>
                  <a:pt x="28481" y="48158"/>
                </a:lnTo>
                <a:lnTo>
                  <a:pt x="27286" y="50860"/>
                </a:lnTo>
                <a:lnTo>
                  <a:pt x="28481" y="52291"/>
                </a:lnTo>
                <a:lnTo>
                  <a:pt x="28481" y="50066"/>
                </a:lnTo>
                <a:lnTo>
                  <a:pt x="29775" y="48476"/>
                </a:lnTo>
                <a:lnTo>
                  <a:pt x="31170" y="45456"/>
                </a:lnTo>
                <a:lnTo>
                  <a:pt x="30771" y="43549"/>
                </a:lnTo>
                <a:lnTo>
                  <a:pt x="28481" y="43867"/>
                </a:lnTo>
                <a:lnTo>
                  <a:pt x="28979" y="40847"/>
                </a:lnTo>
                <a:lnTo>
                  <a:pt x="29975" y="42437"/>
                </a:lnTo>
                <a:lnTo>
                  <a:pt x="30373" y="38145"/>
                </a:lnTo>
                <a:lnTo>
                  <a:pt x="33062" y="38145"/>
                </a:lnTo>
                <a:lnTo>
                  <a:pt x="33261" y="34013"/>
                </a:lnTo>
                <a:lnTo>
                  <a:pt x="32265" y="31788"/>
                </a:lnTo>
                <a:lnTo>
                  <a:pt x="32265" y="35602"/>
                </a:lnTo>
                <a:lnTo>
                  <a:pt x="31170" y="34807"/>
                </a:lnTo>
                <a:lnTo>
                  <a:pt x="29377" y="36397"/>
                </a:lnTo>
                <a:lnTo>
                  <a:pt x="28481" y="39417"/>
                </a:lnTo>
                <a:lnTo>
                  <a:pt x="26688" y="39735"/>
                </a:lnTo>
                <a:lnTo>
                  <a:pt x="23800" y="41960"/>
                </a:lnTo>
                <a:lnTo>
                  <a:pt x="21510" y="45456"/>
                </a:lnTo>
                <a:lnTo>
                  <a:pt x="25593" y="45774"/>
                </a:lnTo>
                <a:lnTo>
                  <a:pt x="22107" y="46728"/>
                </a:lnTo>
                <a:lnTo>
                  <a:pt x="20414" y="45774"/>
                </a:lnTo>
                <a:lnTo>
                  <a:pt x="23800" y="39735"/>
                </a:lnTo>
                <a:lnTo>
                  <a:pt x="26091" y="38145"/>
                </a:lnTo>
                <a:lnTo>
                  <a:pt x="28680" y="33695"/>
                </a:lnTo>
                <a:lnTo>
                  <a:pt x="29178" y="35920"/>
                </a:lnTo>
                <a:lnTo>
                  <a:pt x="30771" y="34013"/>
                </a:lnTo>
                <a:lnTo>
                  <a:pt x="32265" y="29721"/>
                </a:lnTo>
                <a:lnTo>
                  <a:pt x="31668" y="26384"/>
                </a:lnTo>
                <a:lnTo>
                  <a:pt x="31170" y="28609"/>
                </a:lnTo>
                <a:lnTo>
                  <a:pt x="30373" y="28609"/>
                </a:lnTo>
                <a:lnTo>
                  <a:pt x="31170" y="25271"/>
                </a:lnTo>
                <a:lnTo>
                  <a:pt x="29975" y="25271"/>
                </a:lnTo>
                <a:lnTo>
                  <a:pt x="29775" y="28291"/>
                </a:lnTo>
                <a:lnTo>
                  <a:pt x="28780" y="29086"/>
                </a:lnTo>
                <a:lnTo>
                  <a:pt x="28680" y="25907"/>
                </a:lnTo>
                <a:lnTo>
                  <a:pt x="27883" y="25271"/>
                </a:lnTo>
                <a:lnTo>
                  <a:pt x="27087" y="26384"/>
                </a:lnTo>
                <a:lnTo>
                  <a:pt x="25792" y="22569"/>
                </a:lnTo>
                <a:lnTo>
                  <a:pt x="23103" y="22251"/>
                </a:lnTo>
                <a:lnTo>
                  <a:pt x="12348" y="15258"/>
                </a:lnTo>
                <a:lnTo>
                  <a:pt x="5178" y="6039"/>
                </a:lnTo>
                <a:lnTo>
                  <a:pt x="2887" y="12556"/>
                </a:lnTo>
                <a:lnTo>
                  <a:pt x="2887" y="20662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Shape 591"/>
          <p:cNvSpPr/>
          <p:nvPr/>
        </p:nvSpPr>
        <p:spPr>
          <a:xfrm>
            <a:off x="1149350" y="1905000"/>
            <a:ext cx="830400" cy="597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887" y="20662"/>
                </a:moveTo>
                <a:lnTo>
                  <a:pt x="4680" y="26066"/>
                </a:lnTo>
                <a:lnTo>
                  <a:pt x="4282" y="33218"/>
                </a:lnTo>
                <a:lnTo>
                  <a:pt x="3883" y="39735"/>
                </a:lnTo>
                <a:lnTo>
                  <a:pt x="4481" y="42119"/>
                </a:lnTo>
                <a:lnTo>
                  <a:pt x="3286" y="51178"/>
                </a:lnTo>
                <a:lnTo>
                  <a:pt x="5576" y="49271"/>
                </a:lnTo>
                <a:lnTo>
                  <a:pt x="8464" y="53086"/>
                </a:lnTo>
                <a:lnTo>
                  <a:pt x="5178" y="53562"/>
                </a:lnTo>
                <a:lnTo>
                  <a:pt x="3087" y="53086"/>
                </a:lnTo>
                <a:lnTo>
                  <a:pt x="2887" y="56582"/>
                </a:lnTo>
                <a:lnTo>
                  <a:pt x="2887" y="59284"/>
                </a:lnTo>
                <a:lnTo>
                  <a:pt x="5576" y="59284"/>
                </a:lnTo>
                <a:lnTo>
                  <a:pt x="5975" y="60874"/>
                </a:lnTo>
                <a:lnTo>
                  <a:pt x="3883" y="62304"/>
                </a:lnTo>
                <a:lnTo>
                  <a:pt x="4282" y="66119"/>
                </a:lnTo>
                <a:lnTo>
                  <a:pt x="2489" y="69933"/>
                </a:lnTo>
                <a:lnTo>
                  <a:pt x="1593" y="69933"/>
                </a:lnTo>
                <a:lnTo>
                  <a:pt x="2688" y="63735"/>
                </a:lnTo>
                <a:lnTo>
                  <a:pt x="1991" y="61986"/>
                </a:lnTo>
                <a:lnTo>
                  <a:pt x="0" y="71046"/>
                </a:lnTo>
                <a:lnTo>
                  <a:pt x="3087" y="74066"/>
                </a:lnTo>
                <a:lnTo>
                  <a:pt x="8464" y="77245"/>
                </a:lnTo>
                <a:lnTo>
                  <a:pt x="8863" y="80264"/>
                </a:lnTo>
                <a:lnTo>
                  <a:pt x="11153" y="80582"/>
                </a:lnTo>
                <a:lnTo>
                  <a:pt x="15734" y="92821"/>
                </a:lnTo>
                <a:lnTo>
                  <a:pt x="14838" y="96794"/>
                </a:lnTo>
                <a:lnTo>
                  <a:pt x="21908" y="105059"/>
                </a:lnTo>
                <a:lnTo>
                  <a:pt x="33958" y="104423"/>
                </a:lnTo>
                <a:lnTo>
                  <a:pt x="43219" y="109986"/>
                </a:lnTo>
                <a:lnTo>
                  <a:pt x="47402" y="108556"/>
                </a:lnTo>
                <a:lnTo>
                  <a:pt x="75087" y="109986"/>
                </a:lnTo>
                <a:lnTo>
                  <a:pt x="106157" y="120000"/>
                </a:lnTo>
                <a:lnTo>
                  <a:pt x="106755" y="106966"/>
                </a:lnTo>
                <a:lnTo>
                  <a:pt x="120000" y="29880"/>
                </a:lnTo>
                <a:lnTo>
                  <a:pt x="36647" y="0"/>
                </a:lnTo>
                <a:lnTo>
                  <a:pt x="35950" y="476"/>
                </a:lnTo>
                <a:lnTo>
                  <a:pt x="36647" y="2384"/>
                </a:lnTo>
                <a:lnTo>
                  <a:pt x="35751" y="3178"/>
                </a:lnTo>
                <a:lnTo>
                  <a:pt x="36647" y="4609"/>
                </a:lnTo>
                <a:lnTo>
                  <a:pt x="36348" y="6198"/>
                </a:lnTo>
                <a:lnTo>
                  <a:pt x="36647" y="8423"/>
                </a:lnTo>
                <a:lnTo>
                  <a:pt x="37443" y="7629"/>
                </a:lnTo>
                <a:lnTo>
                  <a:pt x="39037" y="8741"/>
                </a:lnTo>
                <a:lnTo>
                  <a:pt x="38639" y="11920"/>
                </a:lnTo>
                <a:lnTo>
                  <a:pt x="39037" y="13668"/>
                </a:lnTo>
                <a:lnTo>
                  <a:pt x="37443" y="18278"/>
                </a:lnTo>
                <a:lnTo>
                  <a:pt x="35551" y="15258"/>
                </a:lnTo>
                <a:lnTo>
                  <a:pt x="34755" y="15576"/>
                </a:lnTo>
                <a:lnTo>
                  <a:pt x="34755" y="17642"/>
                </a:lnTo>
                <a:lnTo>
                  <a:pt x="36149" y="18278"/>
                </a:lnTo>
                <a:lnTo>
                  <a:pt x="37643" y="23046"/>
                </a:lnTo>
                <a:lnTo>
                  <a:pt x="37045" y="29086"/>
                </a:lnTo>
                <a:lnTo>
                  <a:pt x="37443" y="30993"/>
                </a:lnTo>
                <a:lnTo>
                  <a:pt x="38838" y="31629"/>
                </a:lnTo>
                <a:lnTo>
                  <a:pt x="38240" y="32900"/>
                </a:lnTo>
                <a:lnTo>
                  <a:pt x="37045" y="33218"/>
                </a:lnTo>
                <a:lnTo>
                  <a:pt x="34755" y="37192"/>
                </a:lnTo>
                <a:lnTo>
                  <a:pt x="34755" y="38622"/>
                </a:lnTo>
                <a:lnTo>
                  <a:pt x="33958" y="41006"/>
                </a:lnTo>
                <a:lnTo>
                  <a:pt x="33261" y="41324"/>
                </a:lnTo>
                <a:lnTo>
                  <a:pt x="33958" y="42913"/>
                </a:lnTo>
                <a:lnTo>
                  <a:pt x="33062" y="44026"/>
                </a:lnTo>
                <a:lnTo>
                  <a:pt x="33062" y="50543"/>
                </a:lnTo>
                <a:lnTo>
                  <a:pt x="31170" y="51496"/>
                </a:lnTo>
                <a:lnTo>
                  <a:pt x="31170" y="53562"/>
                </a:lnTo>
                <a:lnTo>
                  <a:pt x="29377" y="51178"/>
                </a:lnTo>
                <a:lnTo>
                  <a:pt x="29377" y="52291"/>
                </a:lnTo>
                <a:lnTo>
                  <a:pt x="25991" y="56582"/>
                </a:lnTo>
                <a:lnTo>
                  <a:pt x="24995" y="56105"/>
                </a:lnTo>
                <a:lnTo>
                  <a:pt x="24199" y="54198"/>
                </a:lnTo>
                <a:lnTo>
                  <a:pt x="23800" y="55152"/>
                </a:lnTo>
                <a:lnTo>
                  <a:pt x="23103" y="54198"/>
                </a:lnTo>
                <a:lnTo>
                  <a:pt x="22307" y="57059"/>
                </a:lnTo>
                <a:lnTo>
                  <a:pt x="22107" y="56900"/>
                </a:lnTo>
                <a:lnTo>
                  <a:pt x="22107" y="54675"/>
                </a:lnTo>
                <a:lnTo>
                  <a:pt x="21112" y="55152"/>
                </a:lnTo>
                <a:lnTo>
                  <a:pt x="22307" y="53403"/>
                </a:lnTo>
                <a:lnTo>
                  <a:pt x="20813" y="53086"/>
                </a:lnTo>
                <a:lnTo>
                  <a:pt x="22107" y="51973"/>
                </a:lnTo>
                <a:lnTo>
                  <a:pt x="20414" y="51178"/>
                </a:lnTo>
                <a:lnTo>
                  <a:pt x="21112" y="50066"/>
                </a:lnTo>
                <a:lnTo>
                  <a:pt x="22904" y="51178"/>
                </a:lnTo>
                <a:lnTo>
                  <a:pt x="23502" y="49271"/>
                </a:lnTo>
                <a:lnTo>
                  <a:pt x="25991" y="47682"/>
                </a:lnTo>
                <a:lnTo>
                  <a:pt x="24796" y="51655"/>
                </a:lnTo>
                <a:lnTo>
                  <a:pt x="25195" y="53880"/>
                </a:lnTo>
                <a:lnTo>
                  <a:pt x="26091" y="49748"/>
                </a:lnTo>
                <a:lnTo>
                  <a:pt x="28481" y="48158"/>
                </a:lnTo>
                <a:lnTo>
                  <a:pt x="27286" y="50860"/>
                </a:lnTo>
                <a:lnTo>
                  <a:pt x="28481" y="52291"/>
                </a:lnTo>
                <a:lnTo>
                  <a:pt x="28481" y="50066"/>
                </a:lnTo>
                <a:lnTo>
                  <a:pt x="29775" y="48476"/>
                </a:lnTo>
                <a:lnTo>
                  <a:pt x="31170" y="45456"/>
                </a:lnTo>
                <a:lnTo>
                  <a:pt x="30771" y="43549"/>
                </a:lnTo>
                <a:lnTo>
                  <a:pt x="28481" y="43867"/>
                </a:lnTo>
                <a:lnTo>
                  <a:pt x="28979" y="40847"/>
                </a:lnTo>
                <a:lnTo>
                  <a:pt x="29975" y="42437"/>
                </a:lnTo>
                <a:lnTo>
                  <a:pt x="30373" y="38145"/>
                </a:lnTo>
                <a:lnTo>
                  <a:pt x="33062" y="38145"/>
                </a:lnTo>
                <a:lnTo>
                  <a:pt x="33261" y="34013"/>
                </a:lnTo>
                <a:lnTo>
                  <a:pt x="32265" y="31788"/>
                </a:lnTo>
                <a:lnTo>
                  <a:pt x="32265" y="35602"/>
                </a:lnTo>
                <a:lnTo>
                  <a:pt x="31170" y="34807"/>
                </a:lnTo>
                <a:lnTo>
                  <a:pt x="29377" y="36397"/>
                </a:lnTo>
                <a:lnTo>
                  <a:pt x="28481" y="39417"/>
                </a:lnTo>
                <a:lnTo>
                  <a:pt x="26688" y="39735"/>
                </a:lnTo>
                <a:lnTo>
                  <a:pt x="23800" y="41960"/>
                </a:lnTo>
                <a:lnTo>
                  <a:pt x="21510" y="45456"/>
                </a:lnTo>
                <a:lnTo>
                  <a:pt x="25593" y="45774"/>
                </a:lnTo>
                <a:lnTo>
                  <a:pt x="22107" y="46728"/>
                </a:lnTo>
                <a:lnTo>
                  <a:pt x="20414" y="45774"/>
                </a:lnTo>
                <a:lnTo>
                  <a:pt x="23800" y="39735"/>
                </a:lnTo>
                <a:lnTo>
                  <a:pt x="26091" y="38145"/>
                </a:lnTo>
                <a:lnTo>
                  <a:pt x="28680" y="33695"/>
                </a:lnTo>
                <a:lnTo>
                  <a:pt x="29178" y="35920"/>
                </a:lnTo>
                <a:lnTo>
                  <a:pt x="30771" y="34013"/>
                </a:lnTo>
                <a:lnTo>
                  <a:pt x="32265" y="29721"/>
                </a:lnTo>
                <a:lnTo>
                  <a:pt x="31668" y="26384"/>
                </a:lnTo>
                <a:lnTo>
                  <a:pt x="31170" y="28609"/>
                </a:lnTo>
                <a:lnTo>
                  <a:pt x="30373" y="28609"/>
                </a:lnTo>
                <a:lnTo>
                  <a:pt x="31170" y="25271"/>
                </a:lnTo>
                <a:lnTo>
                  <a:pt x="29975" y="25271"/>
                </a:lnTo>
                <a:lnTo>
                  <a:pt x="29775" y="28291"/>
                </a:lnTo>
                <a:lnTo>
                  <a:pt x="28780" y="29086"/>
                </a:lnTo>
                <a:lnTo>
                  <a:pt x="28680" y="25907"/>
                </a:lnTo>
                <a:lnTo>
                  <a:pt x="27883" y="25271"/>
                </a:lnTo>
                <a:lnTo>
                  <a:pt x="27087" y="26384"/>
                </a:lnTo>
                <a:lnTo>
                  <a:pt x="25792" y="22569"/>
                </a:lnTo>
                <a:lnTo>
                  <a:pt x="23103" y="22251"/>
                </a:lnTo>
                <a:lnTo>
                  <a:pt x="12348" y="15258"/>
                </a:lnTo>
                <a:lnTo>
                  <a:pt x="5178" y="6039"/>
                </a:lnTo>
                <a:lnTo>
                  <a:pt x="2887" y="12556"/>
                </a:lnTo>
                <a:lnTo>
                  <a:pt x="2887" y="20662"/>
                </a:lnTo>
              </a:path>
            </a:pathLst>
          </a:custGeom>
          <a:noFill/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Shape 592"/>
          <p:cNvSpPr/>
          <p:nvPr/>
        </p:nvSpPr>
        <p:spPr>
          <a:xfrm>
            <a:off x="1344612" y="1939925"/>
            <a:ext cx="36600" cy="4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50526"/>
                </a:moveTo>
                <a:lnTo>
                  <a:pt x="101538" y="0"/>
                </a:lnTo>
                <a:lnTo>
                  <a:pt x="120000" y="48421"/>
                </a:lnTo>
                <a:lnTo>
                  <a:pt x="101538" y="119999"/>
                </a:lnTo>
                <a:lnTo>
                  <a:pt x="0" y="50526"/>
                </a:lnTo>
                <a:close/>
              </a:path>
            </a:pathLst>
          </a:custGeom>
          <a:solidFill>
            <a:srgbClr val="C0C4C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Shape 593"/>
          <p:cNvSpPr/>
          <p:nvPr/>
        </p:nvSpPr>
        <p:spPr>
          <a:xfrm>
            <a:off x="1344612" y="1939925"/>
            <a:ext cx="36600" cy="4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50526"/>
                </a:moveTo>
                <a:lnTo>
                  <a:pt x="101538" y="0"/>
                </a:lnTo>
                <a:lnTo>
                  <a:pt x="120000" y="48421"/>
                </a:lnTo>
                <a:lnTo>
                  <a:pt x="101538" y="119999"/>
                </a:lnTo>
                <a:lnTo>
                  <a:pt x="0" y="50526"/>
                </a:lnTo>
              </a:path>
            </a:pathLst>
          </a:custGeom>
          <a:noFill/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Shape 594"/>
          <p:cNvSpPr/>
          <p:nvPr/>
        </p:nvSpPr>
        <p:spPr>
          <a:xfrm>
            <a:off x="1366837" y="2000250"/>
            <a:ext cx="30300" cy="61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31111"/>
                </a:moveTo>
                <a:lnTo>
                  <a:pt x="73170" y="0"/>
                </a:lnTo>
                <a:lnTo>
                  <a:pt x="120000" y="17777"/>
                </a:lnTo>
                <a:lnTo>
                  <a:pt x="90731" y="120000"/>
                </a:lnTo>
                <a:lnTo>
                  <a:pt x="0" y="31111"/>
                </a:lnTo>
                <a:close/>
              </a:path>
            </a:pathLst>
          </a:custGeom>
          <a:solidFill>
            <a:srgbClr val="C0C4C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Shape 595"/>
          <p:cNvSpPr/>
          <p:nvPr/>
        </p:nvSpPr>
        <p:spPr>
          <a:xfrm>
            <a:off x="1366837" y="2000250"/>
            <a:ext cx="30300" cy="61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31111"/>
                </a:moveTo>
                <a:lnTo>
                  <a:pt x="73170" y="0"/>
                </a:lnTo>
                <a:lnTo>
                  <a:pt x="120000" y="17777"/>
                </a:lnTo>
                <a:lnTo>
                  <a:pt x="90731" y="120000"/>
                </a:lnTo>
                <a:lnTo>
                  <a:pt x="0" y="31111"/>
                </a:lnTo>
              </a:path>
            </a:pathLst>
          </a:custGeom>
          <a:noFill/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Shape 596"/>
          <p:cNvSpPr/>
          <p:nvPr/>
        </p:nvSpPr>
        <p:spPr>
          <a:xfrm>
            <a:off x="5776912" y="3457575"/>
            <a:ext cx="557100" cy="546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82956"/>
                </a:moveTo>
                <a:lnTo>
                  <a:pt x="4894" y="99652"/>
                </a:lnTo>
                <a:lnTo>
                  <a:pt x="10086" y="105391"/>
                </a:lnTo>
                <a:lnTo>
                  <a:pt x="20024" y="111304"/>
                </a:lnTo>
                <a:lnTo>
                  <a:pt x="27441" y="120000"/>
                </a:lnTo>
                <a:lnTo>
                  <a:pt x="36934" y="115478"/>
                </a:lnTo>
                <a:lnTo>
                  <a:pt x="40939" y="118434"/>
                </a:lnTo>
                <a:lnTo>
                  <a:pt x="46576" y="115478"/>
                </a:lnTo>
                <a:lnTo>
                  <a:pt x="49987" y="110782"/>
                </a:lnTo>
                <a:lnTo>
                  <a:pt x="60370" y="108695"/>
                </a:lnTo>
                <a:lnTo>
                  <a:pt x="66304" y="101565"/>
                </a:lnTo>
                <a:lnTo>
                  <a:pt x="62892" y="99652"/>
                </a:lnTo>
                <a:lnTo>
                  <a:pt x="72682" y="77043"/>
                </a:lnTo>
                <a:lnTo>
                  <a:pt x="74907" y="65739"/>
                </a:lnTo>
                <a:lnTo>
                  <a:pt x="84400" y="70434"/>
                </a:lnTo>
                <a:lnTo>
                  <a:pt x="89443" y="57043"/>
                </a:lnTo>
                <a:lnTo>
                  <a:pt x="94042" y="56521"/>
                </a:lnTo>
                <a:lnTo>
                  <a:pt x="100865" y="44347"/>
                </a:lnTo>
                <a:lnTo>
                  <a:pt x="103238" y="30956"/>
                </a:lnTo>
                <a:lnTo>
                  <a:pt x="117775" y="38956"/>
                </a:lnTo>
                <a:lnTo>
                  <a:pt x="120000" y="32173"/>
                </a:lnTo>
                <a:lnTo>
                  <a:pt x="116291" y="26956"/>
                </a:lnTo>
                <a:lnTo>
                  <a:pt x="109468" y="24000"/>
                </a:lnTo>
                <a:lnTo>
                  <a:pt x="101458" y="24695"/>
                </a:lnTo>
                <a:lnTo>
                  <a:pt x="99233" y="29391"/>
                </a:lnTo>
                <a:lnTo>
                  <a:pt x="84400" y="33565"/>
                </a:lnTo>
                <a:lnTo>
                  <a:pt x="75500" y="44347"/>
                </a:lnTo>
                <a:lnTo>
                  <a:pt x="72385" y="26956"/>
                </a:lnTo>
                <a:lnTo>
                  <a:pt x="46576" y="31478"/>
                </a:lnTo>
                <a:lnTo>
                  <a:pt x="41532" y="0"/>
                </a:lnTo>
                <a:lnTo>
                  <a:pt x="37824" y="2608"/>
                </a:lnTo>
                <a:lnTo>
                  <a:pt x="40049" y="8521"/>
                </a:lnTo>
                <a:lnTo>
                  <a:pt x="36637" y="36521"/>
                </a:lnTo>
                <a:lnTo>
                  <a:pt x="32039" y="42608"/>
                </a:lnTo>
                <a:lnTo>
                  <a:pt x="17799" y="52869"/>
                </a:lnTo>
                <a:lnTo>
                  <a:pt x="15129" y="64869"/>
                </a:lnTo>
                <a:lnTo>
                  <a:pt x="10086" y="61913"/>
                </a:lnTo>
                <a:lnTo>
                  <a:pt x="8306" y="75826"/>
                </a:lnTo>
                <a:lnTo>
                  <a:pt x="0" y="8295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Shape 597"/>
          <p:cNvSpPr/>
          <p:nvPr/>
        </p:nvSpPr>
        <p:spPr>
          <a:xfrm>
            <a:off x="5776912" y="3457575"/>
            <a:ext cx="557100" cy="546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82956"/>
                </a:moveTo>
                <a:lnTo>
                  <a:pt x="4894" y="99652"/>
                </a:lnTo>
                <a:lnTo>
                  <a:pt x="10086" y="105391"/>
                </a:lnTo>
                <a:lnTo>
                  <a:pt x="20024" y="111304"/>
                </a:lnTo>
                <a:lnTo>
                  <a:pt x="27441" y="120000"/>
                </a:lnTo>
                <a:lnTo>
                  <a:pt x="36934" y="115478"/>
                </a:lnTo>
                <a:lnTo>
                  <a:pt x="40939" y="118434"/>
                </a:lnTo>
                <a:lnTo>
                  <a:pt x="46576" y="115478"/>
                </a:lnTo>
                <a:lnTo>
                  <a:pt x="49987" y="110782"/>
                </a:lnTo>
                <a:lnTo>
                  <a:pt x="60370" y="108695"/>
                </a:lnTo>
                <a:lnTo>
                  <a:pt x="66304" y="101565"/>
                </a:lnTo>
                <a:lnTo>
                  <a:pt x="62892" y="99652"/>
                </a:lnTo>
                <a:lnTo>
                  <a:pt x="72682" y="77043"/>
                </a:lnTo>
                <a:lnTo>
                  <a:pt x="74907" y="65739"/>
                </a:lnTo>
                <a:lnTo>
                  <a:pt x="84400" y="70434"/>
                </a:lnTo>
                <a:lnTo>
                  <a:pt x="89443" y="57043"/>
                </a:lnTo>
                <a:lnTo>
                  <a:pt x="94042" y="56521"/>
                </a:lnTo>
                <a:lnTo>
                  <a:pt x="100865" y="44347"/>
                </a:lnTo>
                <a:lnTo>
                  <a:pt x="103238" y="30956"/>
                </a:lnTo>
                <a:lnTo>
                  <a:pt x="117775" y="38956"/>
                </a:lnTo>
                <a:lnTo>
                  <a:pt x="120000" y="32173"/>
                </a:lnTo>
                <a:lnTo>
                  <a:pt x="116291" y="26956"/>
                </a:lnTo>
                <a:lnTo>
                  <a:pt x="109468" y="24000"/>
                </a:lnTo>
                <a:lnTo>
                  <a:pt x="101458" y="24695"/>
                </a:lnTo>
                <a:lnTo>
                  <a:pt x="99233" y="29391"/>
                </a:lnTo>
                <a:lnTo>
                  <a:pt x="84400" y="33565"/>
                </a:lnTo>
                <a:lnTo>
                  <a:pt x="75500" y="44347"/>
                </a:lnTo>
                <a:lnTo>
                  <a:pt x="72385" y="26956"/>
                </a:lnTo>
                <a:lnTo>
                  <a:pt x="46576" y="31478"/>
                </a:lnTo>
                <a:lnTo>
                  <a:pt x="41532" y="0"/>
                </a:lnTo>
                <a:lnTo>
                  <a:pt x="37824" y="2608"/>
                </a:lnTo>
                <a:lnTo>
                  <a:pt x="40049" y="8521"/>
                </a:lnTo>
                <a:lnTo>
                  <a:pt x="36637" y="36521"/>
                </a:lnTo>
                <a:lnTo>
                  <a:pt x="32039" y="42608"/>
                </a:lnTo>
                <a:lnTo>
                  <a:pt x="17799" y="52869"/>
                </a:lnTo>
                <a:lnTo>
                  <a:pt x="15129" y="64869"/>
                </a:lnTo>
                <a:lnTo>
                  <a:pt x="10086" y="61913"/>
                </a:lnTo>
                <a:lnTo>
                  <a:pt x="8306" y="75826"/>
                </a:lnTo>
                <a:lnTo>
                  <a:pt x="0" y="82956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Shape 598"/>
          <p:cNvSpPr/>
          <p:nvPr/>
        </p:nvSpPr>
        <p:spPr>
          <a:xfrm>
            <a:off x="4491037" y="2606675"/>
            <a:ext cx="657300" cy="684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36624"/>
                </a:moveTo>
                <a:lnTo>
                  <a:pt x="2899" y="45919"/>
                </a:lnTo>
                <a:lnTo>
                  <a:pt x="2647" y="60624"/>
                </a:lnTo>
                <a:lnTo>
                  <a:pt x="17268" y="69086"/>
                </a:lnTo>
                <a:lnTo>
                  <a:pt x="23067" y="75329"/>
                </a:lnTo>
                <a:lnTo>
                  <a:pt x="31638" y="80601"/>
                </a:lnTo>
                <a:lnTo>
                  <a:pt x="34537" y="83930"/>
                </a:lnTo>
                <a:lnTo>
                  <a:pt x="36428" y="93641"/>
                </a:lnTo>
                <a:lnTo>
                  <a:pt x="38571" y="107375"/>
                </a:lnTo>
                <a:lnTo>
                  <a:pt x="49789" y="120000"/>
                </a:lnTo>
                <a:lnTo>
                  <a:pt x="109537" y="116115"/>
                </a:lnTo>
                <a:lnTo>
                  <a:pt x="105882" y="97664"/>
                </a:lnTo>
                <a:lnTo>
                  <a:pt x="108025" y="78658"/>
                </a:lnTo>
                <a:lnTo>
                  <a:pt x="111680" y="70057"/>
                </a:lnTo>
                <a:lnTo>
                  <a:pt x="111428" y="62289"/>
                </a:lnTo>
                <a:lnTo>
                  <a:pt x="118991" y="44947"/>
                </a:lnTo>
                <a:lnTo>
                  <a:pt x="120000" y="40647"/>
                </a:lnTo>
                <a:lnTo>
                  <a:pt x="117857" y="39676"/>
                </a:lnTo>
                <a:lnTo>
                  <a:pt x="114831" y="43005"/>
                </a:lnTo>
                <a:lnTo>
                  <a:pt x="112436" y="52023"/>
                </a:lnTo>
                <a:lnTo>
                  <a:pt x="107647" y="53271"/>
                </a:lnTo>
                <a:lnTo>
                  <a:pt x="105126" y="58265"/>
                </a:lnTo>
                <a:lnTo>
                  <a:pt x="100336" y="61734"/>
                </a:lnTo>
                <a:lnTo>
                  <a:pt x="100840" y="56046"/>
                </a:lnTo>
                <a:lnTo>
                  <a:pt x="103739" y="50080"/>
                </a:lnTo>
                <a:lnTo>
                  <a:pt x="107394" y="48000"/>
                </a:lnTo>
                <a:lnTo>
                  <a:pt x="107899" y="45919"/>
                </a:lnTo>
                <a:lnTo>
                  <a:pt x="101344" y="29271"/>
                </a:lnTo>
                <a:lnTo>
                  <a:pt x="96680" y="27745"/>
                </a:lnTo>
                <a:lnTo>
                  <a:pt x="94915" y="24277"/>
                </a:lnTo>
                <a:lnTo>
                  <a:pt x="83571" y="22751"/>
                </a:lnTo>
                <a:lnTo>
                  <a:pt x="58487" y="16647"/>
                </a:lnTo>
                <a:lnTo>
                  <a:pt x="48403" y="9988"/>
                </a:lnTo>
                <a:lnTo>
                  <a:pt x="42731" y="7630"/>
                </a:lnTo>
                <a:lnTo>
                  <a:pt x="39327" y="9988"/>
                </a:lnTo>
                <a:lnTo>
                  <a:pt x="38193" y="9294"/>
                </a:lnTo>
                <a:lnTo>
                  <a:pt x="40084" y="7630"/>
                </a:lnTo>
                <a:lnTo>
                  <a:pt x="40084" y="4578"/>
                </a:lnTo>
                <a:lnTo>
                  <a:pt x="41092" y="3606"/>
                </a:lnTo>
                <a:lnTo>
                  <a:pt x="41092" y="1248"/>
                </a:lnTo>
                <a:lnTo>
                  <a:pt x="39831" y="0"/>
                </a:lnTo>
                <a:lnTo>
                  <a:pt x="25714" y="5965"/>
                </a:lnTo>
                <a:lnTo>
                  <a:pt x="20420" y="8046"/>
                </a:lnTo>
                <a:lnTo>
                  <a:pt x="18277" y="8323"/>
                </a:lnTo>
                <a:lnTo>
                  <a:pt x="14873" y="6381"/>
                </a:lnTo>
                <a:lnTo>
                  <a:pt x="14369" y="8046"/>
                </a:lnTo>
                <a:lnTo>
                  <a:pt x="13865" y="6381"/>
                </a:lnTo>
                <a:lnTo>
                  <a:pt x="10966" y="8739"/>
                </a:lnTo>
                <a:lnTo>
                  <a:pt x="11974" y="22612"/>
                </a:lnTo>
                <a:lnTo>
                  <a:pt x="0" y="366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Shape 599"/>
          <p:cNvSpPr/>
          <p:nvPr/>
        </p:nvSpPr>
        <p:spPr>
          <a:xfrm>
            <a:off x="4491037" y="2606675"/>
            <a:ext cx="657300" cy="684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36624"/>
                </a:moveTo>
                <a:lnTo>
                  <a:pt x="2899" y="45919"/>
                </a:lnTo>
                <a:lnTo>
                  <a:pt x="2647" y="60624"/>
                </a:lnTo>
                <a:lnTo>
                  <a:pt x="17268" y="69086"/>
                </a:lnTo>
                <a:lnTo>
                  <a:pt x="23067" y="75329"/>
                </a:lnTo>
                <a:lnTo>
                  <a:pt x="31638" y="80601"/>
                </a:lnTo>
                <a:lnTo>
                  <a:pt x="34537" y="83930"/>
                </a:lnTo>
                <a:lnTo>
                  <a:pt x="36428" y="93641"/>
                </a:lnTo>
                <a:lnTo>
                  <a:pt x="38571" y="107375"/>
                </a:lnTo>
                <a:lnTo>
                  <a:pt x="49789" y="120000"/>
                </a:lnTo>
                <a:lnTo>
                  <a:pt x="109537" y="116115"/>
                </a:lnTo>
                <a:lnTo>
                  <a:pt x="105882" y="97664"/>
                </a:lnTo>
                <a:lnTo>
                  <a:pt x="108025" y="78658"/>
                </a:lnTo>
                <a:lnTo>
                  <a:pt x="111680" y="70057"/>
                </a:lnTo>
                <a:lnTo>
                  <a:pt x="111428" y="62289"/>
                </a:lnTo>
                <a:lnTo>
                  <a:pt x="118991" y="44947"/>
                </a:lnTo>
                <a:lnTo>
                  <a:pt x="120000" y="40647"/>
                </a:lnTo>
                <a:lnTo>
                  <a:pt x="117857" y="39676"/>
                </a:lnTo>
                <a:lnTo>
                  <a:pt x="114831" y="43005"/>
                </a:lnTo>
                <a:lnTo>
                  <a:pt x="112436" y="52023"/>
                </a:lnTo>
                <a:lnTo>
                  <a:pt x="107647" y="53271"/>
                </a:lnTo>
                <a:lnTo>
                  <a:pt x="105126" y="58265"/>
                </a:lnTo>
                <a:lnTo>
                  <a:pt x="100336" y="61734"/>
                </a:lnTo>
                <a:lnTo>
                  <a:pt x="100840" y="56046"/>
                </a:lnTo>
                <a:lnTo>
                  <a:pt x="103739" y="50080"/>
                </a:lnTo>
                <a:lnTo>
                  <a:pt x="107394" y="48000"/>
                </a:lnTo>
                <a:lnTo>
                  <a:pt x="107899" y="45919"/>
                </a:lnTo>
                <a:lnTo>
                  <a:pt x="101344" y="29271"/>
                </a:lnTo>
                <a:lnTo>
                  <a:pt x="96680" y="27745"/>
                </a:lnTo>
                <a:lnTo>
                  <a:pt x="94915" y="24277"/>
                </a:lnTo>
                <a:lnTo>
                  <a:pt x="83571" y="22751"/>
                </a:lnTo>
                <a:lnTo>
                  <a:pt x="58487" y="16647"/>
                </a:lnTo>
                <a:lnTo>
                  <a:pt x="48403" y="9988"/>
                </a:lnTo>
                <a:lnTo>
                  <a:pt x="42731" y="7630"/>
                </a:lnTo>
                <a:lnTo>
                  <a:pt x="39327" y="9988"/>
                </a:lnTo>
                <a:lnTo>
                  <a:pt x="38193" y="9294"/>
                </a:lnTo>
                <a:lnTo>
                  <a:pt x="40084" y="7630"/>
                </a:lnTo>
                <a:lnTo>
                  <a:pt x="40084" y="4578"/>
                </a:lnTo>
                <a:lnTo>
                  <a:pt x="41092" y="3606"/>
                </a:lnTo>
                <a:lnTo>
                  <a:pt x="41092" y="1248"/>
                </a:lnTo>
                <a:lnTo>
                  <a:pt x="39831" y="0"/>
                </a:lnTo>
                <a:lnTo>
                  <a:pt x="25714" y="5965"/>
                </a:lnTo>
                <a:lnTo>
                  <a:pt x="20420" y="8046"/>
                </a:lnTo>
                <a:lnTo>
                  <a:pt x="18277" y="8323"/>
                </a:lnTo>
                <a:lnTo>
                  <a:pt x="14873" y="6381"/>
                </a:lnTo>
                <a:lnTo>
                  <a:pt x="14369" y="8046"/>
                </a:lnTo>
                <a:lnTo>
                  <a:pt x="13865" y="6381"/>
                </a:lnTo>
                <a:lnTo>
                  <a:pt x="10966" y="8739"/>
                </a:lnTo>
                <a:lnTo>
                  <a:pt x="11974" y="22612"/>
                </a:lnTo>
                <a:lnTo>
                  <a:pt x="0" y="36624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Shape 600"/>
          <p:cNvSpPr/>
          <p:nvPr/>
        </p:nvSpPr>
        <p:spPr>
          <a:xfrm>
            <a:off x="2384425" y="2782888"/>
            <a:ext cx="876300" cy="712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3085"/>
                </a:moveTo>
                <a:lnTo>
                  <a:pt x="3690" y="76847"/>
                </a:lnTo>
                <a:lnTo>
                  <a:pt x="12397" y="12785"/>
                </a:lnTo>
                <a:lnTo>
                  <a:pt x="14479" y="0"/>
                </a:lnTo>
                <a:lnTo>
                  <a:pt x="61514" y="8390"/>
                </a:lnTo>
                <a:lnTo>
                  <a:pt x="120000" y="15715"/>
                </a:lnTo>
                <a:lnTo>
                  <a:pt x="116025" y="67924"/>
                </a:lnTo>
                <a:lnTo>
                  <a:pt x="111955" y="120000"/>
                </a:lnTo>
                <a:lnTo>
                  <a:pt x="32082" y="108812"/>
                </a:lnTo>
                <a:lnTo>
                  <a:pt x="0" y="10308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Shape 601"/>
          <p:cNvSpPr/>
          <p:nvPr/>
        </p:nvSpPr>
        <p:spPr>
          <a:xfrm>
            <a:off x="2384425" y="2782888"/>
            <a:ext cx="876300" cy="712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3085"/>
                </a:moveTo>
                <a:lnTo>
                  <a:pt x="3690" y="76847"/>
                </a:lnTo>
                <a:lnTo>
                  <a:pt x="12397" y="12785"/>
                </a:lnTo>
                <a:lnTo>
                  <a:pt x="14479" y="0"/>
                </a:lnTo>
                <a:lnTo>
                  <a:pt x="61514" y="8390"/>
                </a:lnTo>
                <a:lnTo>
                  <a:pt x="120000" y="15715"/>
                </a:lnTo>
                <a:lnTo>
                  <a:pt x="116025" y="67924"/>
                </a:lnTo>
                <a:lnTo>
                  <a:pt x="111955" y="120000"/>
                </a:lnTo>
                <a:lnTo>
                  <a:pt x="32082" y="108812"/>
                </a:lnTo>
                <a:lnTo>
                  <a:pt x="0" y="103085"/>
                </a:lnTo>
              </a:path>
            </a:pathLst>
          </a:custGeom>
          <a:solidFill>
            <a:srgbClr val="BFBFBF"/>
          </a:solidFill>
          <a:ln w="9525" cap="sq" cmpd="sng">
            <a:solidFill>
              <a:srgbClr val="12141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Shape 602"/>
          <p:cNvSpPr/>
          <p:nvPr/>
        </p:nvSpPr>
        <p:spPr>
          <a:xfrm>
            <a:off x="5516562" y="4467225"/>
            <a:ext cx="282600" cy="214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4052"/>
                </a:moveTo>
                <a:lnTo>
                  <a:pt x="20882" y="46840"/>
                </a:lnTo>
                <a:lnTo>
                  <a:pt x="20882" y="18289"/>
                </a:lnTo>
                <a:lnTo>
                  <a:pt x="38529" y="9368"/>
                </a:lnTo>
                <a:lnTo>
                  <a:pt x="59411" y="0"/>
                </a:lnTo>
                <a:lnTo>
                  <a:pt x="91176" y="9368"/>
                </a:lnTo>
                <a:lnTo>
                  <a:pt x="95000" y="33011"/>
                </a:lnTo>
                <a:lnTo>
                  <a:pt x="98529" y="46840"/>
                </a:lnTo>
                <a:lnTo>
                  <a:pt x="120000" y="69591"/>
                </a:lnTo>
                <a:lnTo>
                  <a:pt x="120000" y="84312"/>
                </a:lnTo>
                <a:lnTo>
                  <a:pt x="120000" y="120000"/>
                </a:lnTo>
                <a:lnTo>
                  <a:pt x="112647" y="120000"/>
                </a:lnTo>
                <a:lnTo>
                  <a:pt x="102941" y="106171"/>
                </a:lnTo>
                <a:lnTo>
                  <a:pt x="77352" y="97249"/>
                </a:lnTo>
                <a:lnTo>
                  <a:pt x="73529" y="102602"/>
                </a:lnTo>
                <a:lnTo>
                  <a:pt x="45294" y="115539"/>
                </a:lnTo>
                <a:lnTo>
                  <a:pt x="38529" y="97249"/>
                </a:lnTo>
                <a:lnTo>
                  <a:pt x="6764" y="102602"/>
                </a:lnTo>
                <a:lnTo>
                  <a:pt x="3235" y="69591"/>
                </a:lnTo>
                <a:lnTo>
                  <a:pt x="45294" y="60669"/>
                </a:lnTo>
                <a:lnTo>
                  <a:pt x="0" y="74052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Shape 603"/>
          <p:cNvSpPr txBox="1"/>
          <p:nvPr/>
        </p:nvSpPr>
        <p:spPr>
          <a:xfrm>
            <a:off x="6080125" y="5827712"/>
            <a:ext cx="184200" cy="36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Shape 604"/>
          <p:cNvSpPr/>
          <p:nvPr/>
        </p:nvSpPr>
        <p:spPr>
          <a:xfrm>
            <a:off x="6734175" y="3170238"/>
            <a:ext cx="274500" cy="168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719" y="115596"/>
                </a:moveTo>
                <a:lnTo>
                  <a:pt x="2696" y="117798"/>
                </a:lnTo>
                <a:lnTo>
                  <a:pt x="1348" y="120000"/>
                </a:lnTo>
                <a:lnTo>
                  <a:pt x="0" y="117798"/>
                </a:lnTo>
                <a:lnTo>
                  <a:pt x="0" y="115596"/>
                </a:lnTo>
                <a:lnTo>
                  <a:pt x="0" y="113394"/>
                </a:lnTo>
                <a:lnTo>
                  <a:pt x="0" y="112293"/>
                </a:lnTo>
                <a:lnTo>
                  <a:pt x="0" y="107889"/>
                </a:lnTo>
                <a:lnTo>
                  <a:pt x="0" y="106788"/>
                </a:lnTo>
                <a:lnTo>
                  <a:pt x="0" y="104587"/>
                </a:lnTo>
                <a:lnTo>
                  <a:pt x="1348" y="101284"/>
                </a:lnTo>
                <a:lnTo>
                  <a:pt x="2696" y="96880"/>
                </a:lnTo>
                <a:lnTo>
                  <a:pt x="4044" y="93577"/>
                </a:lnTo>
                <a:lnTo>
                  <a:pt x="4719" y="91376"/>
                </a:lnTo>
                <a:lnTo>
                  <a:pt x="6067" y="89174"/>
                </a:lnTo>
                <a:lnTo>
                  <a:pt x="7415" y="88073"/>
                </a:lnTo>
                <a:lnTo>
                  <a:pt x="8089" y="88073"/>
                </a:lnTo>
                <a:lnTo>
                  <a:pt x="10786" y="85871"/>
                </a:lnTo>
                <a:lnTo>
                  <a:pt x="12808" y="83669"/>
                </a:lnTo>
                <a:lnTo>
                  <a:pt x="14157" y="80366"/>
                </a:lnTo>
                <a:lnTo>
                  <a:pt x="14831" y="77064"/>
                </a:lnTo>
                <a:lnTo>
                  <a:pt x="14831" y="74862"/>
                </a:lnTo>
                <a:lnTo>
                  <a:pt x="16179" y="71559"/>
                </a:lnTo>
                <a:lnTo>
                  <a:pt x="16179" y="67155"/>
                </a:lnTo>
                <a:lnTo>
                  <a:pt x="17528" y="67155"/>
                </a:lnTo>
                <a:lnTo>
                  <a:pt x="17528" y="64954"/>
                </a:lnTo>
                <a:lnTo>
                  <a:pt x="18876" y="64954"/>
                </a:lnTo>
                <a:lnTo>
                  <a:pt x="20898" y="63853"/>
                </a:lnTo>
                <a:lnTo>
                  <a:pt x="22921" y="63853"/>
                </a:lnTo>
                <a:lnTo>
                  <a:pt x="25617" y="61651"/>
                </a:lnTo>
                <a:lnTo>
                  <a:pt x="26292" y="59449"/>
                </a:lnTo>
                <a:lnTo>
                  <a:pt x="27640" y="58348"/>
                </a:lnTo>
                <a:lnTo>
                  <a:pt x="28988" y="56146"/>
                </a:lnTo>
                <a:lnTo>
                  <a:pt x="42471" y="58348"/>
                </a:lnTo>
                <a:lnTo>
                  <a:pt x="42471" y="56146"/>
                </a:lnTo>
                <a:lnTo>
                  <a:pt x="43820" y="53944"/>
                </a:lnTo>
                <a:lnTo>
                  <a:pt x="43820" y="52844"/>
                </a:lnTo>
                <a:lnTo>
                  <a:pt x="44494" y="50642"/>
                </a:lnTo>
                <a:lnTo>
                  <a:pt x="45842" y="47339"/>
                </a:lnTo>
                <a:lnTo>
                  <a:pt x="47191" y="45137"/>
                </a:lnTo>
                <a:lnTo>
                  <a:pt x="49213" y="42935"/>
                </a:lnTo>
                <a:lnTo>
                  <a:pt x="51910" y="42935"/>
                </a:lnTo>
                <a:lnTo>
                  <a:pt x="53932" y="42935"/>
                </a:lnTo>
                <a:lnTo>
                  <a:pt x="55280" y="40733"/>
                </a:lnTo>
                <a:lnTo>
                  <a:pt x="55955" y="40733"/>
                </a:lnTo>
                <a:lnTo>
                  <a:pt x="63370" y="39633"/>
                </a:lnTo>
                <a:lnTo>
                  <a:pt x="67415" y="37431"/>
                </a:lnTo>
                <a:lnTo>
                  <a:pt x="70786" y="34128"/>
                </a:lnTo>
                <a:lnTo>
                  <a:pt x="73483" y="31926"/>
                </a:lnTo>
                <a:lnTo>
                  <a:pt x="75505" y="29724"/>
                </a:lnTo>
                <a:lnTo>
                  <a:pt x="78202" y="26422"/>
                </a:lnTo>
                <a:lnTo>
                  <a:pt x="80224" y="20917"/>
                </a:lnTo>
                <a:lnTo>
                  <a:pt x="83595" y="13211"/>
                </a:lnTo>
                <a:lnTo>
                  <a:pt x="88988" y="4403"/>
                </a:lnTo>
                <a:lnTo>
                  <a:pt x="93033" y="0"/>
                </a:lnTo>
                <a:lnTo>
                  <a:pt x="93033" y="2201"/>
                </a:lnTo>
                <a:lnTo>
                  <a:pt x="91685" y="7706"/>
                </a:lnTo>
                <a:lnTo>
                  <a:pt x="88988" y="11009"/>
                </a:lnTo>
                <a:lnTo>
                  <a:pt x="88314" y="15412"/>
                </a:lnTo>
                <a:lnTo>
                  <a:pt x="86966" y="16513"/>
                </a:lnTo>
                <a:lnTo>
                  <a:pt x="86966" y="18715"/>
                </a:lnTo>
                <a:lnTo>
                  <a:pt x="85617" y="20917"/>
                </a:lnTo>
                <a:lnTo>
                  <a:pt x="85617" y="23119"/>
                </a:lnTo>
                <a:lnTo>
                  <a:pt x="84943" y="23119"/>
                </a:lnTo>
                <a:lnTo>
                  <a:pt x="82247" y="28623"/>
                </a:lnTo>
                <a:lnTo>
                  <a:pt x="80224" y="31926"/>
                </a:lnTo>
                <a:lnTo>
                  <a:pt x="78876" y="35229"/>
                </a:lnTo>
                <a:lnTo>
                  <a:pt x="78202" y="37431"/>
                </a:lnTo>
                <a:lnTo>
                  <a:pt x="78202" y="39633"/>
                </a:lnTo>
                <a:lnTo>
                  <a:pt x="78202" y="40733"/>
                </a:lnTo>
                <a:lnTo>
                  <a:pt x="80224" y="39633"/>
                </a:lnTo>
                <a:lnTo>
                  <a:pt x="82247" y="39633"/>
                </a:lnTo>
                <a:lnTo>
                  <a:pt x="83595" y="40733"/>
                </a:lnTo>
                <a:lnTo>
                  <a:pt x="82247" y="42935"/>
                </a:lnTo>
                <a:lnTo>
                  <a:pt x="82247" y="45137"/>
                </a:lnTo>
                <a:lnTo>
                  <a:pt x="82247" y="47339"/>
                </a:lnTo>
                <a:lnTo>
                  <a:pt x="81573" y="52844"/>
                </a:lnTo>
                <a:lnTo>
                  <a:pt x="82247" y="52844"/>
                </a:lnTo>
                <a:lnTo>
                  <a:pt x="83595" y="50642"/>
                </a:lnTo>
                <a:lnTo>
                  <a:pt x="84943" y="50642"/>
                </a:lnTo>
                <a:lnTo>
                  <a:pt x="86966" y="47339"/>
                </a:lnTo>
                <a:lnTo>
                  <a:pt x="88988" y="45137"/>
                </a:lnTo>
                <a:lnTo>
                  <a:pt x="88988" y="42935"/>
                </a:lnTo>
                <a:lnTo>
                  <a:pt x="86966" y="37431"/>
                </a:lnTo>
                <a:lnTo>
                  <a:pt x="86966" y="34128"/>
                </a:lnTo>
                <a:lnTo>
                  <a:pt x="88314" y="28623"/>
                </a:lnTo>
                <a:lnTo>
                  <a:pt x="91685" y="24220"/>
                </a:lnTo>
                <a:lnTo>
                  <a:pt x="93707" y="20917"/>
                </a:lnTo>
                <a:lnTo>
                  <a:pt x="97078" y="16513"/>
                </a:lnTo>
                <a:lnTo>
                  <a:pt x="99775" y="15412"/>
                </a:lnTo>
                <a:lnTo>
                  <a:pt x="100449" y="13211"/>
                </a:lnTo>
                <a:lnTo>
                  <a:pt x="103820" y="13211"/>
                </a:lnTo>
                <a:lnTo>
                  <a:pt x="107865" y="15412"/>
                </a:lnTo>
                <a:lnTo>
                  <a:pt x="108539" y="15412"/>
                </a:lnTo>
                <a:lnTo>
                  <a:pt x="109887" y="13211"/>
                </a:lnTo>
                <a:lnTo>
                  <a:pt x="111235" y="9908"/>
                </a:lnTo>
                <a:lnTo>
                  <a:pt x="111910" y="9908"/>
                </a:lnTo>
                <a:lnTo>
                  <a:pt x="115280" y="4403"/>
                </a:lnTo>
                <a:lnTo>
                  <a:pt x="117977" y="0"/>
                </a:lnTo>
                <a:lnTo>
                  <a:pt x="118651" y="0"/>
                </a:lnTo>
                <a:lnTo>
                  <a:pt x="120000" y="2201"/>
                </a:lnTo>
                <a:lnTo>
                  <a:pt x="120000" y="4403"/>
                </a:lnTo>
                <a:lnTo>
                  <a:pt x="118651" y="7706"/>
                </a:lnTo>
                <a:lnTo>
                  <a:pt x="117977" y="9908"/>
                </a:lnTo>
                <a:lnTo>
                  <a:pt x="114606" y="15412"/>
                </a:lnTo>
                <a:lnTo>
                  <a:pt x="111235" y="18715"/>
                </a:lnTo>
                <a:lnTo>
                  <a:pt x="107865" y="24220"/>
                </a:lnTo>
                <a:lnTo>
                  <a:pt x="103820" y="29724"/>
                </a:lnTo>
                <a:lnTo>
                  <a:pt x="99775" y="34128"/>
                </a:lnTo>
                <a:lnTo>
                  <a:pt x="96404" y="39633"/>
                </a:lnTo>
                <a:lnTo>
                  <a:pt x="93033" y="42935"/>
                </a:lnTo>
                <a:lnTo>
                  <a:pt x="88988" y="48440"/>
                </a:lnTo>
                <a:lnTo>
                  <a:pt x="85617" y="52844"/>
                </a:lnTo>
                <a:lnTo>
                  <a:pt x="82247" y="56146"/>
                </a:lnTo>
                <a:lnTo>
                  <a:pt x="80224" y="59449"/>
                </a:lnTo>
                <a:lnTo>
                  <a:pt x="78202" y="63853"/>
                </a:lnTo>
                <a:lnTo>
                  <a:pt x="75505" y="64954"/>
                </a:lnTo>
                <a:lnTo>
                  <a:pt x="74157" y="67155"/>
                </a:lnTo>
                <a:lnTo>
                  <a:pt x="73483" y="69357"/>
                </a:lnTo>
                <a:lnTo>
                  <a:pt x="65393" y="78165"/>
                </a:lnTo>
                <a:lnTo>
                  <a:pt x="59325" y="83669"/>
                </a:lnTo>
                <a:lnTo>
                  <a:pt x="57303" y="85871"/>
                </a:lnTo>
                <a:lnTo>
                  <a:pt x="57303" y="83669"/>
                </a:lnTo>
                <a:lnTo>
                  <a:pt x="58651" y="80366"/>
                </a:lnTo>
                <a:lnTo>
                  <a:pt x="59325" y="78165"/>
                </a:lnTo>
                <a:lnTo>
                  <a:pt x="60674" y="77064"/>
                </a:lnTo>
                <a:lnTo>
                  <a:pt x="65393" y="67155"/>
                </a:lnTo>
                <a:lnTo>
                  <a:pt x="67415" y="63853"/>
                </a:lnTo>
                <a:lnTo>
                  <a:pt x="65393" y="63853"/>
                </a:lnTo>
                <a:lnTo>
                  <a:pt x="63370" y="64954"/>
                </a:lnTo>
                <a:lnTo>
                  <a:pt x="58651" y="71559"/>
                </a:lnTo>
                <a:lnTo>
                  <a:pt x="53932" y="74862"/>
                </a:lnTo>
                <a:lnTo>
                  <a:pt x="50561" y="78165"/>
                </a:lnTo>
                <a:lnTo>
                  <a:pt x="49213" y="80366"/>
                </a:lnTo>
                <a:lnTo>
                  <a:pt x="41123" y="83669"/>
                </a:lnTo>
                <a:lnTo>
                  <a:pt x="41123" y="85871"/>
                </a:lnTo>
                <a:lnTo>
                  <a:pt x="39101" y="88073"/>
                </a:lnTo>
                <a:lnTo>
                  <a:pt x="37078" y="89174"/>
                </a:lnTo>
                <a:lnTo>
                  <a:pt x="34382" y="93577"/>
                </a:lnTo>
                <a:lnTo>
                  <a:pt x="32359" y="95779"/>
                </a:lnTo>
                <a:lnTo>
                  <a:pt x="29662" y="99082"/>
                </a:lnTo>
                <a:lnTo>
                  <a:pt x="27640" y="101284"/>
                </a:lnTo>
                <a:lnTo>
                  <a:pt x="26292" y="101284"/>
                </a:lnTo>
                <a:lnTo>
                  <a:pt x="19550" y="110091"/>
                </a:lnTo>
                <a:lnTo>
                  <a:pt x="14157" y="115596"/>
                </a:lnTo>
                <a:lnTo>
                  <a:pt x="10786" y="120000"/>
                </a:lnTo>
                <a:lnTo>
                  <a:pt x="9438" y="120000"/>
                </a:lnTo>
                <a:lnTo>
                  <a:pt x="8089" y="120000"/>
                </a:lnTo>
                <a:lnTo>
                  <a:pt x="8089" y="117798"/>
                </a:lnTo>
                <a:lnTo>
                  <a:pt x="9438" y="115596"/>
                </a:lnTo>
                <a:lnTo>
                  <a:pt x="10786" y="113394"/>
                </a:lnTo>
                <a:lnTo>
                  <a:pt x="11460" y="112293"/>
                </a:lnTo>
                <a:lnTo>
                  <a:pt x="12808" y="107889"/>
                </a:lnTo>
                <a:lnTo>
                  <a:pt x="12808" y="106788"/>
                </a:lnTo>
                <a:lnTo>
                  <a:pt x="12808" y="104587"/>
                </a:lnTo>
                <a:lnTo>
                  <a:pt x="10786" y="106788"/>
                </a:lnTo>
                <a:lnTo>
                  <a:pt x="8089" y="107889"/>
                </a:lnTo>
                <a:lnTo>
                  <a:pt x="4719" y="115596"/>
                </a:lnTo>
                <a:close/>
              </a:path>
            </a:pathLst>
          </a:custGeom>
          <a:solidFill>
            <a:srgbClr val="BFBFBF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Shape 605"/>
          <p:cNvSpPr/>
          <p:nvPr/>
        </p:nvSpPr>
        <p:spPr>
          <a:xfrm>
            <a:off x="6553200" y="3475037"/>
            <a:ext cx="130200" cy="216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89"/>
                </a:moveTo>
                <a:lnTo>
                  <a:pt x="15873" y="0"/>
                </a:lnTo>
                <a:lnTo>
                  <a:pt x="38730" y="0"/>
                </a:lnTo>
                <a:lnTo>
                  <a:pt x="30476" y="12985"/>
                </a:lnTo>
                <a:lnTo>
                  <a:pt x="25396" y="16567"/>
                </a:lnTo>
                <a:lnTo>
                  <a:pt x="30476" y="30447"/>
                </a:lnTo>
                <a:lnTo>
                  <a:pt x="41269" y="39850"/>
                </a:lnTo>
                <a:lnTo>
                  <a:pt x="58412" y="49701"/>
                </a:lnTo>
                <a:lnTo>
                  <a:pt x="64761" y="62686"/>
                </a:lnTo>
                <a:lnTo>
                  <a:pt x="75555" y="74328"/>
                </a:lnTo>
                <a:lnTo>
                  <a:pt x="88253" y="80149"/>
                </a:lnTo>
                <a:lnTo>
                  <a:pt x="107301" y="84179"/>
                </a:lnTo>
                <a:lnTo>
                  <a:pt x="116190" y="94925"/>
                </a:lnTo>
                <a:lnTo>
                  <a:pt x="100317" y="104776"/>
                </a:lnTo>
                <a:lnTo>
                  <a:pt x="116190" y="102537"/>
                </a:lnTo>
                <a:lnTo>
                  <a:pt x="120000" y="111940"/>
                </a:lnTo>
                <a:lnTo>
                  <a:pt x="88888" y="116417"/>
                </a:lnTo>
                <a:lnTo>
                  <a:pt x="47619" y="120000"/>
                </a:lnTo>
                <a:lnTo>
                  <a:pt x="45079" y="112388"/>
                </a:lnTo>
                <a:lnTo>
                  <a:pt x="0" y="12089"/>
                </a:lnTo>
                <a:close/>
              </a:path>
            </a:pathLst>
          </a:custGeom>
          <a:solidFill>
            <a:srgbClr val="BFBFBF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Shape 606"/>
          <p:cNvSpPr/>
          <p:nvPr/>
        </p:nvSpPr>
        <p:spPr>
          <a:xfrm>
            <a:off x="6732239" y="6309319"/>
            <a:ext cx="1641900" cy="26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Adapted from CDC.gov</a:t>
            </a:r>
          </a:p>
        </p:txBody>
      </p:sp>
      <p:sp>
        <p:nvSpPr>
          <p:cNvPr id="607" name="Shape 607"/>
          <p:cNvSpPr txBox="1"/>
          <p:nvPr/>
        </p:nvSpPr>
        <p:spPr>
          <a:xfrm>
            <a:off x="3563887" y="1196751"/>
            <a:ext cx="22323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2001</a:t>
            </a:r>
          </a:p>
        </p:txBody>
      </p:sp>
      <p:pic>
        <p:nvPicPr>
          <p:cNvPr id="608" name="Shape 608"/>
          <p:cNvPicPr preferRelativeResize="0"/>
          <p:nvPr/>
        </p:nvPicPr>
        <p:blipFill rotWithShape="1">
          <a:blip r:embed="rId3">
            <a:alphaModFix/>
          </a:blip>
          <a:srcRect l="9180" t="22876" r="6123" b="48146"/>
          <a:stretch/>
        </p:blipFill>
        <p:spPr>
          <a:xfrm>
            <a:off x="1730375" y="284396"/>
            <a:ext cx="6019800" cy="14760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 txBox="1"/>
          <p:nvPr/>
        </p:nvSpPr>
        <p:spPr>
          <a:xfrm>
            <a:off x="179512" y="116631"/>
            <a:ext cx="8784900" cy="86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FE05F"/>
                </a:solidFill>
                <a:latin typeface="Arial"/>
                <a:ea typeface="Arial"/>
                <a:cs typeface="Arial"/>
                <a:sym typeface="Arial"/>
              </a:rPr>
              <a:t>Geographical Distribution of KPC-Producing Organisms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FE05F"/>
                </a:solidFill>
                <a:latin typeface="Arial"/>
                <a:ea typeface="Arial"/>
                <a:cs typeface="Arial"/>
                <a:sym typeface="Arial"/>
              </a:rPr>
              <a:t>2014</a:t>
            </a:r>
            <a:r>
              <a:rPr lang="en-US"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</p:txBody>
      </p:sp>
      <p:pic>
        <p:nvPicPr>
          <p:cNvPr id="615" name="Shape 615" descr="Map - Carbapenemase-producing Carbapenem-Resistant Enterobacteriaceae (CRE) in the United States. This map was last updated on February, 20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399" y="1592841"/>
            <a:ext cx="7315200" cy="470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Shape 616"/>
          <p:cNvSpPr txBox="1"/>
          <p:nvPr/>
        </p:nvSpPr>
        <p:spPr>
          <a:xfrm>
            <a:off x="957833" y="5606471"/>
            <a:ext cx="3456300" cy="33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i="1">
                <a:solidFill>
                  <a:srgbClr val="FFE05F"/>
                </a:solidFill>
                <a:latin typeface="Arial"/>
                <a:ea typeface="Arial"/>
                <a:cs typeface="Arial"/>
                <a:sym typeface="Arial"/>
              </a:rPr>
              <a:t>Adapted from CDC.gov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2" name="Shape 622"/>
          <p:cNvGraphicFramePr/>
          <p:nvPr/>
        </p:nvGraphicFramePr>
        <p:xfrm>
          <a:off x="539552" y="109229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{3F33BD61-052D-4113-AD83-BA583B91F290}</a:tableStyleId>
              </a:tblPr>
              <a:tblGrid>
                <a:gridCol w="2232250"/>
                <a:gridCol w="1826275"/>
                <a:gridCol w="217525"/>
                <a:gridCol w="2266450"/>
                <a:gridCol w="1810425"/>
              </a:tblGrid>
              <a:tr h="646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50" b="1" u="sng" strike="noStrike" cap="none"/>
                        <a:t>Antimicrobial agent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50" b="1" u="sng" strike="noStrike" cap="none"/>
                        <a:t>Interpretation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endParaRPr sz="1850" b="1" i="0" u="sng" strike="noStrike" cap="non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50" b="1" u="sng" strike="noStrike" cap="none"/>
                        <a:t>Antimicrobial agent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50" b="1" u="sng" strike="noStrike" cap="none"/>
                        <a:t>Interpretation</a:t>
                      </a:r>
                    </a:p>
                  </a:txBody>
                  <a:tcPr marL="91450" marR="91450" marT="45725" marB="45725"/>
                </a:tc>
              </a:tr>
              <a:tr h="370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/>
                        <a:t>Amikacin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/>
                        <a:t>I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endParaRPr sz="1800" b="0" i="0" u="none" strike="noStrike" cap="non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/>
                        <a:t>Ertapenem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</a:txBody>
                  <a:tcPr marL="91450" marR="91450" marT="45725" marB="45725"/>
                </a:tc>
              </a:tr>
              <a:tr h="37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/>
                        <a:t>Amox/clav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endParaRPr sz="1800" b="0" i="0" u="none" strike="noStrike" cap="non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/>
                        <a:t>Gentamicin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</a:txBody>
                  <a:tcPr marL="91450" marR="91450" marT="45725" marB="45725"/>
                </a:tc>
              </a:tr>
              <a:tr h="37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/>
                        <a:t>Ampicillin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endParaRPr sz="1800" b="0" i="0" u="none" strike="noStrike" cap="non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/>
                        <a:t>Imipenem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</a:txBody>
                  <a:tcPr marL="91450" marR="91450" marT="45725" marB="45725"/>
                </a:tc>
              </a:tr>
              <a:tr h="37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/>
                        <a:t>Aztreonam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endParaRPr sz="1800" b="0" i="0" u="none" strike="noStrike" cap="non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/>
                        <a:t>Meropenem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</a:txBody>
                  <a:tcPr marL="91450" marR="91450" marT="45725" marB="45725"/>
                </a:tc>
              </a:tr>
              <a:tr h="37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/>
                        <a:t>Cefazolin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endParaRPr sz="1800" b="0" i="0" u="none" strike="noStrike" cap="non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/>
                        <a:t>Gentamicin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</a:txBody>
                  <a:tcPr marL="91450" marR="91450" marT="45725" marB="45725"/>
                </a:tc>
              </a:tr>
              <a:tr h="37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/>
                        <a:t>Cefpodoxime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endParaRPr sz="1800" b="0" i="0" u="none" strike="noStrike" cap="non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/>
                        <a:t>Tobramycin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</a:txBody>
                  <a:tcPr marL="91450" marR="91450" marT="45725" marB="45725"/>
                </a:tc>
              </a:tr>
              <a:tr h="37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/>
                        <a:t>Cefotaxime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endParaRPr sz="1800" b="0" i="0" u="none" strike="noStrike" cap="non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/>
                        <a:t>TMP-SMX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</a:t>
                      </a:r>
                    </a:p>
                  </a:txBody>
                  <a:tcPr marL="91450" marR="91450" marT="45725" marB="45725"/>
                </a:tc>
              </a:tr>
              <a:tr h="37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/>
                        <a:t>Cetotetan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endParaRPr sz="1800" b="0" i="0" u="none" strike="noStrike" cap="non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endParaRPr sz="1800" b="0" i="0" u="none" strike="noStrike" cap="non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endParaRPr sz="1800" b="0" i="0" u="none" strike="noStrike" cap="non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37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/>
                        <a:t>Ceftriaxone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endParaRPr sz="1800" b="0" i="0" u="none" strike="noStrike" cap="non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endParaRPr sz="1800" b="0" i="0" u="none" strike="noStrike" cap="non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endParaRPr sz="1800" b="0" i="0" u="none" strike="noStrike" cap="non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342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/>
                        <a:t>Ceftazidime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endParaRPr sz="1800" b="0" i="0" u="none" strike="noStrike" cap="non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/>
                        <a:t>Polymyxin B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≤ 2 μg/mL</a:t>
                      </a:r>
                    </a:p>
                  </a:txBody>
                  <a:tcPr marL="91450" marR="91450" marT="45725" marB="45725"/>
                </a:tc>
              </a:tr>
              <a:tr h="33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/>
                        <a:t>Cefepime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endParaRPr sz="1800" b="0" i="0" u="none" strike="noStrike" cap="non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/>
                        <a:t>Colistin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≤ 2 μg/mL</a:t>
                      </a:r>
                    </a:p>
                  </a:txBody>
                  <a:tcPr marL="91450" marR="91450" marT="45725" marB="45725"/>
                </a:tc>
              </a:tr>
              <a:tr h="399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/>
                        <a:t>Ciprofloxacin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endParaRPr sz="1800" b="0" i="0" u="none" strike="noStrike" cap="non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1" u="none" strike="noStrike" cap="none"/>
                        <a:t>Tigecycline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CC66"/>
                        </a:buClr>
                        <a:buSzPct val="25000"/>
                        <a:buFont typeface="Noto Sans Symbols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≤ 2 μg/mL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623" name="Shape 623"/>
          <p:cNvSpPr txBox="1">
            <a:spLocks noGrp="1"/>
          </p:cNvSpPr>
          <p:nvPr>
            <p:ph type="title"/>
          </p:nvPr>
        </p:nvSpPr>
        <p:spPr>
          <a:xfrm>
            <a:off x="179512" y="188640"/>
            <a:ext cx="8964600" cy="7754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Carbapenem-Resistant Enterobacteriaceae (CRE)</a:t>
            </a:r>
            <a:br>
              <a:rPr lang="en-US"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major therapeutic challenge</a:t>
            </a:r>
          </a:p>
        </p:txBody>
      </p:sp>
      <p:sp>
        <p:nvSpPr>
          <p:cNvPr id="624" name="Shape 624"/>
          <p:cNvSpPr/>
          <p:nvPr/>
        </p:nvSpPr>
        <p:spPr>
          <a:xfrm>
            <a:off x="4355976" y="4965914"/>
            <a:ext cx="4464599" cy="1512300"/>
          </a:xfrm>
          <a:prstGeom prst="rect">
            <a:avLst/>
          </a:prstGeom>
          <a:noFill/>
          <a:ln w="349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Shape 6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34908"/>
            <a:ext cx="9144000" cy="6023099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Shape 631"/>
          <p:cNvSpPr txBox="1">
            <a:spLocks noGrp="1"/>
          </p:cNvSpPr>
          <p:nvPr>
            <p:ph type="title"/>
          </p:nvPr>
        </p:nvSpPr>
        <p:spPr>
          <a:xfrm>
            <a:off x="179512" y="233726"/>
            <a:ext cx="8964600" cy="507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Carbapenem resistant </a:t>
            </a:r>
            <a:r>
              <a:rPr lang="en-US" sz="20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K. pneumoniae</a:t>
            </a:r>
            <a:r>
              <a:rPr lang="en-US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(CRKP): clinical outcomes </a:t>
            </a:r>
            <a:br>
              <a:rPr lang="en-US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 acute care hospitals</a:t>
            </a:r>
          </a:p>
        </p:txBody>
      </p:sp>
      <p:sp>
        <p:nvSpPr>
          <p:cNvPr id="632" name="Shape 632"/>
          <p:cNvSpPr/>
          <p:nvPr/>
        </p:nvSpPr>
        <p:spPr>
          <a:xfrm>
            <a:off x="6382544" y="857840"/>
            <a:ext cx="1224000" cy="5422200"/>
          </a:xfrm>
          <a:prstGeom prst="rect">
            <a:avLst/>
          </a:prstGeom>
          <a:noFill/>
          <a:ln w="349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" name="Shape 638"/>
          <p:cNvGraphicFramePr/>
          <p:nvPr/>
        </p:nvGraphicFramePr>
        <p:xfrm>
          <a:off x="313184" y="265246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{7C121800-FB3A-437F-AB6B-AE03A7D0C223}</a:tableStyleId>
              </a:tblPr>
              <a:tblGrid>
                <a:gridCol w="2057400"/>
                <a:gridCol w="2427775"/>
                <a:gridCol w="2592300"/>
                <a:gridCol w="144015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Facility  type</a:t>
                      </a:r>
                    </a:p>
                  </a:txBody>
                  <a:tcPr marL="64400" marR="644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Number of facilities with CRE from a CAUTI or CLABSI (2012)</a:t>
                      </a:r>
                    </a:p>
                  </a:txBody>
                  <a:tcPr marL="64400" marR="644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Total facilities performing CAUTI or CLABSI surveillance (2012)</a:t>
                      </a:r>
                    </a:p>
                  </a:txBody>
                  <a:tcPr marL="64400" marR="644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(%)</a:t>
                      </a:r>
                    </a:p>
                  </a:txBody>
                  <a:tcPr marL="64400" marR="644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400" marR="644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400" marR="644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400" marR="644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4400" marR="644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Acute care hospitals</a:t>
                      </a:r>
                    </a:p>
                  </a:txBody>
                  <a:tcPr marL="64400" marR="644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145</a:t>
                      </a:r>
                    </a:p>
                  </a:txBody>
                  <a:tcPr marL="64400" marR="644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3,716</a:t>
                      </a:r>
                    </a:p>
                  </a:txBody>
                  <a:tcPr marL="64400" marR="644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(3.9)</a:t>
                      </a:r>
                    </a:p>
                  </a:txBody>
                  <a:tcPr marL="64400" marR="644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LTACHs</a:t>
                      </a:r>
                    </a:p>
                  </a:txBody>
                  <a:tcPr marL="64400" marR="644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36</a:t>
                      </a:r>
                    </a:p>
                  </a:txBody>
                  <a:tcPr marL="64400" marR="644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202</a:t>
                      </a:r>
                    </a:p>
                  </a:txBody>
                  <a:tcPr marL="64400" marR="644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(17.8)</a:t>
                      </a:r>
                    </a:p>
                  </a:txBody>
                  <a:tcPr marL="64400" marR="6440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313184" y="311099"/>
            <a:ext cx="8640900" cy="699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Prevalence of carbapenem-resistant Enterobacteriaceae in acute care hospitals versus LTACHs</a:t>
            </a:r>
          </a:p>
        </p:txBody>
      </p:sp>
      <p:pic>
        <p:nvPicPr>
          <p:cNvPr id="640" name="Shape 6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239" y="5981666"/>
            <a:ext cx="1800300" cy="5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Shape 641"/>
          <p:cNvSpPr txBox="1"/>
          <p:nvPr/>
        </p:nvSpPr>
        <p:spPr>
          <a:xfrm>
            <a:off x="313184" y="1272599"/>
            <a:ext cx="8064900" cy="138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U.S. surveillance of healthcare-associated infections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Healthcare Safety Network (NHSN)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Shape 642"/>
          <p:cNvSpPr/>
          <p:nvPr/>
        </p:nvSpPr>
        <p:spPr>
          <a:xfrm>
            <a:off x="7606679" y="2566215"/>
            <a:ext cx="1224000" cy="3129300"/>
          </a:xfrm>
          <a:prstGeom prst="rect">
            <a:avLst/>
          </a:prstGeom>
          <a:noFill/>
          <a:ln w="349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65885" y="254628"/>
            <a:ext cx="8878500" cy="460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0" tIns="97625" rIns="0" bIns="97625" anchor="t" anchorCtr="0">
            <a:noAutofit/>
          </a:bodyPr>
          <a:lstStyle/>
          <a:p>
            <a:pPr marL="242887" marR="0" lvl="0" indent="-24288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000" b="1" i="0" u="none" strike="noStrike" cap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000" b="1" i="0" u="none" strike="noStrike" cap="none">
              <a:solidFill>
                <a:srgbClr val="13131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100" b="1" i="0" u="none" strike="noStrike" cap="none">
                <a:solidFill>
                  <a:srgbClr val="131313"/>
                </a:solidFill>
                <a:latin typeface="Arial"/>
                <a:ea typeface="Arial"/>
                <a:cs typeface="Arial"/>
                <a:sym typeface="Arial"/>
              </a:rPr>
              <a:t>Pa. woman first in U.S. diagnosed with new</a:t>
            </a: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100" b="1" i="0" u="none" strike="noStrike" cap="none">
                <a:solidFill>
                  <a:srgbClr val="131313"/>
                </a:solidFill>
                <a:latin typeface="Arial"/>
                <a:ea typeface="Arial"/>
                <a:cs typeface="Arial"/>
                <a:sym typeface="Arial"/>
              </a:rPr>
              <a:t>drug-resistant superbug</a:t>
            </a: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4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4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400" b="1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8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1866590" y="2667309"/>
            <a:ext cx="6696600" cy="109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Deadly 'superbugs' invade U.S. health care facilities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2000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DEADLY BACTERIA THAT DEFY DRUGS OF LAST RESORT</a:t>
            </a:r>
          </a:p>
        </p:txBody>
      </p:sp>
      <p:pic>
        <p:nvPicPr>
          <p:cNvPr id="195" name="Shape 195" descr="http://fpgroup.foreignpolicy.com/wp-content/uploads/2013/07/usatoday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211" y="2880651"/>
            <a:ext cx="1391699" cy="90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 descr="http://juliaallison.com/wp-content/uploads/2012/03/NYP_logo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211" y="4754487"/>
            <a:ext cx="2389500" cy="119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 descr="http://www.azpbs.org/as3/rotation/grfx/2013/10_october/frontline_hunting_nightmare_bacteri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00873" y="3940403"/>
            <a:ext cx="3806999" cy="131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4276280" y="1586816"/>
            <a:ext cx="4606500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Are we headed for an antibiotic apocalypse? Deadly superbugs</a:t>
            </a:r>
          </a:p>
        </p:txBody>
      </p:sp>
      <p:sp>
        <p:nvSpPr>
          <p:cNvPr id="199" name="Shape 199"/>
          <p:cNvSpPr/>
          <p:nvPr/>
        </p:nvSpPr>
        <p:spPr>
          <a:xfrm>
            <a:off x="966900" y="5534501"/>
            <a:ext cx="56127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>
                <a:solidFill>
                  <a:srgbClr val="002060"/>
                </a:solidFill>
                <a:latin typeface="Questrial"/>
                <a:ea typeface="Questrial"/>
                <a:cs typeface="Questrial"/>
                <a:sym typeface="Questrial"/>
              </a:rPr>
              <a:t>‘Nightmare’ bacteria on warpath</a:t>
            </a:r>
          </a:p>
        </p:txBody>
      </p:sp>
      <p:pic>
        <p:nvPicPr>
          <p:cNvPr id="200" name="Shape 200" descr="http://freethoughtblogs.com/pharyngula/files/2015/06/Oz-Logo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32212" y="543466"/>
            <a:ext cx="1674900" cy="102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 descr="Philly.com logo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 descr="Philly.com logo"/>
          <p:cNvSpPr/>
          <p:nvPr/>
        </p:nvSpPr>
        <p:spPr>
          <a:xfrm>
            <a:off x="4572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 descr="Philly.com logo"/>
          <p:cNvSpPr/>
          <p:nvPr/>
        </p:nvSpPr>
        <p:spPr>
          <a:xfrm>
            <a:off x="4724400" y="35814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" y="340869"/>
            <a:ext cx="43623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Shape 647"/>
          <p:cNvPicPr preferRelativeResize="0"/>
          <p:nvPr/>
        </p:nvPicPr>
        <p:blipFill rotWithShape="1">
          <a:blip r:embed="rId3">
            <a:alphaModFix/>
          </a:blip>
          <a:srcRect t="17300"/>
          <a:stretch/>
        </p:blipFill>
        <p:spPr>
          <a:xfrm>
            <a:off x="0" y="367746"/>
            <a:ext cx="9135600" cy="518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/>
          <p:nvPr/>
        </p:nvSpPr>
        <p:spPr>
          <a:xfrm>
            <a:off x="885920" y="215347"/>
            <a:ext cx="64224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C0000"/>
              </a:buClr>
              <a:buSzPct val="25000"/>
              <a:buFont typeface="Arial"/>
              <a:buNone/>
            </a:pPr>
            <a:r>
              <a:rPr lang="en-US" sz="2400" b="1">
                <a:solidFill>
                  <a:srgbClr val="AC0000"/>
                </a:solidFill>
                <a:latin typeface="Arial"/>
                <a:ea typeface="Arial"/>
                <a:cs typeface="Arial"/>
                <a:sym typeface="Arial"/>
              </a:rPr>
              <a:t>FY2013 snapshot</a:t>
            </a:r>
          </a:p>
        </p:txBody>
      </p:sp>
      <p:pic>
        <p:nvPicPr>
          <p:cNvPr id="654" name="Shape 6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869" y="670560"/>
            <a:ext cx="6921000" cy="37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Shape 655"/>
          <p:cNvSpPr/>
          <p:nvPr/>
        </p:nvSpPr>
        <p:spPr>
          <a:xfrm>
            <a:off x="6211594" y="1312248"/>
            <a:ext cx="1223999" cy="3129299"/>
          </a:xfrm>
          <a:prstGeom prst="rect">
            <a:avLst/>
          </a:prstGeom>
          <a:noFill/>
          <a:ln w="349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6" name="Shape 656"/>
          <p:cNvGrpSpPr/>
          <p:nvPr/>
        </p:nvGrpSpPr>
        <p:grpSpPr>
          <a:xfrm>
            <a:off x="1227150" y="4571041"/>
            <a:ext cx="7605300" cy="2066198"/>
            <a:chOff x="1227150" y="4571041"/>
            <a:chExt cx="7605300" cy="2066198"/>
          </a:xfrm>
        </p:grpSpPr>
        <p:sp>
          <p:nvSpPr>
            <p:cNvPr id="657" name="Shape 657"/>
            <p:cNvSpPr txBox="1"/>
            <p:nvPr/>
          </p:nvSpPr>
          <p:spPr>
            <a:xfrm>
              <a:off x="1227150" y="4571041"/>
              <a:ext cx="7605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395478" marR="0" lvl="0" indent="-293878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100000"/>
                <a:buFont typeface="Noto Sans Symbols"/>
                <a:buChar char="→"/>
              </a:pPr>
              <a:r>
                <a:rPr lang="en-US" sz="1800" b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LTACHs as a large, potentially unrecognized reservoir of CRE</a:t>
              </a:r>
            </a:p>
          </p:txBody>
        </p:sp>
        <p:pic>
          <p:nvPicPr>
            <p:cNvPr id="658" name="Shape 65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10844" y="5117139"/>
              <a:ext cx="2811900" cy="1520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 txBox="1">
            <a:spLocks noGrp="1"/>
          </p:cNvSpPr>
          <p:nvPr>
            <p:ph type="title"/>
          </p:nvPr>
        </p:nvSpPr>
        <p:spPr>
          <a:xfrm>
            <a:off x="539552" y="243715"/>
            <a:ext cx="8520000" cy="46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rPr>
              <a:t>Interventions and future directions for prevention of </a:t>
            </a:r>
            <a:br>
              <a:rPr lang="en-US" sz="20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rPr>
              <a:t>MDROs in long-term care settings</a:t>
            </a:r>
          </a:p>
        </p:txBody>
      </p:sp>
      <p:sp>
        <p:nvSpPr>
          <p:cNvPr id="665" name="Shape 665"/>
          <p:cNvSpPr txBox="1">
            <a:spLocks noGrp="1"/>
          </p:cNvSpPr>
          <p:nvPr>
            <p:ph type="body" idx="1"/>
          </p:nvPr>
        </p:nvSpPr>
        <p:spPr>
          <a:xfrm>
            <a:off x="539552" y="914400"/>
            <a:ext cx="8128200" cy="5019600"/>
          </a:xfrm>
          <a:prstGeom prst="rect">
            <a:avLst/>
          </a:prstGeom>
          <a:noFill/>
          <a:ln>
            <a:noFill/>
          </a:ln>
        </p:spPr>
        <p:txBody>
          <a:bodyPr lIns="0" tIns="97625" rIns="0" bIns="97625" anchor="t" anchorCtr="0">
            <a:noAutofit/>
          </a:bodyPr>
          <a:lstStyle/>
          <a:p>
            <a:pPr marL="242887" marR="0" lvl="0" indent="-24288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Studies characterizing MDROs in nursing homes and LTACHs </a:t>
            </a:r>
          </a:p>
          <a:p>
            <a:pPr marL="660400" marR="0" lvl="1" indent="-304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Systematic surveillance</a:t>
            </a:r>
          </a:p>
          <a:p>
            <a:pPr marL="660400" marR="0" lvl="1" indent="-304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Epidemiologic risk factors, outcomes</a:t>
            </a:r>
          </a:p>
          <a:p>
            <a:pPr marL="242887" marR="0" lvl="0" indent="-242887" algn="l" rtl="0">
              <a:lnSpc>
                <a:spcPct val="14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Infection prevention practices </a:t>
            </a:r>
            <a:r>
              <a:rPr lang="en-US" sz="2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targeted towards the nursing home setting</a:t>
            </a:r>
          </a:p>
          <a:p>
            <a:pPr marL="242887" marR="0" lvl="0" indent="-242887" algn="l" rtl="0">
              <a:lnSpc>
                <a:spcPct val="14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Antibiotic stewardship in long-term care</a:t>
            </a:r>
          </a:p>
          <a:p>
            <a:pPr marL="242887" marR="0" lvl="0" indent="-242887" algn="l" rtl="0"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Improved interfacility communication/collaboration</a:t>
            </a:r>
          </a:p>
          <a:p>
            <a:pPr marL="660400" marR="0" lvl="1" indent="-3048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Regional surveillance networks</a:t>
            </a:r>
          </a:p>
          <a:p>
            <a:pPr marL="660400" marR="0" lvl="1" indent="-3048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Standardized communication on transfers</a:t>
            </a:r>
          </a:p>
          <a:p>
            <a:pPr marL="660400" marR="0" lvl="1" indent="-3048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Shape 666"/>
          <p:cNvSpPr/>
          <p:nvPr/>
        </p:nvSpPr>
        <p:spPr>
          <a:xfrm>
            <a:off x="487681" y="2318993"/>
            <a:ext cx="7789200" cy="1054200"/>
          </a:xfrm>
          <a:prstGeom prst="rect">
            <a:avLst/>
          </a:prstGeom>
          <a:noFill/>
          <a:ln w="349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>
            <a:spLocks noGrp="1"/>
          </p:cNvSpPr>
          <p:nvPr>
            <p:ph type="title"/>
          </p:nvPr>
        </p:nvSpPr>
        <p:spPr>
          <a:xfrm>
            <a:off x="155575" y="185738"/>
            <a:ext cx="8912100" cy="46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rPr>
              <a:t>Nursing homes: infection prevention considerations</a:t>
            </a:r>
          </a:p>
        </p:txBody>
      </p:sp>
      <p:sp>
        <p:nvSpPr>
          <p:cNvPr id="673" name="Shape 673"/>
          <p:cNvSpPr txBox="1">
            <a:spLocks noGrp="1"/>
          </p:cNvSpPr>
          <p:nvPr>
            <p:ph type="body" idx="1"/>
          </p:nvPr>
        </p:nvSpPr>
        <p:spPr>
          <a:xfrm>
            <a:off x="612775" y="848412"/>
            <a:ext cx="8128200" cy="5222400"/>
          </a:xfrm>
          <a:prstGeom prst="rect">
            <a:avLst/>
          </a:prstGeom>
          <a:noFill/>
          <a:ln>
            <a:noFill/>
          </a:ln>
        </p:spPr>
        <p:txBody>
          <a:bodyPr lIns="0" tIns="97625" rIns="0" bIns="97625" anchor="t" anchorCtr="0">
            <a:noAutofit/>
          </a:bodyPr>
          <a:lstStyle/>
          <a:p>
            <a:pPr marL="242887" marR="0" lvl="0" indent="-2428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7368"/>
              <a:buFont typeface="Noto Sans Symbols"/>
              <a:buChar char="•"/>
            </a:pPr>
            <a:r>
              <a:rPr lang="en-US" sz="18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Residential setting</a:t>
            </a:r>
          </a:p>
          <a:p>
            <a:pPr marL="242887" marR="0" lvl="0" indent="-24288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97368"/>
              <a:buFont typeface="Noto Sans Symbols"/>
              <a:buChar char="•"/>
            </a:pPr>
            <a:r>
              <a:rPr lang="en-US" sz="18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Relative lack of private rooms</a:t>
            </a:r>
          </a:p>
          <a:p>
            <a:pPr marL="242887" marR="0" lvl="0" indent="-24288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97368"/>
              <a:buFont typeface="Noto Sans Symbols"/>
              <a:buChar char="•"/>
            </a:pPr>
            <a:r>
              <a:rPr lang="en-US" sz="18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in-house reference laboratory</a:t>
            </a:r>
          </a:p>
          <a:p>
            <a:pPr marL="242887" marR="0" lvl="0" indent="-24288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97368"/>
              <a:buFont typeface="Noto Sans Symbols"/>
              <a:buChar char="•"/>
            </a:pPr>
            <a:r>
              <a:rPr lang="en-US" sz="18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Promotion of socialization</a:t>
            </a:r>
          </a:p>
          <a:p>
            <a:pPr marL="660400" marR="0" lvl="1" indent="-304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ct val="97941"/>
              <a:buFont typeface="Arial"/>
              <a:buChar char="•"/>
            </a:pPr>
            <a:r>
              <a:rPr lang="en-US" sz="16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 activities: dining, recreation, PT/OT</a:t>
            </a:r>
          </a:p>
          <a:p>
            <a:pPr marL="242887" marR="0" lvl="0" indent="-24288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97368"/>
              <a:buFont typeface="Noto Sans Symbols"/>
              <a:buChar char="•"/>
            </a:pPr>
            <a:r>
              <a:rPr lang="en-US" sz="18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Limited resources and personnel for IPC programs → 37% of NHs received an IPC-related deficiency citation</a:t>
            </a:r>
          </a:p>
          <a:p>
            <a:pPr marL="660400" marR="0" lvl="1" indent="-304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ct val="97941"/>
              <a:buFont typeface="Arial"/>
              <a:buChar char="•"/>
            </a:pPr>
            <a:r>
              <a:rPr lang="en-US" sz="16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CMS “Reform Requirements for Long-Term Care Facilities” → IPC program within quality assurance and performance improvement (QAPI) program</a:t>
            </a:r>
          </a:p>
          <a:p>
            <a:pPr marL="660400" marR="0" lvl="1" indent="-304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ct val="97941"/>
              <a:buFont typeface="Arial"/>
              <a:buChar char="•"/>
            </a:pPr>
            <a:r>
              <a:rPr lang="en-US" sz="16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Requirement that facilities have a designated IPC officer for whom overseeing the IPC program is his or her </a:t>
            </a:r>
            <a:r>
              <a:rPr lang="en-US" sz="1665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major responsibility</a:t>
            </a:r>
          </a:p>
          <a:p>
            <a:pPr marL="660400" marR="0" lvl="1" indent="-3048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ct val="97941"/>
              <a:buFont typeface="Arial"/>
              <a:buChar char="•"/>
            </a:pPr>
            <a:r>
              <a:rPr lang="en-US" sz="1665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Specialized training in infection prevention</a:t>
            </a:r>
          </a:p>
          <a:p>
            <a:pPr marL="242887" marR="0" lvl="0" indent="-24288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97368"/>
              <a:buFont typeface="Noto Sans Symbols"/>
              <a:buNone/>
            </a:pPr>
            <a:endParaRPr sz="185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0400" marR="0" lvl="1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97941"/>
              <a:buFont typeface="Arial"/>
              <a:buNone/>
            </a:pPr>
            <a:endParaRPr sz="166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97368"/>
              <a:buFont typeface="Noto Sans Symbols"/>
              <a:buNone/>
            </a:pPr>
            <a:endParaRPr sz="185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97368"/>
              <a:buFont typeface="Noto Sans Symbols"/>
              <a:buNone/>
            </a:pPr>
            <a:endParaRPr sz="185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97368"/>
              <a:buFont typeface="Noto Sans Symbols"/>
              <a:buNone/>
            </a:pPr>
            <a:endParaRPr sz="185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97368"/>
              <a:buFont typeface="Noto Sans Symbols"/>
              <a:buNone/>
            </a:pPr>
            <a:endParaRPr sz="185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Shape 674"/>
          <p:cNvSpPr/>
          <p:nvPr/>
        </p:nvSpPr>
        <p:spPr>
          <a:xfrm>
            <a:off x="5580669" y="6356858"/>
            <a:ext cx="3487200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Cohen C, et al. Infect Control Hosp Epidemiol 2015.</a:t>
            </a:r>
          </a:p>
        </p:txBody>
      </p:sp>
      <p:sp>
        <p:nvSpPr>
          <p:cNvPr id="675" name="Shape 675" descr="data:image/jpeg;base64,/9j/4AAQSkZJRgABAQAAAQABAAD/2wCEAAkGBxQQEhUUERQUFRUXFBYVGBYYFRgaGhwVFBcYFhUaHBUYHCgiGBwlHBUVITIhJSkrLi4uFyAzODMsNygtLisBCgoKDg0OGxAQGywkICQsLCwsLCwsLCwsLCwsLCwsLCwsLCwsLCwsLCwsLCwsLCwsLCwsLCwsLCwsLCwsLCwsLP/AABEIAIEBhwMBEQACEQEDEQH/xAAcAAABBQEBAQAAAAAAAAAAAAAAAwQFBgcBAgj/xABQEAABAwICBAcJDAkDAgcAAAABAAIDBBEFEgYHITETQVFhcYGRFCIyQnKhsbLBFTM0NVJic3SCktHSFiNDU1STorPCF4PhhPEkJURFdcPT/8QAGgEBAAMBAQEAAAAAAAAAAAAAAAEDBAUCBv/EADwRAAIBAwEEBwYFAwMFAQAAAAABAgMEETESIUFRBRMUMjNxkRUiQmGBwVKhsdHwBkPhI1NicoKS0vFE/9oADAMBAAIRAxEAPwDcUAIAQAgBACAEAIAQAgBACAEAIAQAgBAcUA45wG0kDpUgjK3SSkh99qYGnkMrb/dvdWKjUekX6Hh1ILiiFq9ZWHR/ti/yGOPnsrY2dV8Ct3FNcSGqtcNK33uCd/OcjR6xPmV0ej5vV4K3dx4Ii5tcb3G0NIOuQk9jWqz2fjvSPHa+SExp/i03vFH2U8rvPeydlt1rL80OvqvRfkKsq9IptzODB5WQt9a5UONpHiTmvIXZgGPyeHVtZ9sf4MUdbarSOSVCvxYq3QLE3++Ym4eSZD7Wrz2mitKZPUVHrIWZqxlPvuJVLugu/wAnlO2RWkEOzPjJirdVEPj1VU77Q/Bee3S4JEq1jxbFm6p6HxnVDumQexq8+0KnyJ7LAVbqsw4b2ynpmd7LLz7QnzRPZYCrdWWGD9k7+fL7HqH0hP8AEiezQ5CzNXeHDdE8f9RP/wDovPbpv4l+RPZochdugtGPBE46KupHolUdqk+KJVGK0HEeiULfBkqx/wBZUH1pCnXN8F6E9WhwzA8vg1FUP93N6zSvO38kTs/MXZQSDdUynymxH0Rg+dQ2uROHzHEbHje8H7FvavO4neLoSdQAgBACAEAIAQAgBACAEAIAQAgBACAEAIAQAgBAcQHUBy6AicT0npKb36oiaeTNc/dbcqyNGpLRHiVSMdWVbENbVEz3pssp5m5R2vsfMtMbCq9dxTK6gtCs4hrindfgaeKMcr3OeewZQPOtEej4/EymV3LgiEdptilYbRSSHmgjt52gkdqt7Pbw1/NlfXVZaCsWhmL1e2QS2PHPP/iXF3mUO4t4afoSqVWRM0GpyU+/VMbOUMYXeckKqfSK4R9SxWj4sn6TVRQxbZpJZOl7WDsaAfOslTpVrVpF0bOPzZJwaM4TB+whcR8oGT1rrnVunKUe9U9M/ZGiFnnSJJRYjSwi0UTQPmRtaPYubU/qG3Wjb9fuaI2c+QP0kHixk9J/BZn0/tdym2WK05tHn3Ynd4MXmcVX7WvZvEaX5Mns9JayO8PWO3Nt1NHpKdf0tPSOPT7sjZt1xO8BWO3vA62+wKVQ6WlrLH/iNq3XD9Q9zKg75rfad7F79nX8u9V/IjraS0ievcSQ753f1finsa4feqsntEFpEPcA8czuw/ivS6Dlxqy9SO1f8Ueho8OOR69+w48akvX/AAR2p8kd/R5vy5O0fgp9hQ/3Jev+B2qXJHf0eb+8k7R+Cewof7k/X/A7VLkg9wG/vJO0fgp9hx/3J+v+CO1PkjvuGRumkHWnsbGlWXr/AIHaf+KD3IkG6of5z7VPsutHu1X+X7EddHjFHoUNQN09+lqnsV9Hu1vyX7DrKX4ToZVDxo3dIspUOkY/FGX0/wAkZovgzvdNQ3fC13kvt6VPaL+PepJ+TX/sHCk9JHoYoR4cMg6Bf0L2ukpR8SlJfTP6ZI6lPSSFI8XiOzNY8jgR6VdDpK3lubx5pr9UeXRmh2yQO3EHoK1xqwl3WmeGmtT2rCAQAgBACAEAIAQAgBACAEAIAQAgBACAa1+IxQNzTSRxt5XuDR2kr1GLk8JEOSWpTsX1qUUNxGXzu+Y2zfvut5rrVCyqy13eZRK6gvmU3FdblVJsgjjhHKe/d57AdhWuHR8F3nkzyupPQqlXjdbXHK6WeYnxGZiP5bBbzLQqVGC0RS51JvUlcJ1a189iYmwtPHK7KbeQAXdoVc72lHTf5HuNtNlwwzU/G0XqqhzuURgMH3nXPoWOp0k1puL42a4ssNFozhdJ4MUb3DjcTI7+okBci46cpR3TqfRGynZcokmcejYLRR7BuGxo7AuNV/qKD7kW38//AKzXGzfHCEfdaok97ZboaT5zsWR9KX1Z4pQx/PmizqKUe8zvcdVJ4Ti3pdbzNTsnSlbvSx9cfoR1lCOiPcejhPhydg9pV0egJy8Wo39c/qiHdpd1DuPR+Ib8zuk/gtdPoG1j3k39X9mVu6qMdR4ZE3cxvXt9K20+jban3YL9f1KnWm9WOWRgbgB0BaVRpx0ivQ8OTerPSsSIBSAQAgBAdQAoAKQCAEBxACAEAIAQAgPL4wd4B6Qq5UactYp/QlSa0YjHQRtdma0A8o2eZVRtKUJ7cVh/I9OpJrDHK0ngEAIAQAgBACAEAIAQAgBACAEAnPM2Npc9wa0b3OIAHWUSzuRGcFJxzWjR09xEXVDxxMFm3+kOw9V1rp2VSWu4oncwjpvKBjWtGtnuIi2nb8za777vYAt9Owpx13mWdzOWm4qDnzVUm0yTSHnc9x9JWlbFNbtyKN83zLfgmq6tnsZQ2nb883d9xp9JCzVL6nHct5fC2m9dxeMM1ZUNMA6oc6Z3z3ZW9TG+0lcu56V2FmTUUa6dnHzJ+HEKamblpomtA4mMDB6F87c/1DRXdzJ/zjvN9OylywInF55dkbbeSLntK5b6WvLl4ox9P4jR1FOHfZ1uDzy7ZHW8o38wUrom9uN9ae75tv8AIjr6UO6h7Bo6weE5zvMF0KP9P0I+I8/l9yqV3J6EhBh8bPBY3ptc9pXTpWFvT7sF6IolVnLVjkBa0ktDwdUgEAIAQAgBACAEAIAQAgBACAEAIAQAgBACAEAIAQAgBACAEAIAQAgBACAEAIAQHEAxxbGIaRmeolZG35x2nmA3k9C9Qpym8RR5lNR1M10i1vb20MXNwso87YwfSepdCl0e3vmzJO7/AAmb4xjdRWOzVEr5DxAnvR0MGwdi6FOlCmsRRklNyfvMWwLRuprTanic4cbyLMHS87OobVFSvCn3mTCnKWiNJwHVHGwB1dLnPGyMlrOt5749Vlza/SWNNy5s1wtF8W8uFNLSUTclNGwczANvS/j86+avOnqMPi2n8v30OlStHwWBCTFp5jaMW5mi56yuHU6Uvbp7NGOF8k3+5rVvTh3meoMBkebyOt5yvdLoKvVe1Wlg8yuox3RRK02CxM8XMeV23zbl2rfoe2pb8ZfzM87iciRa0DYBYLpxiorCKDq9AEAIAQAgBACAEAIAQAgBACAEAIAQAgBACAEAIAQAgBACAEAIAQAgBACAEAIAQAgBAcQCNbWRwsMkr2sY3aXOIAHWVMYuTwiG0llmWaVa2d7KBvNwzx6sZHnd2LpUbDjU9DHUuuEDMMQr5ah5knkdI8+M437OQcwXRhCMFiKwY5Sct7Y8wHR+orn5aaMvse+duY3ynHZ1b+ZealaFPvM9Qpynoavo3qtp6cCSscJ3jblOyIdXj9fYuRcdIvGuEbqdqlrvZaKjGo4hkgaLDYLCzR0BfKXnT9OGVS958+B06Vo3ruI8NnqjxlvY3/lclRv7+WXnHovsaM0qS+ZKUej7G7ZDmPJuH/K69r0DSp76r2n+RnqXUnuW4loog0WaABzBduFKEFiKwZm29T2rCAQCM1ZGzw3sb0uA9JUqLfAjaQzdpDSjfUw/zG/ivXVz5MjbjzPcWO0z/BqIT0SN/FR1c+Q248x7HK1wu0hw5QQfQoaa1JTTPV1BJ1ACA5dAdQAgBAcugOoAQAgBACA5dAdQAgBAcugOoAQAgBAITVkbPDexvS4D0lSot8CNpDV2PUw31EP8xv4r1sS5EbS5nqPGqd3gzwn/AHG/io2JchtLmO4pmu2tcD0EH0KGmtSU0z2oJOoAQAgBACAEBVtMtN4MOblP6yYjvYmkX5i8+K3z8i0ULaVV7tCmrWUDDtI9JajEH5qh9wD3sY2Mb0N5ec7V2KVCFNbtTnTqSm95EsaXEBoJJNgALkk7gAN5VzeFk8YNP0N1WOktLX3a3eIQbOPlnxegbehc2vfY92n6mylbZ3yNIlq4aNgihY0ZRYMYAAOm3/dfL9IdMU6Dw/ekdSjbOWm5EQXTVTuMjsaF8y53nSM8LT8jbinRRM0GBMZtf37vN2cfWu9Z9CUqPvVPef5GWpcylpuJUBdpRUVhGY6pBDaRaUU1A29RIASLhg2vPQ32nYrqVGdR4iiudSMNTM8c1vTPuKSJsQ+VJ3z/ALoOUeddCn0el336GSd033SmYlpTWVHvtTKR8kOLW/dbYLXG3pR0iZ5VZy4kO7bv29KuSS0PGWcspAWCgCtPUPjN43uYeVri09oK8uEXqiVJrRllwrWDX09rTGQfJlGfz7HedUTs6UuGPIsjXqR4l+0f1twyENq4zC4+O3vo+vxm9hWGrYSW+LyaoXUXukaLTVDZGtfG4Oa4BzXA3BB3EFYGsPDNaeTA9Ocdqo6+pYypnY0SkBrZXgAWGwAGwXbtqUHSWYo5dacttpN+pB/pJWfxdT/Pk/Mr+pp/hXoV9ZPm/UP0krP4up/nyfmTqaf4V6DrJ836h+klZ/F1P8+T8ydTT/CvRDrJ836i9DpbWRSMk7pnflcHZXyvc1wG9paTtBGxeZW9OUWtlehMas085Z9CaPYwytp2TxeC8bRxtd4zTzg7FwqlN05OLOpCamsokl4PYIAQCNZUthjdJIQ1jGlzieIAXKmKbeEQ3hZZ88Y9ppVVNRJKyeaJhPeMZI5oDBsbsabXtvPKu7StoQhhpM5c60pSzl+pH/pJWfxdT/Pk/MrOpp/hXojx1k+b9Q/SSs/i6n+fJ+ZOpp/hXoh1k+b9Q/SSs/i6n+dJ+ZOpp/hXoh1k+b9TY9T1bJNRPdNI+RwqHjM9xcbZIza5O7ae1cm+jGNRJLh+5vtpOUXl8S9LGaRpimJRUsZlne1jBvJPHxAcp5gvUYOTwjzKSissyrSHW69xLaKMNH7yUXcecMBsOu/QulT6P4zZjndv4Si4lpRWVJ/W1MpHyQ4tb91tgtkbenDRIzSqzlxIh23ft6VakloeM8zzs5lOSA2cyAVhmcw3Y5zTytcQe0KHGL1WT0m1oyx4Vp9X09ss5kA8WXvx2nvvOs87SlLgWRrzjxNE0b1rwTEMq28A4+ONsd+c72+cc6wVbCcd8d5qhdRfe3GiRSh4DmkOaRcEG4I5QRvWE1ntACA4gKDrF0+FEDBTEOqCNp3iMHjI43cg6zyHba2vWe9LT9TNXr7O5amIzzOkcXvcXOcbuc43JJ4yV2IxSWEc5tvexSgopKiRsULC+Rxs1o4/wHOonNRjtPQmMXJ4Rumg2gcWHtEkuWSotteR3rOZgO7yt55lxbm7dTPCJ0aNBQ13skcWxsm7YjYcbuXo/FfFdJ9Mtt0qHqdajbfFI8YXghfZ0tw3fbjP4Kro/oaVX/Ur7ly4s9VrlR92JY4YgwWaAByBfWU6UKcdmCwjA228sUCsIBAZ5rG1gdx3p6Wxnt3z94jB5uN/NxcfIttra9Z70tDLXr7Pux1MWqah8ry+Rznvcblzjck9JXYjFRWEc9vO8SXpAFA+Rp+h+qsytbLXOcwEXELdjrHcXu8XyRt5+Jc2vfYeKfqbKVrlZkaDR6EUEQs2khPO9uc9r7rC7iq/ifqaVRp8hafRGheO+pKfqiaD2gXUKvVXxP1J6qHJFexbVVRSg8DngdxFri5vW15OzoIV8L6pHXeVStYPTcZ5j2rWtpnDg2d0MJsHR77k2GZhN29O0c630r2nJb9zMs7ecdN5c9DNVzIcstdaSTeIhtY0/OPjnzdKx171y92G5GilbJb5GlMaAABsA2ADkWA1nzhrA+Mqr6U+gLvWvgx/nE5NbxGV9aCsEAIAUgu2q/SvuGo4KU2gmIDr7mP3Nf0HYD1HiWK8t+sjlao0W9XZlv0N6C4p0jqA4gMm1zaTbqKI8j5iOosZ/kepdKwoZ99/QxXVT4UZQuqYgUAEAIDb9SPwCT6y/wBSNce/8ReX3Z0LTuPzNAJssJqPnXT3Sd+IVLjc8CxxbEzisCRnt8p3osF3bWgqcPmzl1qjnL5FaWkpAoQbjq+0QoTSxTZI6iR7Q5z3gOAdxtDDsbY7N19i4tzcVdtx0OlRow2c6l2Zh0TRYRRjoY38Fkcm9TRsrghvV4DTSi0lPC/pjafYvUas46Nnl04vVFaxXVdQzA8G18DuWNxt911wtEL2rHV5KpW0HpuM90i1YVdN30Nqll/EGV46YyfQSt1K+hLvbjLO2ktN5P6I6qL2kxA8/ANPrvB8ze1UV7/hT9S2la8ZGp0lKyJjWRtaxjRZrWiwA5gFzW23l6mxJJYQuhIICp6xNKhh1P3luGku2Mcmza8jkHpIWi2odbP5LUpr1NhfM+fZpXPcXPJc5xLnEm5JO0kld5JJYRy28s5GwuIa0EkkAAbySbAAct0bSWRqzf8AV5oc3D4szwDUSAF7t+Ub8jTyDj5SuFc3HWy3aHToUthb9RzjuKZyY2HvRvPKeToXw/THSbqPqaWnH5nWt6GFtSHOCYPaz5Bt3hvJznnWvonolQxVq68EeK9xn3Yk7ZfSGM6gOICD00xzuGjlmFswAawcr3mzeoXv1K6hT6yaiV1Z7MWz5umlc9xc8lznEucTvJJuSV9AlhJI5OcvJ4QAgLpqmwRtVWhzxdkDeEI4i8m0d+u5+ysd9U2aeFxNFtDanl8DfLLinSOoAQAgOWQHUAID5u1gfGVV9KfQF3rXwY/zicmt4jK+tJWdtx8Wzb07vQexQDikAoAIQbfqm0s7qh7mmdeaId6TvfENgPOW7Aepca8t9iW0tGdG3q7Sw9TQliNRDaWY82gpnzusSBZjflSHwR7TzAqyjSdSaiiupNQjlnzbWVTppHySHM97i5x5SdpX0MYqKwjkttvIkB5tvVu9JHapBxACAEBt+pH4BJ9Zf6ka49/4i8vuzoWncfmXfFQTDKG+Fwb7dOU2WOPeRpeh8sBfSHGOoAQDzDcVmpnZoJZIz81xAPSNx614nTjPvLJ6jOUdGWmh1o4hFbM+OUfPj29rC1ZpWNJ6ZRdG5mixUGuT9/S9cb/Y78VRLo/8LLY3fNFmwzWfQTbHPfCeSVlv6m3b51nnZVY8MlsbmD+RaqKuinbmhkZI3lY4OHmWWUJR1WC9ST0Y5Xkk6pAIAQHzprGxk1dfKb3ZGeCYOQM2O7XZj2Lu2lPYpLmzl157UysrUUmi6msAE9Q6peLthsGfSu23+yPWC51/VxHYXE1WtPMto1rHazgo9nhO2D2lfKdL3bt6Huve9yOvb09ue/REPo9QcI7O4d63dzu/4XB6Eseun1s9Fp82arqrsrZRaQvsznHUAIAQGZa85iKenZxOmcT9lmz1vMuh0evffkZLvuoxtdbRGAFIBQDWtRMYy1buMuhb1APPtXK6RfvJG2zW5s1dc42ggBACAEAIAQHzdrA+Mqr6U+gLvWvgx/nE5NbxGV9aSsvuqzBo61tdBLudFFY8bXBz8rhzgrBe1HTlGS/mhpt4KakmU7F8NkpZnwyiz2OseQjicOYix61rpzU4qSKJRcW0xmvZ5BSB3hOJSUszJojZ7HAjnHG08xGw9KrqQU4uLPUZOLyj6S0dxmOup2Tx7nDaONrh4TTzgr5+pTdOTizqwmpxyjFtaOk/dtTwcZvDCS1ttzn7nv8AYOjnXXs6HVx2nqzBcVNuWFoilraZzQZdGO5MElnkFpp3QnbvbFwjS1vX4R6uRc9V9u4UVosmp0tmi29WZ8t5lBACA2/Uj8Ak+sv9SNce/wDEXl92dC07j8zQVhNRh2sbQSSmkfUU7C+B5LiGi5jJNyCPkch4ty69rdKUdiT3o51eg4vKKAt5lBSSCAEAIAUAWo6p8Ls8T3Ru+U1xae0KJQjLc0Sm1oX/AEY1rTwkMrBw7N2cWEgHQBZ/mPOsNWwi98Nxpp3TXe3mw4XiUVVG2WB4ex24jzgjiI5FypwcHiRujJSWUO15PQID5QkcSSTvJJPSTtX0yxg4vE8oDetT1OGYaxw3vklcep5YPMwLiXrzVZ0rZYpkjpS/v2jkbftP/C+F/qKbdSEfP7HYs1uZM4RDkhYOUXPSdq+h6NoqlbxXy3mOtLam2PVuKwQAgOICha5sOMtCJGi/AyNefJd3jvWB6lssZ7NTD4ma6jmBhi7RzgQAgNP1F1gbLUxHe9kbx9guDvXC5vSMdykbLR72jYlyzcCAEAIAQAgBAfN2sD4yqvpT6Au9a+DH+cTk1vEZX1oKzT9RXv1V9HF6z1zekdI/U2WnEsWtfRPuuHuiFt5ohtA3vj3kc5G8dYVFnX2JbL0ZbcUtpbS1Rhy7JzgQAgJvAdKJ6KKeKF1mzNsd/eu3F7efLcdnIqatCNSSb4FkKkoJpcSECuKy26ttGe76oF4vDFZ8nITtyM6yNvMCst3X6uGFqy+3p7cvkjT9bvxZL5cX9xq5tl4y+prufDMDXcOaCAEBt+pH4BJ9Zf6ka49/4i8vuzoWncfmaEsJqOEICpY/q7oqsl2QwyHbnis3bztsWnsWmnd1YccopnbwkUbFdUFQ25p5o5ByPux3aAQfMtsOkI/EjNK0fwsquIaFV8F89NIQONgzj+i5WmN1Sloyh0ai4EFNE5hs9rmnkcCD2FX5RW1jU8IAQAgBAX3U/jjoawU5J4OcEZeISNF2kclwCD1LDfUlKG2tUababUsczdFxzoggPmvTjCDR1s0ZFml5kZzskOYW6LkdS+gtqnWU0zk1obM8EEris3DUtiAkonRX76KV2z5snfg9pd2LjX8MVM8zo2sswxyJ/SmHax/S0+ke1fE/1FRfuVFpvT/I69nLe0TOHvzRMI+SPQu/ZzU6EZLkZKixJocrUeAQAgBAJVVO2RjmPAc1zS1wPGCLEKU8PKIaysM+dNNdFpMNnLCCYnEmKTiLfkk/KHH2ru29dVY/NHLq0nTZXlpKgQEjo7jD6Kojnj2lh2t+U07HNPSPYqq1LrIOLPVObhLJ9G4BjsNdEJYHhwO8eM13G1w4iuBUpypyxI6sKimsokl4PYIAQFdx3TajonBsswL7gFjBncByuDd3XtV9O3qVN6RVOtCGrJuhrY52CSF7XsdtDmm4KplFxeGWJp70LqCT5v1gfGVV9KfQF3rXwY/zicmt4jK+tBWafqJ9+qvo4vWeub0jpH6my04mxLlm4wfWlon3FPw0TbQTONgNzJN5b0HaR1jiXZs6+3HZeqObcUtl5WjKMtpnBACA9wxOe5rGC7nODWgby5xsB2lG0lkI+j9CtHm4fSsi2Zz38juWQ7+obh0L5+vW62e0dWlTUI4IrW/8WS+XF/carLLxkeLnw2YEu4c0EAIDb9SPwCT6y/1I1x7/AMReX3Z0LTuPzNBWE1FM0v1iU9Ddkdp5xsyNPetPz38XQNvQtVG0nU3vcjPVuIw3cSF0X1sRyd5XNETr7JGglh6Rvb07R0K6tYNb4bzxTuk90jR6SrZM0Pie17Tuc1wcD1hYJJp4ZqTT0FlBIjU0jJBaRjHjkc0H0qVJx0IaT1Kxi2rmgqL2h4Jx8aIlv9HgnsWiF3Vjxz5lMreD4YMb000Ydhs/BOcHtc3Ox9rXbcixHERZda3rqtHOjMFWnsSwQCvKwQFt1W0DpsShIGyLNK48gDS0edwWW9ko0nniXW8czPoMLhnUOoCnax9EPdGEOjsJ4gSz5w42E8/Fz9a1Wtx1Ut+jKK9LbW7UwKeFzHOY8Frmktc0ixBGwghdtSTWUcxrDwT2gukhw6qbIbmN3eSgfIJ8IDjLd/aONUXNHrIYWpbRqbEj6DdkqoQWuDmPaHNcNosdoIXzV3bKtTdKZ1qdTDUkMMFmMTjBJsI2t5wVxei6srebta258Pmaa6U/9SJNhfQmU6gBACAEAyxbCoquIxTsD2HiPEeIg8RHKF6hOUHlHmUFJYZjWleq+opiX0t54t+X9q0dHj9I28y61C+jLdPcYKltJb1vKFIwtJa4EEbwRYg84O5bU096M2MHlSB1h2Iy0788Ej43crSR1EbiOYrzOEZrEkSpNaFupNatewWJhk53xm/axwWV2FJ8/wCfQvV1NCsutquI2Np284jf7XlefZ9Lm/59Ce1T+RA4tpnXVQIkqHhp8VhyDry2v1q+FtShoiqVactWQCvwVFn0Cra+Ob/wDXyXIzsIJiPlHc3pvdZbmNJx98vouon7p9CUjnljTI0NeWguaDmAdxgOsLjqXDeM7jprON586awPjGq+lPoC79r4UTlVvEZX1eVmoaiffqr6OL1nrm9I6R+pttOJsK5ZtI/HcJjrIJIJR3r22vxg+K4c4O1e6c3CSkjzOClHDPm3HMJko53wSjvmG1+JzT4LhzEL6ClUVSO0jkzg4vDGC9nkEBp2pvRnhHmslHesJZEDxv3Of1bQOcnkXNv62F1a+prtaeXtM2Jcs3lM1vfFkvlxf3GrVZeMvqUXPhswJdw5gIAQG36kfgEn1l/qRrj9IeIvL7s6Fp3H5l0xjDhUwviL5Iw8WzxuyuHQVjhLZltGiUdpYMI0o0AqqIlwaZot/CMBJA+cze3p2jnXao3cJrD3M51ShKPzKmtRnHeHYpNTOzQSyRn5jiAekbj1rxOnGe6SPUZOOhb8P1rV0dg/gZR85hB7WEehZZWFJ6ZRerqaJdmuWS22kZfmlP5VU+jl+Is7Y+Q3q9cNQR+qp4WHlc5z/MMq9R6OhxbPLu5cEUbHMamrZTLUPzOtYcQDRtsBxDaVtp04044iZ5zlJ5ZHr2eCSwLAZ65+SnjLzxu3MbzufuHpVdStCmsyZZCnKeiN60I0Sjw2ItBzyvsZJLbyNzRyNF1xK9d1ZZeh0qVJU0WVUFoIDiAqOm+gkOIjO20VQBYSAbHAbg9vGOfePMtNvdSpPGqKKtBT8zEMewCooX5KiMt5Hb2O8l249G9dilWhUXunPnTlDcyd0E06kw48G+8lOTtZxsJ3uZ7W7iqbi1jV3x3Mso13Dc9Daaapp8QiEkLw8cT2na13IRvB5ivm72wVVYmsSWj5M6lGtxjoSNJmDbP3jZfl5+Ze6CmoYqar8yZYzuF1ceQQAgBACA4gIzGNHqasFqiFknORZw6Hts4dRVkKs4d1niVOMtUUzEdUNK/bDLLFzGz2/wBW3zrVHpCou9h/z5FErSL0ICo1OTj3upid5THN9Bcr10jHiirskuYyfqlrhudAftu/KvftCnyZ57JPme4tUdafCkgb9px9DVD6Qp8mT2SfMk6LU26/66qaByMjJP3nO9irl0j+GJ7VpzZZ8K1X0ENi9jpnD9442+42wPXdZ53tWXyLY21NalwpqdkTQ2NrWNG5rQAOwLK228svSS0FVBJQsb1XwVU8k75pmukdmIGSwNgNl28y2U72dOKikjNO2jJ5bGX+jtN/ET9jPyr37Rqckeexx5ssOhuhMWGOkdHJI8yNa058uzKSRbKB8pUV7mVbGUW0qKp6FqWcuOICs6YaFQYmWOkc+N7LgPZa5afFNwQRfar6FzKloU1aMampW/8ARym/iJ+xn5Vo9o1OSKuxx5sP9Hab+In/AKPyp7RqckOxw5s0DDKBlPEyKIWYxoaBzD2nesUpOTcmaYxwsIdLyeiJ0owNtfTugkc5jXFpzNtfvXBw3jmVlKq6ctpHipBTjhlL/wBHKb+In/o/KtftCfJGfskObD/Rym/iJ+xn5U9oT5IdjjzYf6O038RP2M/KntCfJDscebLdoho2zDYXQxve8GQyXfa9yGi2wbu9WWtWdWWWX06aprCJxVFgKAQGNaG0VZtmgbm+W27HfeaRfrur4XFSGjK5UoS1RUMQ1Owu2wVEkfM9oePMWlao9ISXeRQ7RcGQs+p6pHgTwu6Q9v4q5dIQ4plbtJcxodUtd8qD75/KvXtCnyZ57JPmKRaoqw75IG/acfQ1Q+kIcEyeyS5klSamn3/W1TQORkRP9TnD0LxLpHkj0rR8WWXC9VlDCQZGvnI/eO737jLA9Bus072rLTcXRtoIudLTMiaGRsaxo3NaAAOoLK23qXpJaCygkEAIAQAgG1dRRzsLJmNkYd7XAEdhUxlKLymeWk9TONItUcb7vopODP7t9yzqcO+b13W+lftbp7zLO1WsSivw7EcHk4QNkitve3vo3DkcRcEeUtu3RuFjX9TPs1KTyXzRjWzHJlZWs4Jx2cKzbH0uG9nnCxVrGUcuGhop3Se6RpjHAi4NwdoI5DuXPNh1AMK7GqeB2WWaNjrXyucAbctuIc69RhKWiPLnFas8VOkFLHbPUQtu0OF5Gi7TuI27QeVSqc3oiHOK4juKrje4sa9pc0BxaCLgO2tJHIV5aa3nrKYhVYxBFfhJo2WcGHM8Czi3MAb8eUg25CihJ6EOcVqxJmkVKWucKiEtbbMRI2wzGzbm+y5Xrq56YI6yOuTrcfpSwyCoiyBwaXZ22zEXAvffzKOrlnGCduPMVhxaB7HSMmjcxvhPDxZtuU32I4STwFJNZFKHEIpwXQyNeAbEtINjvseRRKLi8MlNPQbyY7TNk4J08QkzBuQvbmzHcLX37QvXVyxnBG3FPB6rcZp4HZZZo2OteznAG3KRxBRGEmtyDmlqxSfFIY4xK+WNsbrAPLhlJO6ztx3FQotvCJ2ljJ6ocQinBMMjJADYlrgbHkNtyOLWoTTFO6GZ+DzNz5c2W+3KTYG3JcEXUYeMjPA8vrY2uc0vaHNZncLi4Z8ojiGw7VOHjIyhnBpBSyZslRC7K0vdZ7TZo3uO3YNo2r06clqjztxfE90uOU0rg2OeJzjuaHtJPQL7VDpyWqJU09GOWVsZkMYe0yNAc5lxmAO4kcQUbLSyTlaDQ4/TZ+D4eLPmDcucXzHc3fv5l66ueM4I245xkempYHiMubnLS4NuLloIBNuS5C8Y3ZJzwGlXjdPC7JLPExwAJa54Bsd2wleo05PREOSTxk7WY1Tw24WaJmYZm5ngXbyi52hIwlLRBySHkMrXtDmEOa4XBG0EHcQV5axuJyI01fFK4tjkY9zfCDXAkcW0DnUuLWoTT0FamobG0ukcGtG9xNgOsqEskt41OVFSyNpfI5rWi13EgDabDaecjtRLLwiG1jI0rccpoXZJZ4mOsDlc8A2O42K9KEnoiHJLVnKjHqaNxa+eJrgASC8AgEAgkcVwQetFTk9ERtx5i82JQsjErpYxGbWeXDKb7B325QovOD1lYycrsThgAM0rI827M4C/QONIwctEQ5JahFicLojK2VhjAJLw4ZRl33PFZHB5xjeSpJrKPdTXRxM4SR7Ws2d+SA3vt208qKLbwg5JLI3qsbp4nZZJomOsHZXPAOU7jbkUqEmspEOaWo7pqlkrQ6NzXtO5zSCO0Ly1h4ZKeRvUYvBHII3yxtebWaXAHvtjdnPxL0oSaykQ5JPDE347TCTgjPEJM2TJnbmzHYBa97p1csZwNuOmQbjtMX8GJ4s+Ysy523zA2LbX334k6uWM4G3HTI5pa6OUuEb2vLHZXBpByu5DbcVDi1qSmmeI8Thc5rBKwufmLWhwu7JcOsOO1j2JsvGSNpaCNXjtNC4skniY4b2l4BF91+TrUqnJrKRDnFbmzlRj9NG7I+oia7Z3pe0Hvto2X47hSqc8ZwTtxQpLjNOyTgnTRiT5JeAd193LbaoUJYzgbSzgfryegQAgOWQARdAVvGdBKGquZIGtcfHjJYf6dh6wVfC5qQ0ZVKhCXAc6M4E6hYYhM+SEeA14GZnMHje3mI2LxVqdY9rGGTThsLGSbVZYULVtK1prRUENqu6pDLnIDjHYZDt8TwrcS13Kzs7OmDNRaWc6jarP/m54CSnjHcLMrntzMLM2ywD283Gpj4G9N7yH4m7Gh7xXBppKuoqqN9qqDgQB4ksZiDnRkcV+I/8AcIVEoKEtHn6Eyg3Jyjqh3o3iAq6evnMZYXOOZjhta9lMxjh2tK8VIdXKKyTF7UZMr1a0DRqI7L/qdv8AvBaFntT+v6HiXg+hJabl/cUWaSCR3dlPbg25QNuwO7523nXihjrHroyajewt/IZ4fRMrYq8Syimq31cedptlZJE4cBYHw2uIG07yvUpOm4tLKweUlJPLwy16E4pPMaiOqbHwsMjWOlj8CQlgcD0gZQekblmrwjHDjoy+lKTztEPo1DK7EsR4J0QaKiIvD4y4kZfFIcMptfiKtqOKpQzy+7K4J7csCuruVjO7e6HNbU90vM2cgOyW/Vk38TLe3EouE3s7OmNxNJrMk9SnVLXdwTOaLQPxdrqa/g5C47W/MOzzrVFrrFz2d/5FDT2H57i66vXtfPXSSd5VumDZ4R4LGxgiIt4yCNuY8ay3GVGK4cGX0dW+JG6T1DoK1+Ix3c2lkjppmD9y9jXvPSDI09i9UkpU+qfHev59DzUyp7fLcINL48QnfPcOqsNlkLT4mUnKz7LA0HnueNem06aS4SIW6bb4oMFLvcR95YC3uKSzGstIN/hOzm4+yN4Uzx2jR6kLwn5Bjzo5MGo42ZXVLhTiBrbF/CDLtaBtFhe5UQyq8m9N+SZYdJJaimKibuvEhFcz+5sIGXfm25rc+9RDZ2YZ02mTLOZY5Fj0ImpRh9OGGIMDWAgluyUEXuD4+fruqK6n1jyW03HYRVcerJGTsxUMfwUc/B57tymkP6nwb32vLnXt4wWikk4ujne/1KZyaltjbTOqcK6tdE1r2Pw+NspG0iGRwD3tG4kNIPnU0EtiOfxPHnuIqv3njTA8kjYyuw1tLLGGNoHiOSUZ2lgFgSA5u0jn2KFl057S4/sHjbjjkXrFsTFLRvnktII4sx4MWDtlu92nKCec2CxwjtT2UaZSxHJnujFeaCWOB5ZI6SMCikDxwQjmfnkY52+4O252nKALXW2tHrE5LhqZacth49C7adQCanbTuOXuiaOG/Td7v6Y3LLQlsz2uRoqrMcGf41VVFThk0MuZrqABsruKSRj2iK3KBHdx5y1bIRjGqmvi/b9zPJylDHIlo6h0mLF8ckMZdhkLs0rczSHPBtbO3btG268tJUcNN+9w+pP9zXh+xIYJMxuMYiXuYBwNNckgC3Bi+/iVM03Qhjm/sWRa25ZKpVx2w2uewZaZ+IsdANzSzhW3cwfJPF0LQn/qRT3vZefzK8e63wyWrCXhuN1RqSA4wxdzF1gODDf1gYTx33251TPfQWzz3nuHib/oP9K3NqQ2jhbwglL5JxE5oPBs2G7iQATIWcdzZyrpZj774aHqp73uop9fiLn4HNTzbJqWWOCQHfZsg4M/dsOpa4RxcKS0ZROX+i4vgWSkka3HH3LQPc5m8gftByrM89R/3P8ARF27rPoetX0d6rEZIfgr5mcFbwC9ocJnM4iL22jkS47sE9cb/sKPek1oMsafNQVM1TA+KohlqImzU5twjZTkY3Id5I7w24uTjXqns1IqMtzWjIlmEnJbz1o0Xe6GIZZYGDuuPM2Rl3O70bGHOLHeNx2qauOqhuegh33v4lVa8OfNFPZtI/GZTJMPCZI03YCdzWu+VzFaJLcmtdnT1KY64emdS0YzwlBiUnAg2xCLIywuG1LbNzdADi49azQxUpLPw/oWyzCe7iK4jSCDFMNiit3lJUNZflbGQCb77n2rypbVKbfNfc9tYnFfI96rZIm0L2zFrZuFl7pEhAdmLj4Yd822/nXq7T6xY04EW7Sjv1G1GXe69dwcsEY4OmvwrMwLcotl79tvPvCmWOojlPieV4rw8aDfE6ybC5JJYTFWU01TIeB/asmIdnsRe9shB5ANwUwjGqsS91pa8DzKTg8remaesJsBACAEAIAQHEIQFCTK9aXwqHyfat9t4bMlXvI9aae+N+gj9UrxS0Jn3i8YD4c3RD/aas9T9y6PERpfBrvpJP7YXqWsfoRH4iGqfihnS31yrP7zPP8AbIXC/grvrcXqr2+99DytPqLaZ+HXeRH6WKaPwkT1ZatX3wGL7XrFZq3fLaXdDR34VWfSN9qVO5EmPeZT9afwmLoHpC12vcZRW7xZ9KfgUP0kXquWel4rPc+4hXDfjSp+jb6I15n4SPUe+z1L73XfTf8A1xJ+Hy/cl8fP9hDSH4WPqk3quUw7j8yJd5eRU8A/9T9Vk9LVfPVeZVT0+hIav/hTvIS47hNPvFnovjKf6FnsWd+EvMsj4jKD/wC7u8v2LZ/ZRn+MutX8Uj6CP0tWSPjfU0y7hHUfvkv/AMcPUYva4f8AUeFx8iu4n7zT/Ru/uOVseJ5fA0GD4uH1b/BZPj+pe+6ZngfwFv1g+grdV778jJHuo1LGvDpfrA/tSLnw0ZrnwGGL+8V3lj+3ErI6xPEtGUrSTwo/q8PqLTDT6sqZ60s+Eu6If7bEpdz1Jqalv0s+AN6YvSs0PEZ7n4ZFa2fg8XlhXW2rPFbRDrQLe36oz+7KqrjV+Z7pfYj8Y8Kv+kh9JVkfhPD+LzGenfv/APtR+herfusmrqaFgfweLyAsk+8Xx0RQo/j13SPVWz/85mfiiVd8Zf8AVN9dq8/2voen3vqPKz4LW/XP8lHxry/ch9x+ZZqv3yh8o/2SqF8X84lr+H+cBLEvjGl+jk9Vy9R8Nh99FJ08+MmdDfSFro+Eyip30LaW/DH+VH6rVXDuep7feHGjfxxUdMnsU1fCR5h32f/Z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Shape 676" descr="data:image/jpeg;base64,/9j/4AAQSkZJRgABAQAAAQABAAD/2wCEAAkGBxQQEhUUERQUFRUXFBYVGBYYFRgaGhwVFBcYFhUaHBUYHCgiGBwlHBUVITIhJSkrLi4uFyAzODMsNygtLisBCgoKDg0OGxAQGywkICQsLCwsLCwsLCwsLCwsLCwsLCwsLCwsLCwsLCwsLCwsLCwsLCwsLCwsLCwsLCwsLCwsLP/AABEIAIEBhwMBEQACEQEDEQH/xAAcAAABBQEBAQAAAAAAAAAAAAAAAwQFBgcBAgj/xABQEAABAwICBAcJDAkDAgcAAAABAAIDBBEFEgYHITETQVFhcYGRFCIyQnKhsbLBFTM0NVJic3SCktHSFiNDU1STorPCF4PhhPEkJURFdcPT/8QAGgEBAAMBAQEAAAAAAAAAAAAAAAEDBAUCBv/EADwRAAIBAwEEBwYFAwMFAQAAAAABAgMEETESIUFRBRMUMjNxkRUiQmGBwVKhsdHwBkPhI1NicoKS0vFE/9oADAMBAAIRAxEAPwDcUAIAQAgBACAEAIAQAgBACAEAIAQAgBAcUA45wG0kDpUgjK3SSkh99qYGnkMrb/dvdWKjUekX6Hh1ILiiFq9ZWHR/ti/yGOPnsrY2dV8Ct3FNcSGqtcNK33uCd/OcjR6xPmV0ej5vV4K3dx4Ii5tcb3G0NIOuQk9jWqz2fjvSPHa+SExp/i03vFH2U8rvPeydlt1rL80OvqvRfkKsq9IptzODB5WQt9a5UONpHiTmvIXZgGPyeHVtZ9sf4MUdbarSOSVCvxYq3QLE3++Ym4eSZD7Wrz2mitKZPUVHrIWZqxlPvuJVLugu/wAnlO2RWkEOzPjJirdVEPj1VU77Q/Bee3S4JEq1jxbFm6p6HxnVDumQexq8+0KnyJ7LAVbqsw4b2ynpmd7LLz7QnzRPZYCrdWWGD9k7+fL7HqH0hP8AEiezQ5CzNXeHDdE8f9RP/wDovPbpv4l+RPZochdugtGPBE46KupHolUdqk+KJVGK0HEeiULfBkqx/wBZUH1pCnXN8F6E9WhwzA8vg1FUP93N6zSvO38kTs/MXZQSDdUynymxH0Rg+dQ2uROHzHEbHje8H7FvavO4neLoSdQAgBACAEAIAQAgBACAEAIAQAgBACAEAIAQAgBAcQHUBy6AicT0npKb36oiaeTNc/dbcqyNGpLRHiVSMdWVbENbVEz3pssp5m5R2vsfMtMbCq9dxTK6gtCs4hrindfgaeKMcr3OeewZQPOtEej4/EymV3LgiEdptilYbRSSHmgjt52gkdqt7Pbw1/NlfXVZaCsWhmL1e2QS2PHPP/iXF3mUO4t4afoSqVWRM0GpyU+/VMbOUMYXeckKqfSK4R9SxWj4sn6TVRQxbZpJZOl7WDsaAfOslTpVrVpF0bOPzZJwaM4TB+whcR8oGT1rrnVunKUe9U9M/ZGiFnnSJJRYjSwi0UTQPmRtaPYubU/qG3Wjb9fuaI2c+QP0kHixk9J/BZn0/tdym2WK05tHn3Ynd4MXmcVX7WvZvEaX5Mns9JayO8PWO3Nt1NHpKdf0tPSOPT7sjZt1xO8BWO3vA62+wKVQ6WlrLH/iNq3XD9Q9zKg75rfad7F79nX8u9V/IjraS0ievcSQ753f1finsa4feqsntEFpEPcA8czuw/ivS6Dlxqy9SO1f8Ueho8OOR69+w48akvX/AAR2p8kd/R5vy5O0fgp9hQ/3Jev+B2qXJHf0eb+8k7R+Cewof7k/X/A7VLkg9wG/vJO0fgp9hx/3J+v+CO1PkjvuGRumkHWnsbGlWXr/AIHaf+KD3IkG6of5z7VPsutHu1X+X7EddHjFHoUNQN09+lqnsV9Hu1vyX7DrKX4ToZVDxo3dIspUOkY/FGX0/wAkZovgzvdNQ3fC13kvt6VPaL+PepJ+TX/sHCk9JHoYoR4cMg6Bf0L2ukpR8SlJfTP6ZI6lPSSFI8XiOzNY8jgR6VdDpK3lubx5pr9UeXRmh2yQO3EHoK1xqwl3WmeGmtT2rCAQAgBACAEAIAQAgBACAEAIAQAgBACAa1+IxQNzTSRxt5XuDR2kr1GLk8JEOSWpTsX1qUUNxGXzu+Y2zfvut5rrVCyqy13eZRK6gvmU3FdblVJsgjjhHKe/d57AdhWuHR8F3nkzyupPQqlXjdbXHK6WeYnxGZiP5bBbzLQqVGC0RS51JvUlcJ1a189iYmwtPHK7KbeQAXdoVc72lHTf5HuNtNlwwzU/G0XqqhzuURgMH3nXPoWOp0k1puL42a4ssNFozhdJ4MUb3DjcTI7+okBci46cpR3TqfRGynZcokmcejYLRR7BuGxo7AuNV/qKD7kW38//AKzXGzfHCEfdaok97ZboaT5zsWR9KX1Z4pQx/PmizqKUe8zvcdVJ4Ti3pdbzNTsnSlbvSx9cfoR1lCOiPcejhPhydg9pV0egJy8Wo39c/qiHdpd1DuPR+Ib8zuk/gtdPoG1j3k39X9mVu6qMdR4ZE3cxvXt9K20+jban3YL9f1KnWm9WOWRgbgB0BaVRpx0ivQ8OTerPSsSIBSAQAgBAdQAoAKQCAEBxACAEAIAQAgPL4wd4B6Qq5UactYp/QlSa0YjHQRtdma0A8o2eZVRtKUJ7cVh/I9OpJrDHK0ngEAIAQAgBACAEAIAQAgBACAEAnPM2Npc9wa0b3OIAHWUSzuRGcFJxzWjR09xEXVDxxMFm3+kOw9V1rp2VSWu4oncwjpvKBjWtGtnuIi2nb8za777vYAt9Owpx13mWdzOWm4qDnzVUm0yTSHnc9x9JWlbFNbtyKN83zLfgmq6tnsZQ2nb883d9xp9JCzVL6nHct5fC2m9dxeMM1ZUNMA6oc6Z3z3ZW9TG+0lcu56V2FmTUUa6dnHzJ+HEKamblpomtA4mMDB6F87c/1DRXdzJ/zjvN9OylywInF55dkbbeSLntK5b6WvLl4ox9P4jR1FOHfZ1uDzy7ZHW8o38wUrom9uN9ae75tv8AIjr6UO6h7Bo6weE5zvMF0KP9P0I+I8/l9yqV3J6EhBh8bPBY3ptc9pXTpWFvT7sF6IolVnLVjkBa0ktDwdUgEAIAQAgBACAEAIAQAgBACAEAIAQAgBACAEAIAQAgBACAEAIAQAgBACAEAIAQHEAxxbGIaRmeolZG35x2nmA3k9C9Qpym8RR5lNR1M10i1vb20MXNwso87YwfSepdCl0e3vmzJO7/AAmb4xjdRWOzVEr5DxAnvR0MGwdi6FOlCmsRRklNyfvMWwLRuprTanic4cbyLMHS87OobVFSvCn3mTCnKWiNJwHVHGwB1dLnPGyMlrOt5749Vlza/SWNNy5s1wtF8W8uFNLSUTclNGwczANvS/j86+avOnqMPi2n8v30OlStHwWBCTFp5jaMW5mi56yuHU6Uvbp7NGOF8k3+5rVvTh3meoMBkebyOt5yvdLoKvVe1Wlg8yuox3RRK02CxM8XMeV23zbl2rfoe2pb8ZfzM87iciRa0DYBYLpxiorCKDq9AEAIAQAgBACAEAIAQAgBACAEAIAQAgBACAEAIAQAgBACAEAIAQAgBACAEAIAQAgBAcQCNbWRwsMkr2sY3aXOIAHWVMYuTwiG0llmWaVa2d7KBvNwzx6sZHnd2LpUbDjU9DHUuuEDMMQr5ah5knkdI8+M437OQcwXRhCMFiKwY5Sct7Y8wHR+orn5aaMvse+duY3ynHZ1b+ZealaFPvM9Qpynoavo3qtp6cCSscJ3jblOyIdXj9fYuRcdIvGuEbqdqlrvZaKjGo4hkgaLDYLCzR0BfKXnT9OGVS958+B06Vo3ruI8NnqjxlvY3/lclRv7+WXnHovsaM0qS+ZKUej7G7ZDmPJuH/K69r0DSp76r2n+RnqXUnuW4loog0WaABzBduFKEFiKwZm29T2rCAQCM1ZGzw3sb0uA9JUqLfAjaQzdpDSjfUw/zG/ivXVz5MjbjzPcWO0z/BqIT0SN/FR1c+Q248x7HK1wu0hw5QQfQoaa1JTTPV1BJ1ACA5dAdQAgBAcugOoAQAgBACA5dAdQAgBAcugOoAQAgBAITVkbPDexvS4D0lSot8CNpDV2PUw31EP8xv4r1sS5EbS5nqPGqd3gzwn/AHG/io2JchtLmO4pmu2tcD0EH0KGmtSU0z2oJOoAQAgBACAEBVtMtN4MOblP6yYjvYmkX5i8+K3z8i0ULaVV7tCmrWUDDtI9JajEH5qh9wD3sY2Mb0N5ec7V2KVCFNbtTnTqSm95EsaXEBoJJNgALkk7gAN5VzeFk8YNP0N1WOktLX3a3eIQbOPlnxegbehc2vfY92n6mylbZ3yNIlq4aNgihY0ZRYMYAAOm3/dfL9IdMU6Dw/ekdSjbOWm5EQXTVTuMjsaF8y53nSM8LT8jbinRRM0GBMZtf37vN2cfWu9Z9CUqPvVPef5GWpcylpuJUBdpRUVhGY6pBDaRaUU1A29RIASLhg2vPQ32nYrqVGdR4iiudSMNTM8c1vTPuKSJsQ+VJ3z/ALoOUeddCn0el336GSd033SmYlpTWVHvtTKR8kOLW/dbYLXG3pR0iZ5VZy4kO7bv29KuSS0PGWcspAWCgCtPUPjN43uYeVri09oK8uEXqiVJrRllwrWDX09rTGQfJlGfz7HedUTs6UuGPIsjXqR4l+0f1twyENq4zC4+O3vo+vxm9hWGrYSW+LyaoXUXukaLTVDZGtfG4Oa4BzXA3BB3EFYGsPDNaeTA9Ocdqo6+pYypnY0SkBrZXgAWGwAGwXbtqUHSWYo5dacttpN+pB/pJWfxdT/Pk/Mr+pp/hXoV9ZPm/UP0krP4up/nyfmTqaf4V6DrJ836h+klZ/F1P8+T8ydTT/CvRDrJ836i9DpbWRSMk7pnflcHZXyvc1wG9paTtBGxeZW9OUWtlehMas085Z9CaPYwytp2TxeC8bRxtd4zTzg7FwqlN05OLOpCamsokl4PYIAQCNZUthjdJIQ1jGlzieIAXKmKbeEQ3hZZ88Y9ppVVNRJKyeaJhPeMZI5oDBsbsabXtvPKu7StoQhhpM5c60pSzl+pH/pJWfxdT/Pk/MrOpp/hXojx1k+b9Q/SSs/i6n+fJ+ZOpp/hXoh1k+b9Q/SSs/i6n+dJ+ZOpp/hXoh1k+b9TY9T1bJNRPdNI+RwqHjM9xcbZIza5O7ae1cm+jGNRJLh+5vtpOUXl8S9LGaRpimJRUsZlne1jBvJPHxAcp5gvUYOTwjzKSissyrSHW69xLaKMNH7yUXcecMBsOu/QulT6P4zZjndv4Si4lpRWVJ/W1MpHyQ4tb91tgtkbenDRIzSqzlxIh23ft6VakloeM8zzs5lOSA2cyAVhmcw3Y5zTytcQe0KHGL1WT0m1oyx4Vp9X09ss5kA8WXvx2nvvOs87SlLgWRrzjxNE0b1rwTEMq28A4+ONsd+c72+cc6wVbCcd8d5qhdRfe3GiRSh4DmkOaRcEG4I5QRvWE1ntACA4gKDrF0+FEDBTEOqCNp3iMHjI43cg6zyHba2vWe9LT9TNXr7O5amIzzOkcXvcXOcbuc43JJ4yV2IxSWEc5tvexSgopKiRsULC+Rxs1o4/wHOonNRjtPQmMXJ4Rumg2gcWHtEkuWSotteR3rOZgO7yt55lxbm7dTPCJ0aNBQ13skcWxsm7YjYcbuXo/FfFdJ9Mtt0qHqdajbfFI8YXghfZ0tw3fbjP4Kro/oaVX/Ur7ly4s9VrlR92JY4YgwWaAByBfWU6UKcdmCwjA228sUCsIBAZ5rG1gdx3p6Wxnt3z94jB5uN/NxcfIttra9Z70tDLXr7Pux1MWqah8ry+Rznvcblzjck9JXYjFRWEc9vO8SXpAFA+Rp+h+qsytbLXOcwEXELdjrHcXu8XyRt5+Jc2vfYeKfqbKVrlZkaDR6EUEQs2khPO9uc9r7rC7iq/ifqaVRp8hafRGheO+pKfqiaD2gXUKvVXxP1J6qHJFexbVVRSg8DngdxFri5vW15OzoIV8L6pHXeVStYPTcZ5j2rWtpnDg2d0MJsHR77k2GZhN29O0c630r2nJb9zMs7ecdN5c9DNVzIcstdaSTeIhtY0/OPjnzdKx171y92G5GilbJb5GlMaAABsA2ADkWA1nzhrA+Mqr6U+gLvWvgx/nE5NbxGV9aCsEAIAUgu2q/SvuGo4KU2gmIDr7mP3Nf0HYD1HiWK8t+sjlao0W9XZlv0N6C4p0jqA4gMm1zaTbqKI8j5iOosZ/kepdKwoZ99/QxXVT4UZQuqYgUAEAIDb9SPwCT6y/wBSNce/8ReX3Z0LTuPzNAJssJqPnXT3Sd+IVLjc8CxxbEzisCRnt8p3osF3bWgqcPmzl1qjnL5FaWkpAoQbjq+0QoTSxTZI6iR7Q5z3gOAdxtDDsbY7N19i4tzcVdtx0OlRow2c6l2Zh0TRYRRjoY38Fkcm9TRsrghvV4DTSi0lPC/pjafYvUas46Nnl04vVFaxXVdQzA8G18DuWNxt911wtEL2rHV5KpW0HpuM90i1YVdN30Nqll/EGV46YyfQSt1K+hLvbjLO2ktN5P6I6qL2kxA8/ANPrvB8ze1UV7/hT9S2la8ZGp0lKyJjWRtaxjRZrWiwA5gFzW23l6mxJJYQuhIICp6xNKhh1P3luGku2Mcmza8jkHpIWi2odbP5LUpr1NhfM+fZpXPcXPJc5xLnEm5JO0kld5JJYRy28s5GwuIa0EkkAAbySbAAct0bSWRqzf8AV5oc3D4szwDUSAF7t+Ub8jTyDj5SuFc3HWy3aHToUthb9RzjuKZyY2HvRvPKeToXw/THSbqPqaWnH5nWt6GFtSHOCYPaz5Bt3hvJznnWvonolQxVq68EeK9xn3Yk7ZfSGM6gOICD00xzuGjlmFswAawcr3mzeoXv1K6hT6yaiV1Z7MWz5umlc9xc8lznEucTvJJuSV9AlhJI5OcvJ4QAgLpqmwRtVWhzxdkDeEI4i8m0d+u5+ysd9U2aeFxNFtDanl8DfLLinSOoAQAgOWQHUAID5u1gfGVV9KfQF3rXwY/zicmt4jK+tJWdtx8Wzb07vQexQDikAoAIQbfqm0s7qh7mmdeaId6TvfENgPOW7Aepca8t9iW0tGdG3q7Sw9TQliNRDaWY82gpnzusSBZjflSHwR7TzAqyjSdSaiiupNQjlnzbWVTppHySHM97i5x5SdpX0MYqKwjkttvIkB5tvVu9JHapBxACAEBt+pH4BJ9Zf6ka49/4i8vuzoWncfmXfFQTDKG+Fwb7dOU2WOPeRpeh8sBfSHGOoAQDzDcVmpnZoJZIz81xAPSNx614nTjPvLJ6jOUdGWmh1o4hFbM+OUfPj29rC1ZpWNJ6ZRdG5mixUGuT9/S9cb/Y78VRLo/8LLY3fNFmwzWfQTbHPfCeSVlv6m3b51nnZVY8MlsbmD+RaqKuinbmhkZI3lY4OHmWWUJR1WC9ST0Y5Xkk6pAIAQHzprGxk1dfKb3ZGeCYOQM2O7XZj2Lu2lPYpLmzl157UysrUUmi6msAE9Q6peLthsGfSu23+yPWC51/VxHYXE1WtPMto1rHazgo9nhO2D2lfKdL3bt6Huve9yOvb09ue/REPo9QcI7O4d63dzu/4XB6Eseun1s9Fp82arqrsrZRaQvsznHUAIAQGZa85iKenZxOmcT9lmz1vMuh0evffkZLvuoxtdbRGAFIBQDWtRMYy1buMuhb1APPtXK6RfvJG2zW5s1dc42ggBACAEAIAQHzdrA+Mqr6U+gLvWvgx/nE5NbxGV9aSsvuqzBo61tdBLudFFY8bXBz8rhzgrBe1HTlGS/mhpt4KakmU7F8NkpZnwyiz2OseQjicOYix61rpzU4qSKJRcW0xmvZ5BSB3hOJSUszJojZ7HAjnHG08xGw9KrqQU4uLPUZOLyj6S0dxmOup2Tx7nDaONrh4TTzgr5+pTdOTizqwmpxyjFtaOk/dtTwcZvDCS1ttzn7nv8AYOjnXXs6HVx2nqzBcVNuWFoilraZzQZdGO5MElnkFpp3QnbvbFwjS1vX4R6uRc9V9u4UVosmp0tmi29WZ8t5lBACA2/Uj8Ak+sv9SNce/wDEXl92dC07j8zQVhNRh2sbQSSmkfUU7C+B5LiGi5jJNyCPkch4ty69rdKUdiT3o51eg4vKKAt5lBSSCAEAIAUAWo6p8Ls8T3Ru+U1xae0KJQjLc0Sm1oX/AEY1rTwkMrBw7N2cWEgHQBZ/mPOsNWwi98Nxpp3TXe3mw4XiUVVG2WB4ex24jzgjiI5FypwcHiRujJSWUO15PQID5QkcSSTvJJPSTtX0yxg4vE8oDetT1OGYaxw3vklcep5YPMwLiXrzVZ0rZYpkjpS/v2jkbftP/C+F/qKbdSEfP7HYs1uZM4RDkhYOUXPSdq+h6NoqlbxXy3mOtLam2PVuKwQAgOICha5sOMtCJGi/AyNefJd3jvWB6lssZ7NTD4ma6jmBhi7RzgQAgNP1F1gbLUxHe9kbx9guDvXC5vSMdykbLR72jYlyzcCAEAIAQAgBAfN2sD4yqvpT6Au9a+DH+cTk1vEZX1oKzT9RXv1V9HF6z1zekdI/U2WnEsWtfRPuuHuiFt5ohtA3vj3kc5G8dYVFnX2JbL0ZbcUtpbS1Rhy7JzgQAgJvAdKJ6KKeKF1mzNsd/eu3F7efLcdnIqatCNSSb4FkKkoJpcSECuKy26ttGe76oF4vDFZ8nITtyM6yNvMCst3X6uGFqy+3p7cvkjT9bvxZL5cX9xq5tl4y+prufDMDXcOaCAEBt+pH4BJ9Zf6ka49/4i8vuzoWncfmaEsJqOEICpY/q7oqsl2QwyHbnis3bztsWnsWmnd1YccopnbwkUbFdUFQ25p5o5ByPux3aAQfMtsOkI/EjNK0fwsquIaFV8F89NIQONgzj+i5WmN1Sloyh0ai4EFNE5hs9rmnkcCD2FX5RW1jU8IAQAgBAX3U/jjoawU5J4OcEZeISNF2kclwCD1LDfUlKG2tUababUsczdFxzoggPmvTjCDR1s0ZFml5kZzskOYW6LkdS+gtqnWU0zk1obM8EEris3DUtiAkonRX76KV2z5snfg9pd2LjX8MVM8zo2sswxyJ/SmHax/S0+ke1fE/1FRfuVFpvT/I69nLe0TOHvzRMI+SPQu/ZzU6EZLkZKixJocrUeAQAgBAJVVO2RjmPAc1zS1wPGCLEKU8PKIaysM+dNNdFpMNnLCCYnEmKTiLfkk/KHH2ru29dVY/NHLq0nTZXlpKgQEjo7jD6Kojnj2lh2t+U07HNPSPYqq1LrIOLPVObhLJ9G4BjsNdEJYHhwO8eM13G1w4iuBUpypyxI6sKimsokl4PYIAQFdx3TajonBsswL7gFjBncByuDd3XtV9O3qVN6RVOtCGrJuhrY52CSF7XsdtDmm4KplFxeGWJp70LqCT5v1gfGVV9KfQF3rXwY/zicmt4jK+tBWafqJ9+qvo4vWeub0jpH6my04mxLlm4wfWlon3FPw0TbQTONgNzJN5b0HaR1jiXZs6+3HZeqObcUtl5WjKMtpnBACA9wxOe5rGC7nODWgby5xsB2lG0lkI+j9CtHm4fSsi2Zz38juWQ7+obh0L5+vW62e0dWlTUI4IrW/8WS+XF/carLLxkeLnw2YEu4c0EAIDb9SPwCT6y/1I1x7/AMReX3Z0LTuPzNBWE1FM0v1iU9Ddkdp5xsyNPetPz38XQNvQtVG0nU3vcjPVuIw3cSF0X1sRyd5XNETr7JGglh6Rvb07R0K6tYNb4bzxTuk90jR6SrZM0Pie17Tuc1wcD1hYJJp4ZqTT0FlBIjU0jJBaRjHjkc0H0qVJx0IaT1Kxi2rmgqL2h4Jx8aIlv9HgnsWiF3Vjxz5lMreD4YMb000Ydhs/BOcHtc3Ox9rXbcixHERZda3rqtHOjMFWnsSwQCvKwQFt1W0DpsShIGyLNK48gDS0edwWW9ko0nniXW8czPoMLhnUOoCnax9EPdGEOjsJ4gSz5w42E8/Fz9a1Wtx1Ut+jKK9LbW7UwKeFzHOY8Frmktc0ixBGwghdtSTWUcxrDwT2gukhw6qbIbmN3eSgfIJ8IDjLd/aONUXNHrIYWpbRqbEj6DdkqoQWuDmPaHNcNosdoIXzV3bKtTdKZ1qdTDUkMMFmMTjBJsI2t5wVxei6srebta258Pmaa6U/9SJNhfQmU6gBACAEAyxbCoquIxTsD2HiPEeIg8RHKF6hOUHlHmUFJYZjWleq+opiX0t54t+X9q0dHj9I28y61C+jLdPcYKltJb1vKFIwtJa4EEbwRYg84O5bU096M2MHlSB1h2Iy0788Ej43crSR1EbiOYrzOEZrEkSpNaFupNatewWJhk53xm/axwWV2FJ8/wCfQvV1NCsutquI2Np284jf7XlefZ9Lm/59Ce1T+RA4tpnXVQIkqHhp8VhyDry2v1q+FtShoiqVactWQCvwVFn0Cra+Ob/wDXyXIzsIJiPlHc3pvdZbmNJx98vouon7p9CUjnljTI0NeWguaDmAdxgOsLjqXDeM7jprON586awPjGq+lPoC79r4UTlVvEZX1eVmoaiffqr6OL1nrm9I6R+pttOJsK5ZtI/HcJjrIJIJR3r22vxg+K4c4O1e6c3CSkjzOClHDPm3HMJko53wSjvmG1+JzT4LhzEL6ClUVSO0jkzg4vDGC9nkEBp2pvRnhHmslHesJZEDxv3Of1bQOcnkXNv62F1a+prtaeXtM2Jcs3lM1vfFkvlxf3GrVZeMvqUXPhswJdw5gIAQG36kfgEn1l/qRrj9IeIvL7s6Fp3H5l0xjDhUwviL5Iw8WzxuyuHQVjhLZltGiUdpYMI0o0AqqIlwaZot/CMBJA+cze3p2jnXao3cJrD3M51ShKPzKmtRnHeHYpNTOzQSyRn5jiAekbj1rxOnGe6SPUZOOhb8P1rV0dg/gZR85hB7WEehZZWFJ6ZRerqaJdmuWS22kZfmlP5VU+jl+Is7Y+Q3q9cNQR+qp4WHlc5z/MMq9R6OhxbPLu5cEUbHMamrZTLUPzOtYcQDRtsBxDaVtp04044iZ5zlJ5ZHr2eCSwLAZ65+SnjLzxu3MbzufuHpVdStCmsyZZCnKeiN60I0Sjw2ItBzyvsZJLbyNzRyNF1xK9d1ZZeh0qVJU0WVUFoIDiAqOm+gkOIjO20VQBYSAbHAbg9vGOfePMtNvdSpPGqKKtBT8zEMewCooX5KiMt5Hb2O8l249G9dilWhUXunPnTlDcyd0E06kw48G+8lOTtZxsJ3uZ7W7iqbi1jV3x3Mso13Dc9Daaapp8QiEkLw8cT2na13IRvB5ivm72wVVYmsSWj5M6lGtxjoSNJmDbP3jZfl5+Ze6CmoYqar8yZYzuF1ceQQAgBACA4gIzGNHqasFqiFknORZw6Hts4dRVkKs4d1niVOMtUUzEdUNK/bDLLFzGz2/wBW3zrVHpCou9h/z5FErSL0ICo1OTj3upid5THN9Bcr10jHiirskuYyfqlrhudAftu/KvftCnyZ57JPme4tUdafCkgb9px9DVD6Qp8mT2SfMk6LU26/66qaByMjJP3nO9irl0j+GJ7VpzZZ8K1X0ENi9jpnD9442+42wPXdZ53tWXyLY21NalwpqdkTQ2NrWNG5rQAOwLK228svSS0FVBJQsb1XwVU8k75pmukdmIGSwNgNl28y2U72dOKikjNO2jJ5bGX+jtN/ET9jPyr37Rqckeexx5ssOhuhMWGOkdHJI8yNa058uzKSRbKB8pUV7mVbGUW0qKp6FqWcuOICs6YaFQYmWOkc+N7LgPZa5afFNwQRfar6FzKloU1aMampW/8ARym/iJ+xn5Vo9o1OSKuxx5sP9Hab+In/AKPyp7RqckOxw5s0DDKBlPEyKIWYxoaBzD2nesUpOTcmaYxwsIdLyeiJ0owNtfTugkc5jXFpzNtfvXBw3jmVlKq6ctpHipBTjhlL/wBHKb+In/o/KtftCfJGfskObD/Rym/iJ+xn5U9oT5IdjjzYf6O038RP2M/KntCfJDscebLdoho2zDYXQxve8GQyXfa9yGi2wbu9WWtWdWWWX06aprCJxVFgKAQGNaG0VZtmgbm+W27HfeaRfrur4XFSGjK5UoS1RUMQ1Owu2wVEkfM9oePMWlao9ISXeRQ7RcGQs+p6pHgTwu6Q9v4q5dIQ4plbtJcxodUtd8qD75/KvXtCnyZ57JPmKRaoqw75IG/acfQ1Q+kIcEyeyS5klSamn3/W1TQORkRP9TnD0LxLpHkj0rR8WWXC9VlDCQZGvnI/eO737jLA9Bus072rLTcXRtoIudLTMiaGRsaxo3NaAAOoLK23qXpJaCygkEAIAQAgG1dRRzsLJmNkYd7XAEdhUxlKLymeWk9TONItUcb7vopODP7t9yzqcO+b13W+lftbp7zLO1WsSivw7EcHk4QNkitve3vo3DkcRcEeUtu3RuFjX9TPs1KTyXzRjWzHJlZWs4Jx2cKzbH0uG9nnCxVrGUcuGhop3Se6RpjHAi4NwdoI5DuXPNh1AMK7GqeB2WWaNjrXyucAbctuIc69RhKWiPLnFas8VOkFLHbPUQtu0OF5Gi7TuI27QeVSqc3oiHOK4juKrje4sa9pc0BxaCLgO2tJHIV5aa3nrKYhVYxBFfhJo2WcGHM8Czi3MAb8eUg25CihJ6EOcVqxJmkVKWucKiEtbbMRI2wzGzbm+y5Xrq56YI6yOuTrcfpSwyCoiyBwaXZ22zEXAvffzKOrlnGCduPMVhxaB7HSMmjcxvhPDxZtuU32I4STwFJNZFKHEIpwXQyNeAbEtINjvseRRKLi8MlNPQbyY7TNk4J08QkzBuQvbmzHcLX37QvXVyxnBG3FPB6rcZp4HZZZo2OteznAG3KRxBRGEmtyDmlqxSfFIY4xK+WNsbrAPLhlJO6ztx3FQotvCJ2ljJ6ocQinBMMjJADYlrgbHkNtyOLWoTTFO6GZ+DzNz5c2W+3KTYG3JcEXUYeMjPA8vrY2uc0vaHNZncLi4Z8ojiGw7VOHjIyhnBpBSyZslRC7K0vdZ7TZo3uO3YNo2r06clqjztxfE90uOU0rg2OeJzjuaHtJPQL7VDpyWqJU09GOWVsZkMYe0yNAc5lxmAO4kcQUbLSyTlaDQ4/TZ+D4eLPmDcucXzHc3fv5l66ueM4I245xkempYHiMubnLS4NuLloIBNuS5C8Y3ZJzwGlXjdPC7JLPExwAJa54Bsd2wleo05PREOSTxk7WY1Tw24WaJmYZm5ngXbyi52hIwlLRBySHkMrXtDmEOa4XBG0EHcQV5axuJyI01fFK4tjkY9zfCDXAkcW0DnUuLWoTT0FamobG0ukcGtG9xNgOsqEskt41OVFSyNpfI5rWi13EgDabDaecjtRLLwiG1jI0rccpoXZJZ4mOsDlc8A2O42K9KEnoiHJLVnKjHqaNxa+eJrgASC8AgEAgkcVwQetFTk9ERtx5i82JQsjErpYxGbWeXDKb7B325QovOD1lYycrsThgAM0rI827M4C/QONIwctEQ5JahFicLojK2VhjAJLw4ZRl33PFZHB5xjeSpJrKPdTXRxM4SR7Ws2d+SA3vt208qKLbwg5JLI3qsbp4nZZJomOsHZXPAOU7jbkUqEmspEOaWo7pqlkrQ6NzXtO5zSCO0Ly1h4ZKeRvUYvBHII3yxtebWaXAHvtjdnPxL0oSaykQ5JPDE347TCTgjPEJM2TJnbmzHYBa97p1csZwNuOmQbjtMX8GJ4s+Ysy523zA2LbX334k6uWM4G3HTI5pa6OUuEb2vLHZXBpByu5DbcVDi1qSmmeI8Thc5rBKwufmLWhwu7JcOsOO1j2JsvGSNpaCNXjtNC4skniY4b2l4BF91+TrUqnJrKRDnFbmzlRj9NG7I+oia7Z3pe0Hvto2X47hSqc8ZwTtxQpLjNOyTgnTRiT5JeAd193LbaoUJYzgbSzgfryegQAgOWQARdAVvGdBKGquZIGtcfHjJYf6dh6wVfC5qQ0ZVKhCXAc6M4E6hYYhM+SEeA14GZnMHje3mI2LxVqdY9rGGTThsLGSbVZYULVtK1prRUENqu6pDLnIDjHYZDt8TwrcS13Kzs7OmDNRaWc6jarP/m54CSnjHcLMrntzMLM2ywD283Gpj4G9N7yH4m7Gh7xXBppKuoqqN9qqDgQB4ksZiDnRkcV+I/8AcIVEoKEtHn6Eyg3Jyjqh3o3iAq6evnMZYXOOZjhta9lMxjh2tK8VIdXKKyTF7UZMr1a0DRqI7L/qdv8AvBaFntT+v6HiXg+hJabl/cUWaSCR3dlPbg25QNuwO7523nXihjrHroyajewt/IZ4fRMrYq8Syimq31cedptlZJE4cBYHw2uIG07yvUpOm4tLKweUlJPLwy16E4pPMaiOqbHwsMjWOlj8CQlgcD0gZQekblmrwjHDjoy+lKTztEPo1DK7EsR4J0QaKiIvD4y4kZfFIcMptfiKtqOKpQzy+7K4J7csCuruVjO7e6HNbU90vM2cgOyW/Vk38TLe3EouE3s7OmNxNJrMk9SnVLXdwTOaLQPxdrqa/g5C47W/MOzzrVFrrFz2d/5FDT2H57i66vXtfPXSSd5VumDZ4R4LGxgiIt4yCNuY8ay3GVGK4cGX0dW+JG6T1DoK1+Ix3c2lkjppmD9y9jXvPSDI09i9UkpU+qfHev59DzUyp7fLcINL48QnfPcOqsNlkLT4mUnKz7LA0HnueNem06aS4SIW6bb4oMFLvcR95YC3uKSzGstIN/hOzm4+yN4Uzx2jR6kLwn5Bjzo5MGo42ZXVLhTiBrbF/CDLtaBtFhe5UQyq8m9N+SZYdJJaimKibuvEhFcz+5sIGXfm25rc+9RDZ2YZ02mTLOZY5Fj0ImpRh9OGGIMDWAgluyUEXuD4+fruqK6n1jyW03HYRVcerJGTsxUMfwUc/B57tymkP6nwb32vLnXt4wWikk4ujne/1KZyaltjbTOqcK6tdE1r2Pw+NspG0iGRwD3tG4kNIPnU0EtiOfxPHnuIqv3njTA8kjYyuw1tLLGGNoHiOSUZ2lgFgSA5u0jn2KFl057S4/sHjbjjkXrFsTFLRvnktII4sx4MWDtlu92nKCec2CxwjtT2UaZSxHJnujFeaCWOB5ZI6SMCikDxwQjmfnkY52+4O252nKALXW2tHrE5LhqZacth49C7adQCanbTuOXuiaOG/Td7v6Y3LLQlsz2uRoqrMcGf41VVFThk0MuZrqABsruKSRj2iK3KBHdx5y1bIRjGqmvi/b9zPJylDHIlo6h0mLF8ckMZdhkLs0rczSHPBtbO3btG268tJUcNN+9w+pP9zXh+xIYJMxuMYiXuYBwNNckgC3Bi+/iVM03Qhjm/sWRa25ZKpVx2w2uewZaZ+IsdANzSzhW3cwfJPF0LQn/qRT3vZefzK8e63wyWrCXhuN1RqSA4wxdzF1gODDf1gYTx33251TPfQWzz3nuHib/oP9K3NqQ2jhbwglL5JxE5oPBs2G7iQATIWcdzZyrpZj774aHqp73uop9fiLn4HNTzbJqWWOCQHfZsg4M/dsOpa4RxcKS0ZROX+i4vgWSkka3HH3LQPc5m8gftByrM89R/3P8ARF27rPoetX0d6rEZIfgr5mcFbwC9ocJnM4iL22jkS47sE9cb/sKPek1oMsafNQVM1TA+KohlqImzU5twjZTkY3Id5I7w24uTjXqns1IqMtzWjIlmEnJbz1o0Xe6GIZZYGDuuPM2Rl3O70bGHOLHeNx2qauOqhuegh33v4lVa8OfNFPZtI/GZTJMPCZI03YCdzWu+VzFaJLcmtdnT1KY64emdS0YzwlBiUnAg2xCLIywuG1LbNzdADi49azQxUpLPw/oWyzCe7iK4jSCDFMNiit3lJUNZflbGQCb77n2rypbVKbfNfc9tYnFfI96rZIm0L2zFrZuFl7pEhAdmLj4Yd822/nXq7T6xY04EW7Sjv1G1GXe69dwcsEY4OmvwrMwLcotl79tvPvCmWOojlPieV4rw8aDfE6ybC5JJYTFWU01TIeB/asmIdnsRe9shB5ANwUwjGqsS91pa8DzKTg8remaesJsBACAEAIAQHEIQFCTK9aXwqHyfat9t4bMlXvI9aae+N+gj9UrxS0Jn3i8YD4c3RD/aas9T9y6PERpfBrvpJP7YXqWsfoRH4iGqfihnS31yrP7zPP8AbIXC/grvrcXqr2+99DytPqLaZ+HXeRH6WKaPwkT1ZatX3wGL7XrFZq3fLaXdDR34VWfSN9qVO5EmPeZT9afwmLoHpC12vcZRW7xZ9KfgUP0kXquWel4rPc+4hXDfjSp+jb6I15n4SPUe+z1L73XfTf8A1xJ+Hy/cl8fP9hDSH4WPqk3quUw7j8yJd5eRU8A/9T9Vk9LVfPVeZVT0+hIav/hTvIS47hNPvFnovjKf6FnsWd+EvMsj4jKD/wC7u8v2LZ/ZRn+MutX8Uj6CP0tWSPjfU0y7hHUfvkv/AMcPUYva4f8AUeFx8iu4n7zT/Ru/uOVseJ5fA0GD4uH1b/BZPj+pe+6ZngfwFv1g+grdV778jJHuo1LGvDpfrA/tSLnw0ZrnwGGL+8V3lj+3ErI6xPEtGUrSTwo/q8PqLTDT6sqZ60s+Eu6If7bEpdz1Jqalv0s+AN6YvSs0PEZ7n4ZFa2fg8XlhXW2rPFbRDrQLe36oz+7KqrjV+Z7pfYj8Y8Kv+kh9JVkfhPD+LzGenfv/APtR+herfusmrqaFgfweLyAsk+8Xx0RQo/j13SPVWz/85mfiiVd8Zf8AVN9dq8/2voen3vqPKz4LW/XP8lHxry/ch9x+ZZqv3yh8o/2SqF8X84lr+H+cBLEvjGl+jk9Vy9R8Nh99FJ08+MmdDfSFro+Eyip30LaW/DH+VH6rVXDuep7feHGjfxxUdMnsU1fCR5h32f/Z"/>
          <p:cNvSpPr/>
          <p:nvPr/>
        </p:nvSpPr>
        <p:spPr>
          <a:xfrm>
            <a:off x="307975" y="7936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Shape 677" descr="data:image/jpeg;base64,/9j/4AAQSkZJRgABAQAAAQABAAD/2wCEAAkGBxQQEhUUERQUFRUXFBYVGBYYFRgaGhwVFBcYFhUaHBUYHCgiGBwlHBUVITIhJSkrLi4uFyAzODMsNygtLisBCgoKDg0OGxAQGywkICQsLCwsLCwsLCwsLCwsLCwsLCwsLCwsLCwsLCwsLCwsLCwsLCwsLCwsLCwsLCwsLCwsLP/AABEIAIEBhwMBEQACEQEDEQH/xAAcAAABBQEBAQAAAAAAAAAAAAAAAwQFBgcBAgj/xABQEAABAwICBAcJDAkDAgcAAAABAAIDBBEFEgYHITETQVFhcYGRFCIyQnKhsbLBFTM0NVJic3SCktHSFiNDU1STorPCF4PhhPEkJURFdcPT/8QAGgEBAAMBAQEAAAAAAAAAAAAAAAEDBAUCBv/EADwRAAIBAwEEBwYFAwMFAQAAAAABAgMEETESIUFRBRMUMjNxkRUiQmGBwVKhsdHwBkPhI1NicoKS0vFE/9oADAMBAAIRAxEAPwDcUAIAQAgBACAEAIAQAgBACAEAIAQAgBAcUA45wG0kDpUgjK3SSkh99qYGnkMrb/dvdWKjUekX6Hh1ILiiFq9ZWHR/ti/yGOPnsrY2dV8Ct3FNcSGqtcNK33uCd/OcjR6xPmV0ej5vV4K3dx4Ii5tcb3G0NIOuQk9jWqz2fjvSPHa+SExp/i03vFH2U8rvPeydlt1rL80OvqvRfkKsq9IptzODB5WQt9a5UONpHiTmvIXZgGPyeHVtZ9sf4MUdbarSOSVCvxYq3QLE3++Ym4eSZD7Wrz2mitKZPUVHrIWZqxlPvuJVLugu/wAnlO2RWkEOzPjJirdVEPj1VU77Q/Bee3S4JEq1jxbFm6p6HxnVDumQexq8+0KnyJ7LAVbqsw4b2ynpmd7LLz7QnzRPZYCrdWWGD9k7+fL7HqH0hP8AEiezQ5CzNXeHDdE8f9RP/wDovPbpv4l+RPZochdugtGPBE46KupHolUdqk+KJVGK0HEeiULfBkqx/wBZUH1pCnXN8F6E9WhwzA8vg1FUP93N6zSvO38kTs/MXZQSDdUynymxH0Rg+dQ2uROHzHEbHje8H7FvavO4neLoSdQAgBACAEAIAQAgBACAEAIAQAgBACAEAIAQAgBAcQHUBy6AicT0npKb36oiaeTNc/dbcqyNGpLRHiVSMdWVbENbVEz3pssp5m5R2vsfMtMbCq9dxTK6gtCs4hrindfgaeKMcr3OeewZQPOtEej4/EymV3LgiEdptilYbRSSHmgjt52gkdqt7Pbw1/NlfXVZaCsWhmL1e2QS2PHPP/iXF3mUO4t4afoSqVWRM0GpyU+/VMbOUMYXeckKqfSK4R9SxWj4sn6TVRQxbZpJZOl7WDsaAfOslTpVrVpF0bOPzZJwaM4TB+whcR8oGT1rrnVunKUe9U9M/ZGiFnnSJJRYjSwi0UTQPmRtaPYubU/qG3Wjb9fuaI2c+QP0kHixk9J/BZn0/tdym2WK05tHn3Ynd4MXmcVX7WvZvEaX5Mns9JayO8PWO3Nt1NHpKdf0tPSOPT7sjZt1xO8BWO3vA62+wKVQ6WlrLH/iNq3XD9Q9zKg75rfad7F79nX8u9V/IjraS0ievcSQ753f1finsa4feqsntEFpEPcA8czuw/ivS6Dlxqy9SO1f8Ueho8OOR69+w48akvX/AAR2p8kd/R5vy5O0fgp9hQ/3Jev+B2qXJHf0eb+8k7R+Cewof7k/X/A7VLkg9wG/vJO0fgp9hx/3J+v+CO1PkjvuGRumkHWnsbGlWXr/AIHaf+KD3IkG6of5z7VPsutHu1X+X7EddHjFHoUNQN09+lqnsV9Hu1vyX7DrKX4ToZVDxo3dIspUOkY/FGX0/wAkZovgzvdNQ3fC13kvt6VPaL+PepJ+TX/sHCk9JHoYoR4cMg6Bf0L2ukpR8SlJfTP6ZI6lPSSFI8XiOzNY8jgR6VdDpK3lubx5pr9UeXRmh2yQO3EHoK1xqwl3WmeGmtT2rCAQAgBACAEAIAQAgBACAEAIAQAgBACAa1+IxQNzTSRxt5XuDR2kr1GLk8JEOSWpTsX1qUUNxGXzu+Y2zfvut5rrVCyqy13eZRK6gvmU3FdblVJsgjjhHKe/d57AdhWuHR8F3nkzyupPQqlXjdbXHK6WeYnxGZiP5bBbzLQqVGC0RS51JvUlcJ1a189iYmwtPHK7KbeQAXdoVc72lHTf5HuNtNlwwzU/G0XqqhzuURgMH3nXPoWOp0k1puL42a4ssNFozhdJ4MUb3DjcTI7+okBci46cpR3TqfRGynZcokmcejYLRR7BuGxo7AuNV/qKD7kW38//AKzXGzfHCEfdaok97ZboaT5zsWR9KX1Z4pQx/PmizqKUe8zvcdVJ4Ti3pdbzNTsnSlbvSx9cfoR1lCOiPcejhPhydg9pV0egJy8Wo39c/qiHdpd1DuPR+Ib8zuk/gtdPoG1j3k39X9mVu6qMdR4ZE3cxvXt9K20+jban3YL9f1KnWm9WOWRgbgB0BaVRpx0ivQ8OTerPSsSIBSAQAgBAdQAoAKQCAEBxACAEAIAQAgPL4wd4B6Qq5UactYp/QlSa0YjHQRtdma0A8o2eZVRtKUJ7cVh/I9OpJrDHK0ngEAIAQAgBACAEAIAQAgBACAEAnPM2Npc9wa0b3OIAHWUSzuRGcFJxzWjR09xEXVDxxMFm3+kOw9V1rp2VSWu4oncwjpvKBjWtGtnuIi2nb8za777vYAt9Owpx13mWdzOWm4qDnzVUm0yTSHnc9x9JWlbFNbtyKN83zLfgmq6tnsZQ2nb883d9xp9JCzVL6nHct5fC2m9dxeMM1ZUNMA6oc6Z3z3ZW9TG+0lcu56V2FmTUUa6dnHzJ+HEKamblpomtA4mMDB6F87c/1DRXdzJ/zjvN9OylywInF55dkbbeSLntK5b6WvLl4ox9P4jR1FOHfZ1uDzy7ZHW8o38wUrom9uN9ae75tv8AIjr6UO6h7Bo6weE5zvMF0KP9P0I+I8/l9yqV3J6EhBh8bPBY3ptc9pXTpWFvT7sF6IolVnLVjkBa0ktDwdUgEAIAQAgBACAEAIAQAgBACAEAIAQAgBACAEAIAQAgBACAEAIAQAgBACAEAIAQHEAxxbGIaRmeolZG35x2nmA3k9C9Qpym8RR5lNR1M10i1vb20MXNwso87YwfSepdCl0e3vmzJO7/AAmb4xjdRWOzVEr5DxAnvR0MGwdi6FOlCmsRRklNyfvMWwLRuprTanic4cbyLMHS87OobVFSvCn3mTCnKWiNJwHVHGwB1dLnPGyMlrOt5749Vlza/SWNNy5s1wtF8W8uFNLSUTclNGwczANvS/j86+avOnqMPi2n8v30OlStHwWBCTFp5jaMW5mi56yuHU6Uvbp7NGOF8k3+5rVvTh3meoMBkebyOt5yvdLoKvVe1Wlg8yuox3RRK02CxM8XMeV23zbl2rfoe2pb8ZfzM87iciRa0DYBYLpxiorCKDq9AEAIAQAgBACAEAIAQAgBACAEAIAQAgBACAEAIAQAgBACAEAIAQAgBACAEAIAQAgBAcQCNbWRwsMkr2sY3aXOIAHWVMYuTwiG0llmWaVa2d7KBvNwzx6sZHnd2LpUbDjU9DHUuuEDMMQr5ah5knkdI8+M437OQcwXRhCMFiKwY5Sct7Y8wHR+orn5aaMvse+duY3ynHZ1b+ZealaFPvM9Qpynoavo3qtp6cCSscJ3jblOyIdXj9fYuRcdIvGuEbqdqlrvZaKjGo4hkgaLDYLCzR0BfKXnT9OGVS958+B06Vo3ruI8NnqjxlvY3/lclRv7+WXnHovsaM0qS+ZKUej7G7ZDmPJuH/K69r0DSp76r2n+RnqXUnuW4loog0WaABzBduFKEFiKwZm29T2rCAQCM1ZGzw3sb0uA9JUqLfAjaQzdpDSjfUw/zG/ivXVz5MjbjzPcWO0z/BqIT0SN/FR1c+Q248x7HK1wu0hw5QQfQoaa1JTTPV1BJ1ACA5dAdQAgBAcugOoAQAgBACA5dAdQAgBAcugOoAQAgBAITVkbPDexvS4D0lSot8CNpDV2PUw31EP8xv4r1sS5EbS5nqPGqd3gzwn/AHG/io2JchtLmO4pmu2tcD0EH0KGmtSU0z2oJOoAQAgBACAEBVtMtN4MOblP6yYjvYmkX5i8+K3z8i0ULaVV7tCmrWUDDtI9JajEH5qh9wD3sY2Mb0N5ec7V2KVCFNbtTnTqSm95EsaXEBoJJNgALkk7gAN5VzeFk8YNP0N1WOktLX3a3eIQbOPlnxegbehc2vfY92n6mylbZ3yNIlq4aNgihY0ZRYMYAAOm3/dfL9IdMU6Dw/ekdSjbOWm5EQXTVTuMjsaF8y53nSM8LT8jbinRRM0GBMZtf37vN2cfWu9Z9CUqPvVPef5GWpcylpuJUBdpRUVhGY6pBDaRaUU1A29RIASLhg2vPQ32nYrqVGdR4iiudSMNTM8c1vTPuKSJsQ+VJ3z/ALoOUeddCn0el336GSd033SmYlpTWVHvtTKR8kOLW/dbYLXG3pR0iZ5VZy4kO7bv29KuSS0PGWcspAWCgCtPUPjN43uYeVri09oK8uEXqiVJrRllwrWDX09rTGQfJlGfz7HedUTs6UuGPIsjXqR4l+0f1twyENq4zC4+O3vo+vxm9hWGrYSW+LyaoXUXukaLTVDZGtfG4Oa4BzXA3BB3EFYGsPDNaeTA9Ocdqo6+pYypnY0SkBrZXgAWGwAGwXbtqUHSWYo5dacttpN+pB/pJWfxdT/Pk/Mr+pp/hXoV9ZPm/UP0krP4up/nyfmTqaf4V6DrJ836h+klZ/F1P8+T8ydTT/CvRDrJ836i9DpbWRSMk7pnflcHZXyvc1wG9paTtBGxeZW9OUWtlehMas085Z9CaPYwytp2TxeC8bRxtd4zTzg7FwqlN05OLOpCamsokl4PYIAQCNZUthjdJIQ1jGlzieIAXKmKbeEQ3hZZ88Y9ppVVNRJKyeaJhPeMZI5oDBsbsabXtvPKu7StoQhhpM5c60pSzl+pH/pJWfxdT/Pk/MrOpp/hXojx1k+b9Q/SSs/i6n+fJ+ZOpp/hXoh1k+b9Q/SSs/i6n+dJ+ZOpp/hXoh1k+b9TY9T1bJNRPdNI+RwqHjM9xcbZIza5O7ae1cm+jGNRJLh+5vtpOUXl8S9LGaRpimJRUsZlne1jBvJPHxAcp5gvUYOTwjzKSissyrSHW69xLaKMNH7yUXcecMBsOu/QulT6P4zZjndv4Si4lpRWVJ/W1MpHyQ4tb91tgtkbenDRIzSqzlxIh23ft6VakloeM8zzs5lOSA2cyAVhmcw3Y5zTytcQe0KHGL1WT0m1oyx4Vp9X09ss5kA8WXvx2nvvOs87SlLgWRrzjxNE0b1rwTEMq28A4+ONsd+c72+cc6wVbCcd8d5qhdRfe3GiRSh4DmkOaRcEG4I5QRvWE1ntACA4gKDrF0+FEDBTEOqCNp3iMHjI43cg6zyHba2vWe9LT9TNXr7O5amIzzOkcXvcXOcbuc43JJ4yV2IxSWEc5tvexSgopKiRsULC+Rxs1o4/wHOonNRjtPQmMXJ4Rumg2gcWHtEkuWSotteR3rOZgO7yt55lxbm7dTPCJ0aNBQ13skcWxsm7YjYcbuXo/FfFdJ9Mtt0qHqdajbfFI8YXghfZ0tw3fbjP4Kro/oaVX/Ur7ly4s9VrlR92JY4YgwWaAByBfWU6UKcdmCwjA228sUCsIBAZ5rG1gdx3p6Wxnt3z94jB5uN/NxcfIttra9Z70tDLXr7Pux1MWqah8ry+Rznvcblzjck9JXYjFRWEc9vO8SXpAFA+Rp+h+qsytbLXOcwEXELdjrHcXu8XyRt5+Jc2vfYeKfqbKVrlZkaDR6EUEQs2khPO9uc9r7rC7iq/ifqaVRp8hafRGheO+pKfqiaD2gXUKvVXxP1J6qHJFexbVVRSg8DngdxFri5vW15OzoIV8L6pHXeVStYPTcZ5j2rWtpnDg2d0MJsHR77k2GZhN29O0c630r2nJb9zMs7ecdN5c9DNVzIcstdaSTeIhtY0/OPjnzdKx171y92G5GilbJb5GlMaAABsA2ADkWA1nzhrA+Mqr6U+gLvWvgx/nE5NbxGV9aCsEAIAUgu2q/SvuGo4KU2gmIDr7mP3Nf0HYD1HiWK8t+sjlao0W9XZlv0N6C4p0jqA4gMm1zaTbqKI8j5iOosZ/kepdKwoZ99/QxXVT4UZQuqYgUAEAIDb9SPwCT6y/wBSNce/8ReX3Z0LTuPzNAJssJqPnXT3Sd+IVLjc8CxxbEzisCRnt8p3osF3bWgqcPmzl1qjnL5FaWkpAoQbjq+0QoTSxTZI6iR7Q5z3gOAdxtDDsbY7N19i4tzcVdtx0OlRow2c6l2Zh0TRYRRjoY38Fkcm9TRsrghvV4DTSi0lPC/pjafYvUas46Nnl04vVFaxXVdQzA8G18DuWNxt911wtEL2rHV5KpW0HpuM90i1YVdN30Nqll/EGV46YyfQSt1K+hLvbjLO2ktN5P6I6qL2kxA8/ANPrvB8ze1UV7/hT9S2la8ZGp0lKyJjWRtaxjRZrWiwA5gFzW23l6mxJJYQuhIICp6xNKhh1P3luGku2Mcmza8jkHpIWi2odbP5LUpr1NhfM+fZpXPcXPJc5xLnEm5JO0kld5JJYRy28s5GwuIa0EkkAAbySbAAct0bSWRqzf8AV5oc3D4szwDUSAF7t+Ub8jTyDj5SuFc3HWy3aHToUthb9RzjuKZyY2HvRvPKeToXw/THSbqPqaWnH5nWt6GFtSHOCYPaz5Bt3hvJznnWvonolQxVq68EeK9xn3Yk7ZfSGM6gOICD00xzuGjlmFswAawcr3mzeoXv1K6hT6yaiV1Z7MWz5umlc9xc8lznEucTvJJuSV9AlhJI5OcvJ4QAgLpqmwRtVWhzxdkDeEI4i8m0d+u5+ysd9U2aeFxNFtDanl8DfLLinSOoAQAgOWQHUAID5u1gfGVV9KfQF3rXwY/zicmt4jK+tJWdtx8Wzb07vQexQDikAoAIQbfqm0s7qh7mmdeaId6TvfENgPOW7Aepca8t9iW0tGdG3q7Sw9TQliNRDaWY82gpnzusSBZjflSHwR7TzAqyjSdSaiiupNQjlnzbWVTppHySHM97i5x5SdpX0MYqKwjkttvIkB5tvVu9JHapBxACAEBt+pH4BJ9Zf6ka49/4i8vuzoWncfmXfFQTDKG+Fwb7dOU2WOPeRpeh8sBfSHGOoAQDzDcVmpnZoJZIz81xAPSNx614nTjPvLJ6jOUdGWmh1o4hFbM+OUfPj29rC1ZpWNJ6ZRdG5mixUGuT9/S9cb/Y78VRLo/8LLY3fNFmwzWfQTbHPfCeSVlv6m3b51nnZVY8MlsbmD+RaqKuinbmhkZI3lY4OHmWWUJR1WC9ST0Y5Xkk6pAIAQHzprGxk1dfKb3ZGeCYOQM2O7XZj2Lu2lPYpLmzl157UysrUUmi6msAE9Q6peLthsGfSu23+yPWC51/VxHYXE1WtPMto1rHazgo9nhO2D2lfKdL3bt6Huve9yOvb09ue/REPo9QcI7O4d63dzu/4XB6Eseun1s9Fp82arqrsrZRaQvsznHUAIAQGZa85iKenZxOmcT9lmz1vMuh0evffkZLvuoxtdbRGAFIBQDWtRMYy1buMuhb1APPtXK6RfvJG2zW5s1dc42ggBACAEAIAQHzdrA+Mqr6U+gLvWvgx/nE5NbxGV9aSsvuqzBo61tdBLudFFY8bXBz8rhzgrBe1HTlGS/mhpt4KakmU7F8NkpZnwyiz2OseQjicOYix61rpzU4qSKJRcW0xmvZ5BSB3hOJSUszJojZ7HAjnHG08xGw9KrqQU4uLPUZOLyj6S0dxmOup2Tx7nDaONrh4TTzgr5+pTdOTizqwmpxyjFtaOk/dtTwcZvDCS1ttzn7nv8AYOjnXXs6HVx2nqzBcVNuWFoilraZzQZdGO5MElnkFpp3QnbvbFwjS1vX4R6uRc9V9u4UVosmp0tmi29WZ8t5lBACA2/Uj8Ak+sv9SNce/wDEXl92dC07j8zQVhNRh2sbQSSmkfUU7C+B5LiGi5jJNyCPkch4ty69rdKUdiT3o51eg4vKKAt5lBSSCAEAIAUAWo6p8Ls8T3Ru+U1xae0KJQjLc0Sm1oX/AEY1rTwkMrBw7N2cWEgHQBZ/mPOsNWwi98Nxpp3TXe3mw4XiUVVG2WB4ex24jzgjiI5FypwcHiRujJSWUO15PQID5QkcSSTvJJPSTtX0yxg4vE8oDetT1OGYaxw3vklcep5YPMwLiXrzVZ0rZYpkjpS/v2jkbftP/C+F/qKbdSEfP7HYs1uZM4RDkhYOUXPSdq+h6NoqlbxXy3mOtLam2PVuKwQAgOICha5sOMtCJGi/AyNefJd3jvWB6lssZ7NTD4ma6jmBhi7RzgQAgNP1F1gbLUxHe9kbx9guDvXC5vSMdykbLR72jYlyzcCAEAIAQAgBAfN2sD4yqvpT6Au9a+DH+cTk1vEZX1oKzT9RXv1V9HF6z1zekdI/U2WnEsWtfRPuuHuiFt5ohtA3vj3kc5G8dYVFnX2JbL0ZbcUtpbS1Rhy7JzgQAgJvAdKJ6KKeKF1mzNsd/eu3F7efLcdnIqatCNSSb4FkKkoJpcSECuKy26ttGe76oF4vDFZ8nITtyM6yNvMCst3X6uGFqy+3p7cvkjT9bvxZL5cX9xq5tl4y+prufDMDXcOaCAEBt+pH4BJ9Zf6ka49/4i8vuzoWncfmaEsJqOEICpY/q7oqsl2QwyHbnis3bztsWnsWmnd1YccopnbwkUbFdUFQ25p5o5ByPux3aAQfMtsOkI/EjNK0fwsquIaFV8F89NIQONgzj+i5WmN1Sloyh0ai4EFNE5hs9rmnkcCD2FX5RW1jU8IAQAgBAX3U/jjoawU5J4OcEZeISNF2kclwCD1LDfUlKG2tUababUsczdFxzoggPmvTjCDR1s0ZFml5kZzskOYW6LkdS+gtqnWU0zk1obM8EEris3DUtiAkonRX76KV2z5snfg9pd2LjX8MVM8zo2sswxyJ/SmHax/S0+ke1fE/1FRfuVFpvT/I69nLe0TOHvzRMI+SPQu/ZzU6EZLkZKixJocrUeAQAgBAJVVO2RjmPAc1zS1wPGCLEKU8PKIaysM+dNNdFpMNnLCCYnEmKTiLfkk/KHH2ru29dVY/NHLq0nTZXlpKgQEjo7jD6Kojnj2lh2t+U07HNPSPYqq1LrIOLPVObhLJ9G4BjsNdEJYHhwO8eM13G1w4iuBUpypyxI6sKimsokl4PYIAQFdx3TajonBsswL7gFjBncByuDd3XtV9O3qVN6RVOtCGrJuhrY52CSF7XsdtDmm4KplFxeGWJp70LqCT5v1gfGVV9KfQF3rXwY/zicmt4jK+tBWafqJ9+qvo4vWeub0jpH6my04mxLlm4wfWlon3FPw0TbQTONgNzJN5b0HaR1jiXZs6+3HZeqObcUtl5WjKMtpnBACA9wxOe5rGC7nODWgby5xsB2lG0lkI+j9CtHm4fSsi2Zz38juWQ7+obh0L5+vW62e0dWlTUI4IrW/8WS+XF/carLLxkeLnw2YEu4c0EAIDb9SPwCT6y/1I1x7/AMReX3Z0LTuPzNBWE1FM0v1iU9Ddkdp5xsyNPetPz38XQNvQtVG0nU3vcjPVuIw3cSF0X1sRyd5XNETr7JGglh6Rvb07R0K6tYNb4bzxTuk90jR6SrZM0Pie17Tuc1wcD1hYJJp4ZqTT0FlBIjU0jJBaRjHjkc0H0qVJx0IaT1Kxi2rmgqL2h4Jx8aIlv9HgnsWiF3Vjxz5lMreD4YMb000Ydhs/BOcHtc3Ox9rXbcixHERZda3rqtHOjMFWnsSwQCvKwQFt1W0DpsShIGyLNK48gDS0edwWW9ko0nniXW8czPoMLhnUOoCnax9EPdGEOjsJ4gSz5w42E8/Fz9a1Wtx1Ut+jKK9LbW7UwKeFzHOY8Frmktc0ixBGwghdtSTWUcxrDwT2gukhw6qbIbmN3eSgfIJ8IDjLd/aONUXNHrIYWpbRqbEj6DdkqoQWuDmPaHNcNosdoIXzV3bKtTdKZ1qdTDUkMMFmMTjBJsI2t5wVxei6srebta258Pmaa6U/9SJNhfQmU6gBACAEAyxbCoquIxTsD2HiPEeIg8RHKF6hOUHlHmUFJYZjWleq+opiX0t54t+X9q0dHj9I28y61C+jLdPcYKltJb1vKFIwtJa4EEbwRYg84O5bU096M2MHlSB1h2Iy0788Ej43crSR1EbiOYrzOEZrEkSpNaFupNatewWJhk53xm/axwWV2FJ8/wCfQvV1NCsutquI2Np284jf7XlefZ9Lm/59Ce1T+RA4tpnXVQIkqHhp8VhyDry2v1q+FtShoiqVactWQCvwVFn0Cra+Ob/wDXyXIzsIJiPlHc3pvdZbmNJx98vouon7p9CUjnljTI0NeWguaDmAdxgOsLjqXDeM7jprON586awPjGq+lPoC79r4UTlVvEZX1eVmoaiffqr6OL1nrm9I6R+pttOJsK5ZtI/HcJjrIJIJR3r22vxg+K4c4O1e6c3CSkjzOClHDPm3HMJko53wSjvmG1+JzT4LhzEL6ClUVSO0jkzg4vDGC9nkEBp2pvRnhHmslHesJZEDxv3Of1bQOcnkXNv62F1a+prtaeXtM2Jcs3lM1vfFkvlxf3GrVZeMvqUXPhswJdw5gIAQG36kfgEn1l/qRrj9IeIvL7s6Fp3H5l0xjDhUwviL5Iw8WzxuyuHQVjhLZltGiUdpYMI0o0AqqIlwaZot/CMBJA+cze3p2jnXao3cJrD3M51ShKPzKmtRnHeHYpNTOzQSyRn5jiAekbj1rxOnGe6SPUZOOhb8P1rV0dg/gZR85hB7WEehZZWFJ6ZRerqaJdmuWS22kZfmlP5VU+jl+Is7Y+Q3q9cNQR+qp4WHlc5z/MMq9R6OhxbPLu5cEUbHMamrZTLUPzOtYcQDRtsBxDaVtp04044iZ5zlJ5ZHr2eCSwLAZ65+SnjLzxu3MbzufuHpVdStCmsyZZCnKeiN60I0Sjw2ItBzyvsZJLbyNzRyNF1xK9d1ZZeh0qVJU0WVUFoIDiAqOm+gkOIjO20VQBYSAbHAbg9vGOfePMtNvdSpPGqKKtBT8zEMewCooX5KiMt5Hb2O8l249G9dilWhUXunPnTlDcyd0E06kw48G+8lOTtZxsJ3uZ7W7iqbi1jV3x3Mso13Dc9Daaapp8QiEkLw8cT2na13IRvB5ivm72wVVYmsSWj5M6lGtxjoSNJmDbP3jZfl5+Ze6CmoYqar8yZYzuF1ceQQAgBACA4gIzGNHqasFqiFknORZw6Hts4dRVkKs4d1niVOMtUUzEdUNK/bDLLFzGz2/wBW3zrVHpCou9h/z5FErSL0ICo1OTj3upid5THN9Bcr10jHiirskuYyfqlrhudAftu/KvftCnyZ57JPme4tUdafCkgb9px9DVD6Qp8mT2SfMk6LU26/66qaByMjJP3nO9irl0j+GJ7VpzZZ8K1X0ENi9jpnD9442+42wPXdZ53tWXyLY21NalwpqdkTQ2NrWNG5rQAOwLK228svSS0FVBJQsb1XwVU8k75pmukdmIGSwNgNl28y2U72dOKikjNO2jJ5bGX+jtN/ET9jPyr37Rqckeexx5ssOhuhMWGOkdHJI8yNa058uzKSRbKB8pUV7mVbGUW0qKp6FqWcuOICs6YaFQYmWOkc+N7LgPZa5afFNwQRfar6FzKloU1aMampW/8ARym/iJ+xn5Vo9o1OSKuxx5sP9Hab+In/AKPyp7RqckOxw5s0DDKBlPEyKIWYxoaBzD2nesUpOTcmaYxwsIdLyeiJ0owNtfTugkc5jXFpzNtfvXBw3jmVlKq6ctpHipBTjhlL/wBHKb+In/o/KtftCfJGfskObD/Rym/iJ+xn5U9oT5IdjjzYf6O038RP2M/KntCfJDscebLdoho2zDYXQxve8GQyXfa9yGi2wbu9WWtWdWWWX06aprCJxVFgKAQGNaG0VZtmgbm+W27HfeaRfrur4XFSGjK5UoS1RUMQ1Owu2wVEkfM9oePMWlao9ISXeRQ7RcGQs+p6pHgTwu6Q9v4q5dIQ4plbtJcxodUtd8qD75/KvXtCnyZ57JPmKRaoqw75IG/acfQ1Q+kIcEyeyS5klSamn3/W1TQORkRP9TnD0LxLpHkj0rR8WWXC9VlDCQZGvnI/eO737jLA9Bus072rLTcXRtoIudLTMiaGRsaxo3NaAAOoLK23qXpJaCygkEAIAQAgG1dRRzsLJmNkYd7XAEdhUxlKLymeWk9TONItUcb7vopODP7t9yzqcO+b13W+lftbp7zLO1WsSivw7EcHk4QNkitve3vo3DkcRcEeUtu3RuFjX9TPs1KTyXzRjWzHJlZWs4Jx2cKzbH0uG9nnCxVrGUcuGhop3Se6RpjHAi4NwdoI5DuXPNh1AMK7GqeB2WWaNjrXyucAbctuIc69RhKWiPLnFas8VOkFLHbPUQtu0OF5Gi7TuI27QeVSqc3oiHOK4juKrje4sa9pc0BxaCLgO2tJHIV5aa3nrKYhVYxBFfhJo2WcGHM8Czi3MAb8eUg25CihJ6EOcVqxJmkVKWucKiEtbbMRI2wzGzbm+y5Xrq56YI6yOuTrcfpSwyCoiyBwaXZ22zEXAvffzKOrlnGCduPMVhxaB7HSMmjcxvhPDxZtuU32I4STwFJNZFKHEIpwXQyNeAbEtINjvseRRKLi8MlNPQbyY7TNk4J08QkzBuQvbmzHcLX37QvXVyxnBG3FPB6rcZp4HZZZo2OteznAG3KRxBRGEmtyDmlqxSfFIY4xK+WNsbrAPLhlJO6ztx3FQotvCJ2ljJ6ocQinBMMjJADYlrgbHkNtyOLWoTTFO6GZ+DzNz5c2W+3KTYG3JcEXUYeMjPA8vrY2uc0vaHNZncLi4Z8ojiGw7VOHjIyhnBpBSyZslRC7K0vdZ7TZo3uO3YNo2r06clqjztxfE90uOU0rg2OeJzjuaHtJPQL7VDpyWqJU09GOWVsZkMYe0yNAc5lxmAO4kcQUbLSyTlaDQ4/TZ+D4eLPmDcucXzHc3fv5l66ueM4I245xkempYHiMubnLS4NuLloIBNuS5C8Y3ZJzwGlXjdPC7JLPExwAJa54Bsd2wleo05PREOSTxk7WY1Tw24WaJmYZm5ngXbyi52hIwlLRBySHkMrXtDmEOa4XBG0EHcQV5axuJyI01fFK4tjkY9zfCDXAkcW0DnUuLWoTT0FamobG0ukcGtG9xNgOsqEskt41OVFSyNpfI5rWi13EgDabDaecjtRLLwiG1jI0rccpoXZJZ4mOsDlc8A2O42K9KEnoiHJLVnKjHqaNxa+eJrgASC8AgEAgkcVwQetFTk9ERtx5i82JQsjErpYxGbWeXDKb7B325QovOD1lYycrsThgAM0rI827M4C/QONIwctEQ5JahFicLojK2VhjAJLw4ZRl33PFZHB5xjeSpJrKPdTXRxM4SR7Ws2d+SA3vt208qKLbwg5JLI3qsbp4nZZJomOsHZXPAOU7jbkUqEmspEOaWo7pqlkrQ6NzXtO5zSCO0Ly1h4ZKeRvUYvBHII3yxtebWaXAHvtjdnPxL0oSaykQ5JPDE347TCTgjPEJM2TJnbmzHYBa97p1csZwNuOmQbjtMX8GJ4s+Ysy523zA2LbX334k6uWM4G3HTI5pa6OUuEb2vLHZXBpByu5DbcVDi1qSmmeI8Thc5rBKwufmLWhwu7JcOsOO1j2JsvGSNpaCNXjtNC4skniY4b2l4BF91+TrUqnJrKRDnFbmzlRj9NG7I+oia7Z3pe0Hvto2X47hSqc8ZwTtxQpLjNOyTgnTRiT5JeAd193LbaoUJYzgbSzgfryegQAgOWQARdAVvGdBKGquZIGtcfHjJYf6dh6wVfC5qQ0ZVKhCXAc6M4E6hYYhM+SEeA14GZnMHje3mI2LxVqdY9rGGTThsLGSbVZYULVtK1prRUENqu6pDLnIDjHYZDt8TwrcS13Kzs7OmDNRaWc6jarP/m54CSnjHcLMrntzMLM2ywD283Gpj4G9N7yH4m7Gh7xXBppKuoqqN9qqDgQB4ksZiDnRkcV+I/8AcIVEoKEtHn6Eyg3Jyjqh3o3iAq6evnMZYXOOZjhta9lMxjh2tK8VIdXKKyTF7UZMr1a0DRqI7L/qdv8AvBaFntT+v6HiXg+hJabl/cUWaSCR3dlPbg25QNuwO7523nXihjrHroyajewt/IZ4fRMrYq8Syimq31cedptlZJE4cBYHw2uIG07yvUpOm4tLKweUlJPLwy16E4pPMaiOqbHwsMjWOlj8CQlgcD0gZQekblmrwjHDjoy+lKTztEPo1DK7EsR4J0QaKiIvD4y4kZfFIcMptfiKtqOKpQzy+7K4J7csCuruVjO7e6HNbU90vM2cgOyW/Vk38TLe3EouE3s7OmNxNJrMk9SnVLXdwTOaLQPxdrqa/g5C47W/MOzzrVFrrFz2d/5FDT2H57i66vXtfPXSSd5VumDZ4R4LGxgiIt4yCNuY8ay3GVGK4cGX0dW+JG6T1DoK1+Ix3c2lkjppmD9y9jXvPSDI09i9UkpU+qfHev59DzUyp7fLcINL48QnfPcOqsNlkLT4mUnKz7LA0HnueNem06aS4SIW6bb4oMFLvcR95YC3uKSzGstIN/hOzm4+yN4Uzx2jR6kLwn5Bjzo5MGo42ZXVLhTiBrbF/CDLtaBtFhe5UQyq8m9N+SZYdJJaimKibuvEhFcz+5sIGXfm25rc+9RDZ2YZ02mTLOZY5Fj0ImpRh9OGGIMDWAgluyUEXuD4+fruqK6n1jyW03HYRVcerJGTsxUMfwUc/B57tymkP6nwb32vLnXt4wWikk4ujne/1KZyaltjbTOqcK6tdE1r2Pw+NspG0iGRwD3tG4kNIPnU0EtiOfxPHnuIqv3njTA8kjYyuw1tLLGGNoHiOSUZ2lgFgSA5u0jn2KFl057S4/sHjbjjkXrFsTFLRvnktII4sx4MWDtlu92nKCec2CxwjtT2UaZSxHJnujFeaCWOB5ZI6SMCikDxwQjmfnkY52+4O252nKALXW2tHrE5LhqZacth49C7adQCanbTuOXuiaOG/Td7v6Y3LLQlsz2uRoqrMcGf41VVFThk0MuZrqABsruKSRj2iK3KBHdx5y1bIRjGqmvi/b9zPJylDHIlo6h0mLF8ckMZdhkLs0rczSHPBtbO3btG268tJUcNN+9w+pP9zXh+xIYJMxuMYiXuYBwNNckgC3Bi+/iVM03Qhjm/sWRa25ZKpVx2w2uewZaZ+IsdANzSzhW3cwfJPF0LQn/qRT3vZefzK8e63wyWrCXhuN1RqSA4wxdzF1gODDf1gYTx33251TPfQWzz3nuHib/oP9K3NqQ2jhbwglL5JxE5oPBs2G7iQATIWcdzZyrpZj774aHqp73uop9fiLn4HNTzbJqWWOCQHfZsg4M/dsOpa4RxcKS0ZROX+i4vgWSkka3HH3LQPc5m8gftByrM89R/3P8ARF27rPoetX0d6rEZIfgr5mcFbwC9ocJnM4iL22jkS47sE9cb/sKPek1oMsafNQVM1TA+KohlqImzU5twjZTkY3Id5I7w24uTjXqns1IqMtzWjIlmEnJbz1o0Xe6GIZZYGDuuPM2Rl3O70bGHOLHeNx2qauOqhuegh33v4lVa8OfNFPZtI/GZTJMPCZI03YCdzWu+VzFaJLcmtdnT1KY64emdS0YzwlBiUnAg2xCLIywuG1LbNzdADi49azQxUpLPw/oWyzCe7iK4jSCDFMNiit3lJUNZflbGQCb77n2rypbVKbfNfc9tYnFfI96rZIm0L2zFrZuFl7pEhAdmLj4Yd822/nXq7T6xY04EW7Sjv1G1GXe69dwcsEY4OmvwrMwLcotl79tvPvCmWOojlPieV4rw8aDfE6ybC5JJYTFWU01TIeB/asmIdnsRe9shB5ANwUwjGqsS91pa8DzKTg8remaesJsBACAEAIAQHEIQFCTK9aXwqHyfat9t4bMlXvI9aae+N+gj9UrxS0Jn3i8YD4c3RD/aas9T9y6PERpfBrvpJP7YXqWsfoRH4iGqfihnS31yrP7zPP8AbIXC/grvrcXqr2+99DytPqLaZ+HXeRH6WKaPwkT1ZatX3wGL7XrFZq3fLaXdDR34VWfSN9qVO5EmPeZT9afwmLoHpC12vcZRW7xZ9KfgUP0kXquWel4rPc+4hXDfjSp+jb6I15n4SPUe+z1L73XfTf8A1xJ+Hy/cl8fP9hDSH4WPqk3quUw7j8yJd5eRU8A/9T9Vk9LVfPVeZVT0+hIav/hTvIS47hNPvFnovjKf6FnsWd+EvMsj4jKD/wC7u8v2LZ/ZRn+MutX8Uj6CP0tWSPjfU0y7hHUfvkv/AMcPUYva4f8AUeFx8iu4n7zT/Ru/uOVseJ5fA0GD4uH1b/BZPj+pe+6ZngfwFv1g+grdV778jJHuo1LGvDpfrA/tSLnw0ZrnwGGL+8V3lj+3ErI6xPEtGUrSTwo/q8PqLTDT6sqZ60s+Eu6If7bEpdz1Jqalv0s+AN6YvSs0PEZ7n4ZFa2fg8XlhXW2rPFbRDrQLe36oz+7KqrjV+Z7pfYj8Y8Kv+kh9JVkfhPD+LzGenfv/APtR+herfusmrqaFgfweLyAsk+8Xx0RQo/j13SPVWz/85mfiiVd8Zf8AVN9dq8/2voen3vqPKz4LW/XP8lHxry/ch9x+ZZqv3yh8o/2SqF8X84lr+H+cBLEvjGl+jk9Vy9R8Nh99FJ08+MmdDfSFro+Eyip30LaW/DH+VH6rVXDuep7feHGjfxxUdMnsU1fCR5h32f/Z"/>
          <p:cNvSpPr/>
          <p:nvPr/>
        </p:nvSpPr>
        <p:spPr>
          <a:xfrm>
            <a:off x="460375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8" name="Shape 678" descr="http://www.all-creatures.org/flhc/mm/flhc-mm-gmah-diningroom-0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7807" y="806841"/>
            <a:ext cx="2752800" cy="20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Shape 679"/>
          <p:cNvSpPr/>
          <p:nvPr/>
        </p:nvSpPr>
        <p:spPr>
          <a:xfrm>
            <a:off x="307976" y="2318993"/>
            <a:ext cx="5272800" cy="952200"/>
          </a:xfrm>
          <a:prstGeom prst="rect">
            <a:avLst/>
          </a:prstGeom>
          <a:noFill/>
          <a:ln w="349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>
            <a:spLocks noGrp="1"/>
          </p:cNvSpPr>
          <p:nvPr>
            <p:ph type="title"/>
          </p:nvPr>
        </p:nvSpPr>
        <p:spPr>
          <a:xfrm>
            <a:off x="547687" y="185738"/>
            <a:ext cx="8520000" cy="46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rPr>
              <a:t>Nursing home IPC: contact precautions?</a:t>
            </a:r>
          </a:p>
        </p:txBody>
      </p:sp>
      <p:sp>
        <p:nvSpPr>
          <p:cNvPr id="686" name="Shape 686"/>
          <p:cNvSpPr txBox="1">
            <a:spLocks noGrp="1"/>
          </p:cNvSpPr>
          <p:nvPr>
            <p:ph type="body" idx="1"/>
          </p:nvPr>
        </p:nvSpPr>
        <p:spPr>
          <a:xfrm>
            <a:off x="612775" y="801277"/>
            <a:ext cx="8128200" cy="5222400"/>
          </a:xfrm>
          <a:prstGeom prst="rect">
            <a:avLst/>
          </a:prstGeom>
          <a:noFill/>
          <a:ln>
            <a:noFill/>
          </a:ln>
        </p:spPr>
        <p:txBody>
          <a:bodyPr lIns="0" tIns="97625" rIns="0" bIns="976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MRSA colonization as prime example</a:t>
            </a:r>
          </a:p>
          <a:p>
            <a:pPr marL="242887" marR="0" lvl="0" indent="-24288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Potential significant contamination of gowns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(up to 24%) and gloves (37%) with typical activities</a:t>
            </a:r>
          </a:p>
          <a:p>
            <a:pPr marL="242887" marR="0" lvl="0" indent="-24288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Precautions for infection versus colonization?</a:t>
            </a:r>
          </a:p>
          <a:p>
            <a:pPr marL="242887" marR="0" lvl="0" indent="-24288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↓ HCW contact, ↑ depression, falls, delirium</a:t>
            </a:r>
          </a:p>
          <a:p>
            <a:pPr marL="242887" marR="0" lvl="0" indent="-24288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“I’ve been through some very, very serious life and death situations…I have a lot of chronic problems that are difficult to treat. Like my osteomyelitis, it almost killed me, it really did. I am a walking, talking survivor. I am concerned about MRSA, and despite being in and out of facilities for 15 years…I have remained MRSA-free and I want to stay that way. Because I don’t need that [MRSA] on top of all the other things I have going on.”</a:t>
            </a:r>
          </a:p>
          <a:p>
            <a:pPr marL="242887" marR="0" lvl="0" indent="-24288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“This is my home and it scares me to see people wearing these yellow coverings and gloves. I feel like a pariah sometimes, and people don’t want to be associated with me. It makes me worry about my friends and getting on with my social activities.”</a:t>
            </a:r>
          </a:p>
          <a:p>
            <a:pPr marL="242887" marR="0" lvl="0" indent="-24288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42887" marR="0" lvl="0" indent="-242887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5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5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Shape 687"/>
          <p:cNvSpPr/>
          <p:nvPr/>
        </p:nvSpPr>
        <p:spPr>
          <a:xfrm>
            <a:off x="5458119" y="6114098"/>
            <a:ext cx="3609599" cy="40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Roghmann MC, et al. Infect Control Hosp Epidemiol 2015;36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Morgan D, et al. Am J Infect Control 2009;37.</a:t>
            </a:r>
          </a:p>
        </p:txBody>
      </p:sp>
      <p:sp>
        <p:nvSpPr>
          <p:cNvPr id="688" name="Shape 688" descr="data:image/jpeg;base64,/9j/4AAQSkZJRgABAQAAAQABAAD/2wCEAAkGBxQQEhUUERQUFRUXFBYVGBYYFRgaGhwVFBcYFhUaHBUYHCgiGBwlHBUVITIhJSkrLi4uFyAzODMsNygtLisBCgoKDg0OGxAQGywkICQsLCwsLCwsLCwsLCwsLCwsLCwsLCwsLCwsLCwsLCwsLCwsLCwsLCwsLCwsLCwsLCwsLP/AABEIAIEBhwMBEQACEQEDEQH/xAAcAAABBQEBAQAAAAAAAAAAAAAAAwQFBgcBAgj/xABQEAABAwICBAcJDAkDAgcAAAABAAIDBBEFEgYHITETQVFhcYGRFCIyQnKhsbLBFTM0NVJic3SCktHSFiNDU1STorPCF4PhhPEkJURFdcPT/8QAGgEBAAMBAQEAAAAAAAAAAAAAAAEDBAUCBv/EADwRAAIBAwEEBwYFAwMFAQAAAAABAgMEETESIUFRBRMUMjNxkRUiQmGBwVKhsdHwBkPhI1NicoKS0vFE/9oADAMBAAIRAxEAPwDcUAIAQAgBACAEAIAQAgBACAEAIAQAgBAcUA45wG0kDpUgjK3SSkh99qYGnkMrb/dvdWKjUekX6Hh1ILiiFq9ZWHR/ti/yGOPnsrY2dV8Ct3FNcSGqtcNK33uCd/OcjR6xPmV0ej5vV4K3dx4Ii5tcb3G0NIOuQk9jWqz2fjvSPHa+SExp/i03vFH2U8rvPeydlt1rL80OvqvRfkKsq9IptzODB5WQt9a5UONpHiTmvIXZgGPyeHVtZ9sf4MUdbarSOSVCvxYq3QLE3++Ym4eSZD7Wrz2mitKZPUVHrIWZqxlPvuJVLugu/wAnlO2RWkEOzPjJirdVEPj1VU77Q/Bee3S4JEq1jxbFm6p6HxnVDumQexq8+0KnyJ7LAVbqsw4b2ynpmd7LLz7QnzRPZYCrdWWGD9k7+fL7HqH0hP8AEiezQ5CzNXeHDdE8f9RP/wDovPbpv4l+RPZochdugtGPBE46KupHolUdqk+KJVGK0HEeiULfBkqx/wBZUH1pCnXN8F6E9WhwzA8vg1FUP93N6zSvO38kTs/MXZQSDdUynymxH0Rg+dQ2uROHzHEbHje8H7FvavO4neLoSdQAgBACAEAIAQAgBACAEAIAQAgBACAEAIAQAgBAcQHUBy6AicT0npKb36oiaeTNc/dbcqyNGpLRHiVSMdWVbENbVEz3pssp5m5R2vsfMtMbCq9dxTK6gtCs4hrindfgaeKMcr3OeewZQPOtEej4/EymV3LgiEdptilYbRSSHmgjt52gkdqt7Pbw1/NlfXVZaCsWhmL1e2QS2PHPP/iXF3mUO4t4afoSqVWRM0GpyU+/VMbOUMYXeckKqfSK4R9SxWj4sn6TVRQxbZpJZOl7WDsaAfOslTpVrVpF0bOPzZJwaM4TB+whcR8oGT1rrnVunKUe9U9M/ZGiFnnSJJRYjSwi0UTQPmRtaPYubU/qG3Wjb9fuaI2c+QP0kHixk9J/BZn0/tdym2WK05tHn3Ynd4MXmcVX7WvZvEaX5Mns9JayO8PWO3Nt1NHpKdf0tPSOPT7sjZt1xO8BWO3vA62+wKVQ6WlrLH/iNq3XD9Q9zKg75rfad7F79nX8u9V/IjraS0ievcSQ753f1finsa4feqsntEFpEPcA8czuw/ivS6Dlxqy9SO1f8Ueho8OOR69+w48akvX/AAR2p8kd/R5vy5O0fgp9hQ/3Jev+B2qXJHf0eb+8k7R+Cewof7k/X/A7VLkg9wG/vJO0fgp9hx/3J+v+CO1PkjvuGRumkHWnsbGlWXr/AIHaf+KD3IkG6of5z7VPsutHu1X+X7EddHjFHoUNQN09+lqnsV9Hu1vyX7DrKX4ToZVDxo3dIspUOkY/FGX0/wAkZovgzvdNQ3fC13kvt6VPaL+PepJ+TX/sHCk9JHoYoR4cMg6Bf0L2ukpR8SlJfTP6ZI6lPSSFI8XiOzNY8jgR6VdDpK3lubx5pr9UeXRmh2yQO3EHoK1xqwl3WmeGmtT2rCAQAgBACAEAIAQAgBACAEAIAQAgBACAa1+IxQNzTSRxt5XuDR2kr1GLk8JEOSWpTsX1qUUNxGXzu+Y2zfvut5rrVCyqy13eZRK6gvmU3FdblVJsgjjhHKe/d57AdhWuHR8F3nkzyupPQqlXjdbXHK6WeYnxGZiP5bBbzLQqVGC0RS51JvUlcJ1a189iYmwtPHK7KbeQAXdoVc72lHTf5HuNtNlwwzU/G0XqqhzuURgMH3nXPoWOp0k1puL42a4ssNFozhdJ4MUb3DjcTI7+okBci46cpR3TqfRGynZcokmcejYLRR7BuGxo7AuNV/qKD7kW38//AKzXGzfHCEfdaok97ZboaT5zsWR9KX1Z4pQx/PmizqKUe8zvcdVJ4Ti3pdbzNTsnSlbvSx9cfoR1lCOiPcejhPhydg9pV0egJy8Wo39c/qiHdpd1DuPR+Ib8zuk/gtdPoG1j3k39X9mVu6qMdR4ZE3cxvXt9K20+jban3YL9f1KnWm9WOWRgbgB0BaVRpx0ivQ8OTerPSsSIBSAQAgBAdQAoAKQCAEBxACAEAIAQAgPL4wd4B6Qq5UactYp/QlSa0YjHQRtdma0A8o2eZVRtKUJ7cVh/I9OpJrDHK0ngEAIAQAgBACAEAIAQAgBACAEAnPM2Npc9wa0b3OIAHWUSzuRGcFJxzWjR09xEXVDxxMFm3+kOw9V1rp2VSWu4oncwjpvKBjWtGtnuIi2nb8za777vYAt9Owpx13mWdzOWm4qDnzVUm0yTSHnc9x9JWlbFNbtyKN83zLfgmq6tnsZQ2nb883d9xp9JCzVL6nHct5fC2m9dxeMM1ZUNMA6oc6Z3z3ZW9TG+0lcu56V2FmTUUa6dnHzJ+HEKamblpomtA4mMDB6F87c/1DRXdzJ/zjvN9OylywInF55dkbbeSLntK5b6WvLl4ox9P4jR1FOHfZ1uDzy7ZHW8o38wUrom9uN9ae75tv8AIjr6UO6h7Bo6weE5zvMF0KP9P0I+I8/l9yqV3J6EhBh8bPBY3ptc9pXTpWFvT7sF6IolVnLVjkBa0ktDwdUgEAIAQAgBACAEAIAQAgBACAEAIAQAgBACAEAIAQAgBACAEAIAQAgBACAEAIAQHEAxxbGIaRmeolZG35x2nmA3k9C9Qpym8RR5lNR1M10i1vb20MXNwso87YwfSepdCl0e3vmzJO7/AAmb4xjdRWOzVEr5DxAnvR0MGwdi6FOlCmsRRklNyfvMWwLRuprTanic4cbyLMHS87OobVFSvCn3mTCnKWiNJwHVHGwB1dLnPGyMlrOt5749Vlza/SWNNy5s1wtF8W8uFNLSUTclNGwczANvS/j86+avOnqMPi2n8v30OlStHwWBCTFp5jaMW5mi56yuHU6Uvbp7NGOF8k3+5rVvTh3meoMBkebyOt5yvdLoKvVe1Wlg8yuox3RRK02CxM8XMeV23zbl2rfoe2pb8ZfzM87iciRa0DYBYLpxiorCKDq9AEAIAQAgBACAEAIAQAgBACAEAIAQAgBACAEAIAQAgBACAEAIAQAgBACAEAIAQAgBAcQCNbWRwsMkr2sY3aXOIAHWVMYuTwiG0llmWaVa2d7KBvNwzx6sZHnd2LpUbDjU9DHUuuEDMMQr5ah5knkdI8+M437OQcwXRhCMFiKwY5Sct7Y8wHR+orn5aaMvse+duY3ynHZ1b+ZealaFPvM9Qpynoavo3qtp6cCSscJ3jblOyIdXj9fYuRcdIvGuEbqdqlrvZaKjGo4hkgaLDYLCzR0BfKXnT9OGVS958+B06Vo3ruI8NnqjxlvY3/lclRv7+WXnHovsaM0qS+ZKUej7G7ZDmPJuH/K69r0DSp76r2n+RnqXUnuW4loog0WaABzBduFKEFiKwZm29T2rCAQCM1ZGzw3sb0uA9JUqLfAjaQzdpDSjfUw/zG/ivXVz5MjbjzPcWO0z/BqIT0SN/FR1c+Q248x7HK1wu0hw5QQfQoaa1JTTPV1BJ1ACA5dAdQAgBAcugOoAQAgBACA5dAdQAgBAcugOoAQAgBAITVkbPDexvS4D0lSot8CNpDV2PUw31EP8xv4r1sS5EbS5nqPGqd3gzwn/AHG/io2JchtLmO4pmu2tcD0EH0KGmtSU0z2oJOoAQAgBACAEBVtMtN4MOblP6yYjvYmkX5i8+K3z8i0ULaVV7tCmrWUDDtI9JajEH5qh9wD3sY2Mb0N5ec7V2KVCFNbtTnTqSm95EsaXEBoJJNgALkk7gAN5VzeFk8YNP0N1WOktLX3a3eIQbOPlnxegbehc2vfY92n6mylbZ3yNIlq4aNgihY0ZRYMYAAOm3/dfL9IdMU6Dw/ekdSjbOWm5EQXTVTuMjsaF8y53nSM8LT8jbinRRM0GBMZtf37vN2cfWu9Z9CUqPvVPef5GWpcylpuJUBdpRUVhGY6pBDaRaUU1A29RIASLhg2vPQ32nYrqVGdR4iiudSMNTM8c1vTPuKSJsQ+VJ3z/ALoOUeddCn0el336GSd033SmYlpTWVHvtTKR8kOLW/dbYLXG3pR0iZ5VZy4kO7bv29KuSS0PGWcspAWCgCtPUPjN43uYeVri09oK8uEXqiVJrRllwrWDX09rTGQfJlGfz7HedUTs6UuGPIsjXqR4l+0f1twyENq4zC4+O3vo+vxm9hWGrYSW+LyaoXUXukaLTVDZGtfG4Oa4BzXA3BB3EFYGsPDNaeTA9Ocdqo6+pYypnY0SkBrZXgAWGwAGwXbtqUHSWYo5dacttpN+pB/pJWfxdT/Pk/Mr+pp/hXoV9ZPm/UP0krP4up/nyfmTqaf4V6DrJ836h+klZ/F1P8+T8ydTT/CvRDrJ836i9DpbWRSMk7pnflcHZXyvc1wG9paTtBGxeZW9OUWtlehMas085Z9CaPYwytp2TxeC8bRxtd4zTzg7FwqlN05OLOpCamsokl4PYIAQCNZUthjdJIQ1jGlzieIAXKmKbeEQ3hZZ88Y9ppVVNRJKyeaJhPeMZI5oDBsbsabXtvPKu7StoQhhpM5c60pSzl+pH/pJWfxdT/Pk/MrOpp/hXojx1k+b9Q/SSs/i6n+fJ+ZOpp/hXoh1k+b9Q/SSs/i6n+dJ+ZOpp/hXoh1k+b9TY9T1bJNRPdNI+RwqHjM9xcbZIza5O7ae1cm+jGNRJLh+5vtpOUXl8S9LGaRpimJRUsZlne1jBvJPHxAcp5gvUYOTwjzKSissyrSHW69xLaKMNH7yUXcecMBsOu/QulT6P4zZjndv4Si4lpRWVJ/W1MpHyQ4tb91tgtkbenDRIzSqzlxIh23ft6VakloeM8zzs5lOSA2cyAVhmcw3Y5zTytcQe0KHGL1WT0m1oyx4Vp9X09ss5kA8WXvx2nvvOs87SlLgWRrzjxNE0b1rwTEMq28A4+ONsd+c72+cc6wVbCcd8d5qhdRfe3GiRSh4DmkOaRcEG4I5QRvWE1ntACA4gKDrF0+FEDBTEOqCNp3iMHjI43cg6zyHba2vWe9LT9TNXr7O5amIzzOkcXvcXOcbuc43JJ4yV2IxSWEc5tvexSgopKiRsULC+Rxs1o4/wHOonNRjtPQmMXJ4Rumg2gcWHtEkuWSotteR3rOZgO7yt55lxbm7dTPCJ0aNBQ13skcWxsm7YjYcbuXo/FfFdJ9Mtt0qHqdajbfFI8YXghfZ0tw3fbjP4Kro/oaVX/Ur7ly4s9VrlR92JY4YgwWaAByBfWU6UKcdmCwjA228sUCsIBAZ5rG1gdx3p6Wxnt3z94jB5uN/NxcfIttra9Z70tDLXr7Pux1MWqah8ry+Rznvcblzjck9JXYjFRWEc9vO8SXpAFA+Rp+h+qsytbLXOcwEXELdjrHcXu8XyRt5+Jc2vfYeKfqbKVrlZkaDR6EUEQs2khPO9uc9r7rC7iq/ifqaVRp8hafRGheO+pKfqiaD2gXUKvVXxP1J6qHJFexbVVRSg8DngdxFri5vW15OzoIV8L6pHXeVStYPTcZ5j2rWtpnDg2d0MJsHR77k2GZhN29O0c630r2nJb9zMs7ecdN5c9DNVzIcstdaSTeIhtY0/OPjnzdKx171y92G5GilbJb5GlMaAABsA2ADkWA1nzhrA+Mqr6U+gLvWvgx/nE5NbxGV9aCsEAIAUgu2q/SvuGo4KU2gmIDr7mP3Nf0HYD1HiWK8t+sjlao0W9XZlv0N6C4p0jqA4gMm1zaTbqKI8j5iOosZ/kepdKwoZ99/QxXVT4UZQuqYgUAEAIDb9SPwCT6y/wBSNce/8ReX3Z0LTuPzNAJssJqPnXT3Sd+IVLjc8CxxbEzisCRnt8p3osF3bWgqcPmzl1qjnL5FaWkpAoQbjq+0QoTSxTZI6iR7Q5z3gOAdxtDDsbY7N19i4tzcVdtx0OlRow2c6l2Zh0TRYRRjoY38Fkcm9TRsrghvV4DTSi0lPC/pjafYvUas46Nnl04vVFaxXVdQzA8G18DuWNxt911wtEL2rHV5KpW0HpuM90i1YVdN30Nqll/EGV46YyfQSt1K+hLvbjLO2ktN5P6I6qL2kxA8/ANPrvB8ze1UV7/hT9S2la8ZGp0lKyJjWRtaxjRZrWiwA5gFzW23l6mxJJYQuhIICp6xNKhh1P3luGku2Mcmza8jkHpIWi2odbP5LUpr1NhfM+fZpXPcXPJc5xLnEm5JO0kld5JJYRy28s5GwuIa0EkkAAbySbAAct0bSWRqzf8AV5oc3D4szwDUSAF7t+Ub8jTyDj5SuFc3HWy3aHToUthb9RzjuKZyY2HvRvPKeToXw/THSbqPqaWnH5nWt6GFtSHOCYPaz5Bt3hvJznnWvonolQxVq68EeK9xn3Yk7ZfSGM6gOICD00xzuGjlmFswAawcr3mzeoXv1K6hT6yaiV1Z7MWz5umlc9xc8lznEucTvJJuSV9AlhJI5OcvJ4QAgLpqmwRtVWhzxdkDeEI4i8m0d+u5+ysd9U2aeFxNFtDanl8DfLLinSOoAQAgOWQHUAID5u1gfGVV9KfQF3rXwY/zicmt4jK+tJWdtx8Wzb07vQexQDikAoAIQbfqm0s7qh7mmdeaId6TvfENgPOW7Aepca8t9iW0tGdG3q7Sw9TQliNRDaWY82gpnzusSBZjflSHwR7TzAqyjSdSaiiupNQjlnzbWVTppHySHM97i5x5SdpX0MYqKwjkttvIkB5tvVu9JHapBxACAEBt+pH4BJ9Zf6ka49/4i8vuzoWncfmXfFQTDKG+Fwb7dOU2WOPeRpeh8sBfSHGOoAQDzDcVmpnZoJZIz81xAPSNx614nTjPvLJ6jOUdGWmh1o4hFbM+OUfPj29rC1ZpWNJ6ZRdG5mixUGuT9/S9cb/Y78VRLo/8LLY3fNFmwzWfQTbHPfCeSVlv6m3b51nnZVY8MlsbmD+RaqKuinbmhkZI3lY4OHmWWUJR1WC9ST0Y5Xkk6pAIAQHzprGxk1dfKb3ZGeCYOQM2O7XZj2Lu2lPYpLmzl157UysrUUmi6msAE9Q6peLthsGfSu23+yPWC51/VxHYXE1WtPMto1rHazgo9nhO2D2lfKdL3bt6Huve9yOvb09ue/REPo9QcI7O4d63dzu/4XB6Eseun1s9Fp82arqrsrZRaQvsznHUAIAQGZa85iKenZxOmcT9lmz1vMuh0evffkZLvuoxtdbRGAFIBQDWtRMYy1buMuhb1APPtXK6RfvJG2zW5s1dc42ggBACAEAIAQHzdrA+Mqr6U+gLvWvgx/nE5NbxGV9aSsvuqzBo61tdBLudFFY8bXBz8rhzgrBe1HTlGS/mhpt4KakmU7F8NkpZnwyiz2OseQjicOYix61rpzU4qSKJRcW0xmvZ5BSB3hOJSUszJojZ7HAjnHG08xGw9KrqQU4uLPUZOLyj6S0dxmOup2Tx7nDaONrh4TTzgr5+pTdOTizqwmpxyjFtaOk/dtTwcZvDCS1ttzn7nv8AYOjnXXs6HVx2nqzBcVNuWFoilraZzQZdGO5MElnkFpp3QnbvbFwjS1vX4R6uRc9V9u4UVosmp0tmi29WZ8t5lBACA2/Uj8Ak+sv9SNce/wDEXl92dC07j8zQVhNRh2sbQSSmkfUU7C+B5LiGi5jJNyCPkch4ty69rdKUdiT3o51eg4vKKAt5lBSSCAEAIAUAWo6p8Ls8T3Ru+U1xae0KJQjLc0Sm1oX/AEY1rTwkMrBw7N2cWEgHQBZ/mPOsNWwi98Nxpp3TXe3mw4XiUVVG2WB4ex24jzgjiI5FypwcHiRujJSWUO15PQID5QkcSSTvJJPSTtX0yxg4vE8oDetT1OGYaxw3vklcep5YPMwLiXrzVZ0rZYpkjpS/v2jkbftP/C+F/qKbdSEfP7HYs1uZM4RDkhYOUXPSdq+h6NoqlbxXy3mOtLam2PVuKwQAgOICha5sOMtCJGi/AyNefJd3jvWB6lssZ7NTD4ma6jmBhi7RzgQAgNP1F1gbLUxHe9kbx9guDvXC5vSMdykbLR72jYlyzcCAEAIAQAgBAfN2sD4yqvpT6Au9a+DH+cTk1vEZX1oKzT9RXv1V9HF6z1zekdI/U2WnEsWtfRPuuHuiFt5ohtA3vj3kc5G8dYVFnX2JbL0ZbcUtpbS1Rhy7JzgQAgJvAdKJ6KKeKF1mzNsd/eu3F7efLcdnIqatCNSSb4FkKkoJpcSECuKy26ttGe76oF4vDFZ8nITtyM6yNvMCst3X6uGFqy+3p7cvkjT9bvxZL5cX9xq5tl4y+prufDMDXcOaCAEBt+pH4BJ9Zf6ka49/4i8vuzoWncfmaEsJqOEICpY/q7oqsl2QwyHbnis3bztsWnsWmnd1YccopnbwkUbFdUFQ25p5o5ByPux3aAQfMtsOkI/EjNK0fwsquIaFV8F89NIQONgzj+i5WmN1Sloyh0ai4EFNE5hs9rmnkcCD2FX5RW1jU8IAQAgBAX3U/jjoawU5J4OcEZeISNF2kclwCD1LDfUlKG2tUababUsczdFxzoggPmvTjCDR1s0ZFml5kZzskOYW6LkdS+gtqnWU0zk1obM8EEris3DUtiAkonRX76KV2z5snfg9pd2LjX8MVM8zo2sswxyJ/SmHax/S0+ke1fE/1FRfuVFpvT/I69nLe0TOHvzRMI+SPQu/ZzU6EZLkZKixJocrUeAQAgBAJVVO2RjmPAc1zS1wPGCLEKU8PKIaysM+dNNdFpMNnLCCYnEmKTiLfkk/KHH2ru29dVY/NHLq0nTZXlpKgQEjo7jD6Kojnj2lh2t+U07HNPSPYqq1LrIOLPVObhLJ9G4BjsNdEJYHhwO8eM13G1w4iuBUpypyxI6sKimsokl4PYIAQFdx3TajonBsswL7gFjBncByuDd3XtV9O3qVN6RVOtCGrJuhrY52CSF7XsdtDmm4KplFxeGWJp70LqCT5v1gfGVV9KfQF3rXwY/zicmt4jK+tBWafqJ9+qvo4vWeub0jpH6my04mxLlm4wfWlon3FPw0TbQTONgNzJN5b0HaR1jiXZs6+3HZeqObcUtl5WjKMtpnBACA9wxOe5rGC7nODWgby5xsB2lG0lkI+j9CtHm4fSsi2Zz38juWQ7+obh0L5+vW62e0dWlTUI4IrW/8WS+XF/carLLxkeLnw2YEu4c0EAIDb9SPwCT6y/1I1x7/AMReX3Z0LTuPzNBWE1FM0v1iU9Ddkdp5xsyNPetPz38XQNvQtVG0nU3vcjPVuIw3cSF0X1sRyd5XNETr7JGglh6Rvb07R0K6tYNb4bzxTuk90jR6SrZM0Pie17Tuc1wcD1hYJJp4ZqTT0FlBIjU0jJBaRjHjkc0H0qVJx0IaT1Kxi2rmgqL2h4Jx8aIlv9HgnsWiF3Vjxz5lMreD4YMb000Ydhs/BOcHtc3Ox9rXbcixHERZda3rqtHOjMFWnsSwQCvKwQFt1W0DpsShIGyLNK48gDS0edwWW9ko0nniXW8czPoMLhnUOoCnax9EPdGEOjsJ4gSz5w42E8/Fz9a1Wtx1Ut+jKK9LbW7UwKeFzHOY8Frmktc0ixBGwghdtSTWUcxrDwT2gukhw6qbIbmN3eSgfIJ8IDjLd/aONUXNHrIYWpbRqbEj6DdkqoQWuDmPaHNcNosdoIXzV3bKtTdKZ1qdTDUkMMFmMTjBJsI2t5wVxei6srebta258Pmaa6U/9SJNhfQmU6gBACAEAyxbCoquIxTsD2HiPEeIg8RHKF6hOUHlHmUFJYZjWleq+opiX0t54t+X9q0dHj9I28y61C+jLdPcYKltJb1vKFIwtJa4EEbwRYg84O5bU096M2MHlSB1h2Iy0788Ej43crSR1EbiOYrzOEZrEkSpNaFupNatewWJhk53xm/axwWV2FJ8/wCfQvV1NCsutquI2Np284jf7XlefZ9Lm/59Ce1T+RA4tpnXVQIkqHhp8VhyDry2v1q+FtShoiqVactWQCvwVFn0Cra+Ob/wDXyXIzsIJiPlHc3pvdZbmNJx98vouon7p9CUjnljTI0NeWguaDmAdxgOsLjqXDeM7jprON586awPjGq+lPoC79r4UTlVvEZX1eVmoaiffqr6OL1nrm9I6R+pttOJsK5ZtI/HcJjrIJIJR3r22vxg+K4c4O1e6c3CSkjzOClHDPm3HMJko53wSjvmG1+JzT4LhzEL6ClUVSO0jkzg4vDGC9nkEBp2pvRnhHmslHesJZEDxv3Of1bQOcnkXNv62F1a+prtaeXtM2Jcs3lM1vfFkvlxf3GrVZeMvqUXPhswJdw5gIAQG36kfgEn1l/qRrj9IeIvL7s6Fp3H5l0xjDhUwviL5Iw8WzxuyuHQVjhLZltGiUdpYMI0o0AqqIlwaZot/CMBJA+cze3p2jnXao3cJrD3M51ShKPzKmtRnHeHYpNTOzQSyRn5jiAekbj1rxOnGe6SPUZOOhb8P1rV0dg/gZR85hB7WEehZZWFJ6ZRerqaJdmuWS22kZfmlP5VU+jl+Is7Y+Q3q9cNQR+qp4WHlc5z/MMq9R6OhxbPLu5cEUbHMamrZTLUPzOtYcQDRtsBxDaVtp04044iZ5zlJ5ZHr2eCSwLAZ65+SnjLzxu3MbzufuHpVdStCmsyZZCnKeiN60I0Sjw2ItBzyvsZJLbyNzRyNF1xK9d1ZZeh0qVJU0WVUFoIDiAqOm+gkOIjO20VQBYSAbHAbg9vGOfePMtNvdSpPGqKKtBT8zEMewCooX5KiMt5Hb2O8l249G9dilWhUXunPnTlDcyd0E06kw48G+8lOTtZxsJ3uZ7W7iqbi1jV3x3Mso13Dc9Daaapp8QiEkLw8cT2na13IRvB5ivm72wVVYmsSWj5M6lGtxjoSNJmDbP3jZfl5+Ze6CmoYqar8yZYzuF1ceQQAgBACA4gIzGNHqasFqiFknORZw6Hts4dRVkKs4d1niVOMtUUzEdUNK/bDLLFzGz2/wBW3zrVHpCou9h/z5FErSL0ICo1OTj3upid5THN9Bcr10jHiirskuYyfqlrhudAftu/KvftCnyZ57JPme4tUdafCkgb9px9DVD6Qp8mT2SfMk6LU26/66qaByMjJP3nO9irl0j+GJ7VpzZZ8K1X0ENi9jpnD9442+42wPXdZ53tWXyLY21NalwpqdkTQ2NrWNG5rQAOwLK228svSS0FVBJQsb1XwVU8k75pmukdmIGSwNgNl28y2U72dOKikjNO2jJ5bGX+jtN/ET9jPyr37Rqckeexx5ssOhuhMWGOkdHJI8yNa058uzKSRbKB8pUV7mVbGUW0qKp6FqWcuOICs6YaFQYmWOkc+N7LgPZa5afFNwQRfar6FzKloU1aMampW/8ARym/iJ+xn5Vo9o1OSKuxx5sP9Hab+In/AKPyp7RqckOxw5s0DDKBlPEyKIWYxoaBzD2nesUpOTcmaYxwsIdLyeiJ0owNtfTugkc5jXFpzNtfvXBw3jmVlKq6ctpHipBTjhlL/wBHKb+In/o/KtftCfJGfskObD/Rym/iJ+xn5U9oT5IdjjzYf6O038RP2M/KntCfJDscebLdoho2zDYXQxve8GQyXfa9yGi2wbu9WWtWdWWWX06aprCJxVFgKAQGNaG0VZtmgbm+W27HfeaRfrur4XFSGjK5UoS1RUMQ1Owu2wVEkfM9oePMWlao9ISXeRQ7RcGQs+p6pHgTwu6Q9v4q5dIQ4plbtJcxodUtd8qD75/KvXtCnyZ57JPmKRaoqw75IG/acfQ1Q+kIcEyeyS5klSamn3/W1TQORkRP9TnD0LxLpHkj0rR8WWXC9VlDCQZGvnI/eO737jLA9Bus072rLTcXRtoIudLTMiaGRsaxo3NaAAOoLK23qXpJaCygkEAIAQAgG1dRRzsLJmNkYd7XAEdhUxlKLymeWk9TONItUcb7vopODP7t9yzqcO+b13W+lftbp7zLO1WsSivw7EcHk4QNkitve3vo3DkcRcEeUtu3RuFjX9TPs1KTyXzRjWzHJlZWs4Jx2cKzbH0uG9nnCxVrGUcuGhop3Se6RpjHAi4NwdoI5DuXPNh1AMK7GqeB2WWaNjrXyucAbctuIc69RhKWiPLnFas8VOkFLHbPUQtu0OF5Gi7TuI27QeVSqc3oiHOK4juKrje4sa9pc0BxaCLgO2tJHIV5aa3nrKYhVYxBFfhJo2WcGHM8Czi3MAb8eUg25CihJ6EOcVqxJmkVKWucKiEtbbMRI2wzGzbm+y5Xrq56YI6yOuTrcfpSwyCoiyBwaXZ22zEXAvffzKOrlnGCduPMVhxaB7HSMmjcxvhPDxZtuU32I4STwFJNZFKHEIpwXQyNeAbEtINjvseRRKLi8MlNPQbyY7TNk4J08QkzBuQvbmzHcLX37QvXVyxnBG3FPB6rcZp4HZZZo2OteznAG3KRxBRGEmtyDmlqxSfFIY4xK+WNsbrAPLhlJO6ztx3FQotvCJ2ljJ6ocQinBMMjJADYlrgbHkNtyOLWoTTFO6GZ+DzNz5c2W+3KTYG3JcEXUYeMjPA8vrY2uc0vaHNZncLi4Z8ojiGw7VOHjIyhnBpBSyZslRC7K0vdZ7TZo3uO3YNo2r06clqjztxfE90uOU0rg2OeJzjuaHtJPQL7VDpyWqJU09GOWVsZkMYe0yNAc5lxmAO4kcQUbLSyTlaDQ4/TZ+D4eLPmDcucXzHc3fv5l66ueM4I245xkempYHiMubnLS4NuLloIBNuS5C8Y3ZJzwGlXjdPC7JLPExwAJa54Bsd2wleo05PREOSTxk7WY1Tw24WaJmYZm5ngXbyi52hIwlLRBySHkMrXtDmEOa4XBG0EHcQV5axuJyI01fFK4tjkY9zfCDXAkcW0DnUuLWoTT0FamobG0ukcGtG9xNgOsqEskt41OVFSyNpfI5rWi13EgDabDaecjtRLLwiG1jI0rccpoXZJZ4mOsDlc8A2O42K9KEnoiHJLVnKjHqaNxa+eJrgASC8AgEAgkcVwQetFTk9ERtx5i82JQsjErpYxGbWeXDKb7B325QovOD1lYycrsThgAM0rI827M4C/QONIwctEQ5JahFicLojK2VhjAJLw4ZRl33PFZHB5xjeSpJrKPdTXRxM4SR7Ws2d+SA3vt208qKLbwg5JLI3qsbp4nZZJomOsHZXPAOU7jbkUqEmspEOaWo7pqlkrQ6NzXtO5zSCO0Ly1h4ZKeRvUYvBHII3yxtebWaXAHvtjdnPxL0oSaykQ5JPDE347TCTgjPEJM2TJnbmzHYBa97p1csZwNuOmQbjtMX8GJ4s+Ysy523zA2LbX334k6uWM4G3HTI5pa6OUuEb2vLHZXBpByu5DbcVDi1qSmmeI8Thc5rBKwufmLWhwu7JcOsOO1j2JsvGSNpaCNXjtNC4skniY4b2l4BF91+TrUqnJrKRDnFbmzlRj9NG7I+oia7Z3pe0Hvto2X47hSqc8ZwTtxQpLjNOyTgnTRiT5JeAd193LbaoUJYzgbSzgfryegQAgOWQARdAVvGdBKGquZIGtcfHjJYf6dh6wVfC5qQ0ZVKhCXAc6M4E6hYYhM+SEeA14GZnMHje3mI2LxVqdY9rGGTThsLGSbVZYULVtK1prRUENqu6pDLnIDjHYZDt8TwrcS13Kzs7OmDNRaWc6jarP/m54CSnjHcLMrntzMLM2ywD283Gpj4G9N7yH4m7Gh7xXBppKuoqqN9qqDgQB4ksZiDnRkcV+I/8AcIVEoKEtHn6Eyg3Jyjqh3o3iAq6evnMZYXOOZjhta9lMxjh2tK8VIdXKKyTF7UZMr1a0DRqI7L/qdv8AvBaFntT+v6HiXg+hJabl/cUWaSCR3dlPbg25QNuwO7523nXihjrHroyajewt/IZ4fRMrYq8Syimq31cedptlZJE4cBYHw2uIG07yvUpOm4tLKweUlJPLwy16E4pPMaiOqbHwsMjWOlj8CQlgcD0gZQekblmrwjHDjoy+lKTztEPo1DK7EsR4J0QaKiIvD4y4kZfFIcMptfiKtqOKpQzy+7K4J7csCuruVjO7e6HNbU90vM2cgOyW/Vk38TLe3EouE3s7OmNxNJrMk9SnVLXdwTOaLQPxdrqa/g5C47W/MOzzrVFrrFz2d/5FDT2H57i66vXtfPXSSd5VumDZ4R4LGxgiIt4yCNuY8ay3GVGK4cGX0dW+JG6T1DoK1+Ix3c2lkjppmD9y9jXvPSDI09i9UkpU+qfHev59DzUyp7fLcINL48QnfPcOqsNlkLT4mUnKz7LA0HnueNem06aS4SIW6bb4oMFLvcR95YC3uKSzGstIN/hOzm4+yN4Uzx2jR6kLwn5Bjzo5MGo42ZXVLhTiBrbF/CDLtaBtFhe5UQyq8m9N+SZYdJJaimKibuvEhFcz+5sIGXfm25rc+9RDZ2YZ02mTLOZY5Fj0ImpRh9OGGIMDWAgluyUEXuD4+fruqK6n1jyW03HYRVcerJGTsxUMfwUc/B57tymkP6nwb32vLnXt4wWikk4ujne/1KZyaltjbTOqcK6tdE1r2Pw+NspG0iGRwD3tG4kNIPnU0EtiOfxPHnuIqv3njTA8kjYyuw1tLLGGNoHiOSUZ2lgFgSA5u0jn2KFl057S4/sHjbjjkXrFsTFLRvnktII4sx4MWDtlu92nKCec2CxwjtT2UaZSxHJnujFeaCWOB5ZI6SMCikDxwQjmfnkY52+4O252nKALXW2tHrE5LhqZacth49C7adQCanbTuOXuiaOG/Td7v6Y3LLQlsz2uRoqrMcGf41VVFThk0MuZrqABsruKSRj2iK3KBHdx5y1bIRjGqmvi/b9zPJylDHIlo6h0mLF8ckMZdhkLs0rczSHPBtbO3btG268tJUcNN+9w+pP9zXh+xIYJMxuMYiXuYBwNNckgC3Bi+/iVM03Qhjm/sWRa25ZKpVx2w2uewZaZ+IsdANzSzhW3cwfJPF0LQn/qRT3vZefzK8e63wyWrCXhuN1RqSA4wxdzF1gODDf1gYTx33251TPfQWzz3nuHib/oP9K3NqQ2jhbwglL5JxE5oPBs2G7iQATIWcdzZyrpZj774aHqp73uop9fiLn4HNTzbJqWWOCQHfZsg4M/dsOpa4RxcKS0ZROX+i4vgWSkka3HH3LQPc5m8gftByrM89R/3P8ARF27rPoetX0d6rEZIfgr5mcFbwC9ocJnM4iL22jkS47sE9cb/sKPek1oMsafNQVM1TA+KohlqImzU5twjZTkY3Id5I7w24uTjXqns1IqMtzWjIlmEnJbz1o0Xe6GIZZYGDuuPM2Rl3O70bGHOLHeNx2qauOqhuegh33v4lVa8OfNFPZtI/GZTJMPCZI03YCdzWu+VzFaJLcmtdnT1KY64emdS0YzwlBiUnAg2xCLIywuG1LbNzdADi49azQxUpLPw/oWyzCe7iK4jSCDFMNiit3lJUNZflbGQCb77n2rypbVKbfNfc9tYnFfI96rZIm0L2zFrZuFl7pEhAdmLj4Yd822/nXq7T6xY04EW7Sjv1G1GXe69dwcsEY4OmvwrMwLcotl79tvPvCmWOojlPieV4rw8aDfE6ybC5JJYTFWU01TIeB/asmIdnsRe9shB5ANwUwjGqsS91pa8DzKTg8remaesJsBACAEAIAQHEIQFCTK9aXwqHyfat9t4bMlXvI9aae+N+gj9UrxS0Jn3i8YD4c3RD/aas9T9y6PERpfBrvpJP7YXqWsfoRH4iGqfihnS31yrP7zPP8AbIXC/grvrcXqr2+99DytPqLaZ+HXeRH6WKaPwkT1ZatX3wGL7XrFZq3fLaXdDR34VWfSN9qVO5EmPeZT9afwmLoHpC12vcZRW7xZ9KfgUP0kXquWel4rPc+4hXDfjSp+jb6I15n4SPUe+z1L73XfTf8A1xJ+Hy/cl8fP9hDSH4WPqk3quUw7j8yJd5eRU8A/9T9Vk9LVfPVeZVT0+hIav/hTvIS47hNPvFnovjKf6FnsWd+EvMsj4jKD/wC7u8v2LZ/ZRn+MutX8Uj6CP0tWSPjfU0y7hHUfvkv/AMcPUYva4f8AUeFx8iu4n7zT/Ru/uOVseJ5fA0GD4uH1b/BZPj+pe+6ZngfwFv1g+grdV778jJHuo1LGvDpfrA/tSLnw0ZrnwGGL+8V3lj+3ErI6xPEtGUrSTwo/q8PqLTDT6sqZ60s+Eu6If7bEpdz1Jqalv0s+AN6YvSs0PEZ7n4ZFa2fg8XlhXW2rPFbRDrQLe36oz+7KqrjV+Z7pfYj8Y8Kv+kh9JVkfhPD+LzGenfv/APtR+herfusmrqaFgfweLyAsk+8Xx0RQo/j13SPVWz/85mfiiVd8Zf8AVN9dq8/2voen3vqPKz4LW/XP8lHxry/ch9x+ZZqv3yh8o/2SqF8X84lr+H+cBLEvjGl+jk9Vy9R8Nh99FJ08+MmdDfSFro+Eyip30LaW/DH+VH6rVXDuep7feHGjfxxUdMnsU1fCR5h32f/Z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Shape 689" descr="data:image/jpeg;base64,/9j/4AAQSkZJRgABAQAAAQABAAD/2wCEAAkGBxQQEhUUERQUFRUXFBYVGBYYFRgaGhwVFBcYFhUaHBUYHCgiGBwlHBUVITIhJSkrLi4uFyAzODMsNygtLisBCgoKDg0OGxAQGywkICQsLCwsLCwsLCwsLCwsLCwsLCwsLCwsLCwsLCwsLCwsLCwsLCwsLCwsLCwsLCwsLCwsLP/AABEIAIEBhwMBEQACEQEDEQH/xAAcAAABBQEBAQAAAAAAAAAAAAAAAwQFBgcBAgj/xABQEAABAwICBAcJDAkDAgcAAAABAAIDBBEFEgYHITETQVFhcYGRFCIyQnKhsbLBFTM0NVJic3SCktHSFiNDU1STorPCF4PhhPEkJURFdcPT/8QAGgEBAAMBAQEAAAAAAAAAAAAAAAEDBAUCBv/EADwRAAIBAwEEBwYFAwMFAQAAAAABAgMEETESIUFRBRMUMjNxkRUiQmGBwVKhsdHwBkPhI1NicoKS0vFE/9oADAMBAAIRAxEAPwDcUAIAQAgBACAEAIAQAgBACAEAIAQAgBAcUA45wG0kDpUgjK3SSkh99qYGnkMrb/dvdWKjUekX6Hh1ILiiFq9ZWHR/ti/yGOPnsrY2dV8Ct3FNcSGqtcNK33uCd/OcjR6xPmV0ej5vV4K3dx4Ii5tcb3G0NIOuQk9jWqz2fjvSPHa+SExp/i03vFH2U8rvPeydlt1rL80OvqvRfkKsq9IptzODB5WQt9a5UONpHiTmvIXZgGPyeHVtZ9sf4MUdbarSOSVCvxYq3QLE3++Ym4eSZD7Wrz2mitKZPUVHrIWZqxlPvuJVLugu/wAnlO2RWkEOzPjJirdVEPj1VU77Q/Bee3S4JEq1jxbFm6p6HxnVDumQexq8+0KnyJ7LAVbqsw4b2ynpmd7LLz7QnzRPZYCrdWWGD9k7+fL7HqH0hP8AEiezQ5CzNXeHDdE8f9RP/wDovPbpv4l+RPZochdugtGPBE46KupHolUdqk+KJVGK0HEeiULfBkqx/wBZUH1pCnXN8F6E9WhwzA8vg1FUP93N6zSvO38kTs/MXZQSDdUynymxH0Rg+dQ2uROHzHEbHje8H7FvavO4neLoSdQAgBACAEAIAQAgBACAEAIAQAgBACAEAIAQAgBAcQHUBy6AicT0npKb36oiaeTNc/dbcqyNGpLRHiVSMdWVbENbVEz3pssp5m5R2vsfMtMbCq9dxTK6gtCs4hrindfgaeKMcr3OeewZQPOtEej4/EymV3LgiEdptilYbRSSHmgjt52gkdqt7Pbw1/NlfXVZaCsWhmL1e2QS2PHPP/iXF3mUO4t4afoSqVWRM0GpyU+/VMbOUMYXeckKqfSK4R9SxWj4sn6TVRQxbZpJZOl7WDsaAfOslTpVrVpF0bOPzZJwaM4TB+whcR8oGT1rrnVunKUe9U9M/ZGiFnnSJJRYjSwi0UTQPmRtaPYubU/qG3Wjb9fuaI2c+QP0kHixk9J/BZn0/tdym2WK05tHn3Ynd4MXmcVX7WvZvEaX5Mns9JayO8PWO3Nt1NHpKdf0tPSOPT7sjZt1xO8BWO3vA62+wKVQ6WlrLH/iNq3XD9Q9zKg75rfad7F79nX8u9V/IjraS0ievcSQ753f1finsa4feqsntEFpEPcA8czuw/ivS6Dlxqy9SO1f8Ueho8OOR69+w48akvX/AAR2p8kd/R5vy5O0fgp9hQ/3Jev+B2qXJHf0eb+8k7R+Cewof7k/X/A7VLkg9wG/vJO0fgp9hx/3J+v+CO1PkjvuGRumkHWnsbGlWXr/AIHaf+KD3IkG6of5z7VPsutHu1X+X7EddHjFHoUNQN09+lqnsV9Hu1vyX7DrKX4ToZVDxo3dIspUOkY/FGX0/wAkZovgzvdNQ3fC13kvt6VPaL+PepJ+TX/sHCk9JHoYoR4cMg6Bf0L2ukpR8SlJfTP6ZI6lPSSFI8XiOzNY8jgR6VdDpK3lubx5pr9UeXRmh2yQO3EHoK1xqwl3WmeGmtT2rCAQAgBACAEAIAQAgBACAEAIAQAgBACAa1+IxQNzTSRxt5XuDR2kr1GLk8JEOSWpTsX1qUUNxGXzu+Y2zfvut5rrVCyqy13eZRK6gvmU3FdblVJsgjjhHKe/d57AdhWuHR8F3nkzyupPQqlXjdbXHK6WeYnxGZiP5bBbzLQqVGC0RS51JvUlcJ1a189iYmwtPHK7KbeQAXdoVc72lHTf5HuNtNlwwzU/G0XqqhzuURgMH3nXPoWOp0k1puL42a4ssNFozhdJ4MUb3DjcTI7+okBci46cpR3TqfRGynZcokmcejYLRR7BuGxo7AuNV/qKD7kW38//AKzXGzfHCEfdaok97ZboaT5zsWR9KX1Z4pQx/PmizqKUe8zvcdVJ4Ti3pdbzNTsnSlbvSx9cfoR1lCOiPcejhPhydg9pV0egJy8Wo39c/qiHdpd1DuPR+Ib8zuk/gtdPoG1j3k39X9mVu6qMdR4ZE3cxvXt9K20+jban3YL9f1KnWm9WOWRgbgB0BaVRpx0ivQ8OTerPSsSIBSAQAgBAdQAoAKQCAEBxACAEAIAQAgPL4wd4B6Qq5UactYp/QlSa0YjHQRtdma0A8o2eZVRtKUJ7cVh/I9OpJrDHK0ngEAIAQAgBACAEAIAQAgBACAEAnPM2Npc9wa0b3OIAHWUSzuRGcFJxzWjR09xEXVDxxMFm3+kOw9V1rp2VSWu4oncwjpvKBjWtGtnuIi2nb8za777vYAt9Owpx13mWdzOWm4qDnzVUm0yTSHnc9x9JWlbFNbtyKN83zLfgmq6tnsZQ2nb883d9xp9JCzVL6nHct5fC2m9dxeMM1ZUNMA6oc6Z3z3ZW9TG+0lcu56V2FmTUUa6dnHzJ+HEKamblpomtA4mMDB6F87c/1DRXdzJ/zjvN9OylywInF55dkbbeSLntK5b6WvLl4ox9P4jR1FOHfZ1uDzy7ZHW8o38wUrom9uN9ae75tv8AIjr6UO6h7Bo6weE5zvMF0KP9P0I+I8/l9yqV3J6EhBh8bPBY3ptc9pXTpWFvT7sF6IolVnLVjkBa0ktDwdUgEAIAQAgBACAEAIAQAgBACAEAIAQAgBACAEAIAQAgBACAEAIAQAgBACAEAIAQHEAxxbGIaRmeolZG35x2nmA3k9C9Qpym8RR5lNR1M10i1vb20MXNwso87YwfSepdCl0e3vmzJO7/AAmb4xjdRWOzVEr5DxAnvR0MGwdi6FOlCmsRRklNyfvMWwLRuprTanic4cbyLMHS87OobVFSvCn3mTCnKWiNJwHVHGwB1dLnPGyMlrOt5749Vlza/SWNNy5s1wtF8W8uFNLSUTclNGwczANvS/j86+avOnqMPi2n8v30OlStHwWBCTFp5jaMW5mi56yuHU6Uvbp7NGOF8k3+5rVvTh3meoMBkebyOt5yvdLoKvVe1Wlg8yuox3RRK02CxM8XMeV23zbl2rfoe2pb8ZfzM87iciRa0DYBYLpxiorCKDq9AEAIAQAgBACAEAIAQAgBACAEAIAQAgBACAEAIAQAgBACAEAIAQAgBACAEAIAQAgBAcQCNbWRwsMkr2sY3aXOIAHWVMYuTwiG0llmWaVa2d7KBvNwzx6sZHnd2LpUbDjU9DHUuuEDMMQr5ah5knkdI8+M437OQcwXRhCMFiKwY5Sct7Y8wHR+orn5aaMvse+duY3ynHZ1b+ZealaFPvM9Qpynoavo3qtp6cCSscJ3jblOyIdXj9fYuRcdIvGuEbqdqlrvZaKjGo4hkgaLDYLCzR0BfKXnT9OGVS958+B06Vo3ruI8NnqjxlvY3/lclRv7+WXnHovsaM0qS+ZKUej7G7ZDmPJuH/K69r0DSp76r2n+RnqXUnuW4loog0WaABzBduFKEFiKwZm29T2rCAQCM1ZGzw3sb0uA9JUqLfAjaQzdpDSjfUw/zG/ivXVz5MjbjzPcWO0z/BqIT0SN/FR1c+Q248x7HK1wu0hw5QQfQoaa1JTTPV1BJ1ACA5dAdQAgBAcugOoAQAgBACA5dAdQAgBAcugOoAQAgBAITVkbPDexvS4D0lSot8CNpDV2PUw31EP8xv4r1sS5EbS5nqPGqd3gzwn/AHG/io2JchtLmO4pmu2tcD0EH0KGmtSU0z2oJOoAQAgBACAEBVtMtN4MOblP6yYjvYmkX5i8+K3z8i0ULaVV7tCmrWUDDtI9JajEH5qh9wD3sY2Mb0N5ec7V2KVCFNbtTnTqSm95EsaXEBoJJNgALkk7gAN5VzeFk8YNP0N1WOktLX3a3eIQbOPlnxegbehc2vfY92n6mylbZ3yNIlq4aNgihY0ZRYMYAAOm3/dfL9IdMU6Dw/ekdSjbOWm5EQXTVTuMjsaF8y53nSM8LT8jbinRRM0GBMZtf37vN2cfWu9Z9CUqPvVPef5GWpcylpuJUBdpRUVhGY6pBDaRaUU1A29RIASLhg2vPQ32nYrqVGdR4iiudSMNTM8c1vTPuKSJsQ+VJ3z/ALoOUeddCn0el336GSd033SmYlpTWVHvtTKR8kOLW/dbYLXG3pR0iZ5VZy4kO7bv29KuSS0PGWcspAWCgCtPUPjN43uYeVri09oK8uEXqiVJrRllwrWDX09rTGQfJlGfz7HedUTs6UuGPIsjXqR4l+0f1twyENq4zC4+O3vo+vxm9hWGrYSW+LyaoXUXukaLTVDZGtfG4Oa4BzXA3BB3EFYGsPDNaeTA9Ocdqo6+pYypnY0SkBrZXgAWGwAGwXbtqUHSWYo5dacttpN+pB/pJWfxdT/Pk/Mr+pp/hXoV9ZPm/UP0krP4up/nyfmTqaf4V6DrJ836h+klZ/F1P8+T8ydTT/CvRDrJ836i9DpbWRSMk7pnflcHZXyvc1wG9paTtBGxeZW9OUWtlehMas085Z9CaPYwytp2TxeC8bRxtd4zTzg7FwqlN05OLOpCamsokl4PYIAQCNZUthjdJIQ1jGlzieIAXKmKbeEQ3hZZ88Y9ppVVNRJKyeaJhPeMZI5oDBsbsabXtvPKu7StoQhhpM5c60pSzl+pH/pJWfxdT/Pk/MrOpp/hXojx1k+b9Q/SSs/i6n+fJ+ZOpp/hXoh1k+b9Q/SSs/i6n+dJ+ZOpp/hXoh1k+b9TY9T1bJNRPdNI+RwqHjM9xcbZIza5O7ae1cm+jGNRJLh+5vtpOUXl8S9LGaRpimJRUsZlne1jBvJPHxAcp5gvUYOTwjzKSissyrSHW69xLaKMNH7yUXcecMBsOu/QulT6P4zZjndv4Si4lpRWVJ/W1MpHyQ4tb91tgtkbenDRIzSqzlxIh23ft6VakloeM8zzs5lOSA2cyAVhmcw3Y5zTytcQe0KHGL1WT0m1oyx4Vp9X09ss5kA8WXvx2nvvOs87SlLgWRrzjxNE0b1rwTEMq28A4+ONsd+c72+cc6wVbCcd8d5qhdRfe3GiRSh4DmkOaRcEG4I5QRvWE1ntACA4gKDrF0+FEDBTEOqCNp3iMHjI43cg6zyHba2vWe9LT9TNXr7O5amIzzOkcXvcXOcbuc43JJ4yV2IxSWEc5tvexSgopKiRsULC+Rxs1o4/wHOonNRjtPQmMXJ4Rumg2gcWHtEkuWSotteR3rOZgO7yt55lxbm7dTPCJ0aNBQ13skcWxsm7YjYcbuXo/FfFdJ9Mtt0qHqdajbfFI8YXghfZ0tw3fbjP4Kro/oaVX/Ur7ly4s9VrlR92JY4YgwWaAByBfWU6UKcdmCwjA228sUCsIBAZ5rG1gdx3p6Wxnt3z94jB5uN/NxcfIttra9Z70tDLXr7Pux1MWqah8ry+Rznvcblzjck9JXYjFRWEc9vO8SXpAFA+Rp+h+qsytbLXOcwEXELdjrHcXu8XyRt5+Jc2vfYeKfqbKVrlZkaDR6EUEQs2khPO9uc9r7rC7iq/ifqaVRp8hafRGheO+pKfqiaD2gXUKvVXxP1J6qHJFexbVVRSg8DngdxFri5vW15OzoIV8L6pHXeVStYPTcZ5j2rWtpnDg2d0MJsHR77k2GZhN29O0c630r2nJb9zMs7ecdN5c9DNVzIcstdaSTeIhtY0/OPjnzdKx171y92G5GilbJb5GlMaAABsA2ADkWA1nzhrA+Mqr6U+gLvWvgx/nE5NbxGV9aCsEAIAUgu2q/SvuGo4KU2gmIDr7mP3Nf0HYD1HiWK8t+sjlao0W9XZlv0N6C4p0jqA4gMm1zaTbqKI8j5iOosZ/kepdKwoZ99/QxXVT4UZQuqYgUAEAIDb9SPwCT6y/wBSNce/8ReX3Z0LTuPzNAJssJqPnXT3Sd+IVLjc8CxxbEzisCRnt8p3osF3bWgqcPmzl1qjnL5FaWkpAoQbjq+0QoTSxTZI6iR7Q5z3gOAdxtDDsbY7N19i4tzcVdtx0OlRow2c6l2Zh0TRYRRjoY38Fkcm9TRsrghvV4DTSi0lPC/pjafYvUas46Nnl04vVFaxXVdQzA8G18DuWNxt911wtEL2rHV5KpW0HpuM90i1YVdN30Nqll/EGV46YyfQSt1K+hLvbjLO2ktN5P6I6qL2kxA8/ANPrvB8ze1UV7/hT9S2la8ZGp0lKyJjWRtaxjRZrWiwA5gFzW23l6mxJJYQuhIICp6xNKhh1P3luGku2Mcmza8jkHpIWi2odbP5LUpr1NhfM+fZpXPcXPJc5xLnEm5JO0kld5JJYRy28s5GwuIa0EkkAAbySbAAct0bSWRqzf8AV5oc3D4szwDUSAF7t+Ub8jTyDj5SuFc3HWy3aHToUthb9RzjuKZyY2HvRvPKeToXw/THSbqPqaWnH5nWt6GFtSHOCYPaz5Bt3hvJznnWvonolQxVq68EeK9xn3Yk7ZfSGM6gOICD00xzuGjlmFswAawcr3mzeoXv1K6hT6yaiV1Z7MWz5umlc9xc8lznEucTvJJuSV9AlhJI5OcvJ4QAgLpqmwRtVWhzxdkDeEI4i8m0d+u5+ysd9U2aeFxNFtDanl8DfLLinSOoAQAgOWQHUAID5u1gfGVV9KfQF3rXwY/zicmt4jK+tJWdtx8Wzb07vQexQDikAoAIQbfqm0s7qh7mmdeaId6TvfENgPOW7Aepca8t9iW0tGdG3q7Sw9TQliNRDaWY82gpnzusSBZjflSHwR7TzAqyjSdSaiiupNQjlnzbWVTppHySHM97i5x5SdpX0MYqKwjkttvIkB5tvVu9JHapBxACAEBt+pH4BJ9Zf6ka49/4i8vuzoWncfmXfFQTDKG+Fwb7dOU2WOPeRpeh8sBfSHGOoAQDzDcVmpnZoJZIz81xAPSNx614nTjPvLJ6jOUdGWmh1o4hFbM+OUfPj29rC1ZpWNJ6ZRdG5mixUGuT9/S9cb/Y78VRLo/8LLY3fNFmwzWfQTbHPfCeSVlv6m3b51nnZVY8MlsbmD+RaqKuinbmhkZI3lY4OHmWWUJR1WC9ST0Y5Xkk6pAIAQHzprGxk1dfKb3ZGeCYOQM2O7XZj2Lu2lPYpLmzl157UysrUUmi6msAE9Q6peLthsGfSu23+yPWC51/VxHYXE1WtPMto1rHazgo9nhO2D2lfKdL3bt6Huve9yOvb09ue/REPo9QcI7O4d63dzu/4XB6Eseun1s9Fp82arqrsrZRaQvsznHUAIAQGZa85iKenZxOmcT9lmz1vMuh0evffkZLvuoxtdbRGAFIBQDWtRMYy1buMuhb1APPtXK6RfvJG2zW5s1dc42ggBACAEAIAQHzdrA+Mqr6U+gLvWvgx/nE5NbxGV9aSsvuqzBo61tdBLudFFY8bXBz8rhzgrBe1HTlGS/mhpt4KakmU7F8NkpZnwyiz2OseQjicOYix61rpzU4qSKJRcW0xmvZ5BSB3hOJSUszJojZ7HAjnHG08xGw9KrqQU4uLPUZOLyj6S0dxmOup2Tx7nDaONrh4TTzgr5+pTdOTizqwmpxyjFtaOk/dtTwcZvDCS1ttzn7nv8AYOjnXXs6HVx2nqzBcVNuWFoilraZzQZdGO5MElnkFpp3QnbvbFwjS1vX4R6uRc9V9u4UVosmp0tmi29WZ8t5lBACA2/Uj8Ak+sv9SNce/wDEXl92dC07j8zQVhNRh2sbQSSmkfUU7C+B5LiGi5jJNyCPkch4ty69rdKUdiT3o51eg4vKKAt5lBSSCAEAIAUAWo6p8Ls8T3Ru+U1xae0KJQjLc0Sm1oX/AEY1rTwkMrBw7N2cWEgHQBZ/mPOsNWwi98Nxpp3TXe3mw4XiUVVG2WB4ex24jzgjiI5FypwcHiRujJSWUO15PQID5QkcSSTvJJPSTtX0yxg4vE8oDetT1OGYaxw3vklcep5YPMwLiXrzVZ0rZYpkjpS/v2jkbftP/C+F/qKbdSEfP7HYs1uZM4RDkhYOUXPSdq+h6NoqlbxXy3mOtLam2PVuKwQAgOICha5sOMtCJGi/AyNefJd3jvWB6lssZ7NTD4ma6jmBhi7RzgQAgNP1F1gbLUxHe9kbx9guDvXC5vSMdykbLR72jYlyzcCAEAIAQAgBAfN2sD4yqvpT6Au9a+DH+cTk1vEZX1oKzT9RXv1V9HF6z1zekdI/U2WnEsWtfRPuuHuiFt5ohtA3vj3kc5G8dYVFnX2JbL0ZbcUtpbS1Rhy7JzgQAgJvAdKJ6KKeKF1mzNsd/eu3F7efLcdnIqatCNSSb4FkKkoJpcSECuKy26ttGe76oF4vDFZ8nITtyM6yNvMCst3X6uGFqy+3p7cvkjT9bvxZL5cX9xq5tl4y+prufDMDXcOaCAEBt+pH4BJ9Zf6ka49/4i8vuzoWncfmaEsJqOEICpY/q7oqsl2QwyHbnis3bztsWnsWmnd1YccopnbwkUbFdUFQ25p5o5ByPux3aAQfMtsOkI/EjNK0fwsquIaFV8F89NIQONgzj+i5WmN1Sloyh0ai4EFNE5hs9rmnkcCD2FX5RW1jU8IAQAgBAX3U/jjoawU5J4OcEZeISNF2kclwCD1LDfUlKG2tUababUsczdFxzoggPmvTjCDR1s0ZFml5kZzskOYW6LkdS+gtqnWU0zk1obM8EEris3DUtiAkonRX76KV2z5snfg9pd2LjX8MVM8zo2sswxyJ/SmHax/S0+ke1fE/1FRfuVFpvT/I69nLe0TOHvzRMI+SPQu/ZzU6EZLkZKixJocrUeAQAgBAJVVO2RjmPAc1zS1wPGCLEKU8PKIaysM+dNNdFpMNnLCCYnEmKTiLfkk/KHH2ru29dVY/NHLq0nTZXlpKgQEjo7jD6Kojnj2lh2t+U07HNPSPYqq1LrIOLPVObhLJ9G4BjsNdEJYHhwO8eM13G1w4iuBUpypyxI6sKimsokl4PYIAQFdx3TajonBsswL7gFjBncByuDd3XtV9O3qVN6RVOtCGrJuhrY52CSF7XsdtDmm4KplFxeGWJp70LqCT5v1gfGVV9KfQF3rXwY/zicmt4jK+tBWafqJ9+qvo4vWeub0jpH6my04mxLlm4wfWlon3FPw0TbQTONgNzJN5b0HaR1jiXZs6+3HZeqObcUtl5WjKMtpnBACA9wxOe5rGC7nODWgby5xsB2lG0lkI+j9CtHm4fSsi2Zz38juWQ7+obh0L5+vW62e0dWlTUI4IrW/8WS+XF/carLLxkeLnw2YEu4c0EAIDb9SPwCT6y/1I1x7/AMReX3Z0LTuPzNBWE1FM0v1iU9Ddkdp5xsyNPetPz38XQNvQtVG0nU3vcjPVuIw3cSF0X1sRyd5XNETr7JGglh6Rvb07R0K6tYNb4bzxTuk90jR6SrZM0Pie17Tuc1wcD1hYJJp4ZqTT0FlBIjU0jJBaRjHjkc0H0qVJx0IaT1Kxi2rmgqL2h4Jx8aIlv9HgnsWiF3Vjxz5lMreD4YMb000Ydhs/BOcHtc3Ox9rXbcixHERZda3rqtHOjMFWnsSwQCvKwQFt1W0DpsShIGyLNK48gDS0edwWW9ko0nniXW8czPoMLhnUOoCnax9EPdGEOjsJ4gSz5w42E8/Fz9a1Wtx1Ut+jKK9LbW7UwKeFzHOY8Frmktc0ixBGwghdtSTWUcxrDwT2gukhw6qbIbmN3eSgfIJ8IDjLd/aONUXNHrIYWpbRqbEj6DdkqoQWuDmPaHNcNosdoIXzV3bKtTdKZ1qdTDUkMMFmMTjBJsI2t5wVxei6srebta258Pmaa6U/9SJNhfQmU6gBACAEAyxbCoquIxTsD2HiPEeIg8RHKF6hOUHlHmUFJYZjWleq+opiX0t54t+X9q0dHj9I28y61C+jLdPcYKltJb1vKFIwtJa4EEbwRYg84O5bU096M2MHlSB1h2Iy0788Ej43crSR1EbiOYrzOEZrEkSpNaFupNatewWJhk53xm/axwWV2FJ8/wCfQvV1NCsutquI2Np284jf7XlefZ9Lm/59Ce1T+RA4tpnXVQIkqHhp8VhyDry2v1q+FtShoiqVactWQCvwVFn0Cra+Ob/wDXyXIzsIJiPlHc3pvdZbmNJx98vouon7p9CUjnljTI0NeWguaDmAdxgOsLjqXDeM7jprON586awPjGq+lPoC79r4UTlVvEZX1eVmoaiffqr6OL1nrm9I6R+pttOJsK5ZtI/HcJjrIJIJR3r22vxg+K4c4O1e6c3CSkjzOClHDPm3HMJko53wSjvmG1+JzT4LhzEL6ClUVSO0jkzg4vDGC9nkEBp2pvRnhHmslHesJZEDxv3Of1bQOcnkXNv62F1a+prtaeXtM2Jcs3lM1vfFkvlxf3GrVZeMvqUXPhswJdw5gIAQG36kfgEn1l/qRrj9IeIvL7s6Fp3H5l0xjDhUwviL5Iw8WzxuyuHQVjhLZltGiUdpYMI0o0AqqIlwaZot/CMBJA+cze3p2jnXao3cJrD3M51ShKPzKmtRnHeHYpNTOzQSyRn5jiAekbj1rxOnGe6SPUZOOhb8P1rV0dg/gZR85hB7WEehZZWFJ6ZRerqaJdmuWS22kZfmlP5VU+jl+Is7Y+Q3q9cNQR+qp4WHlc5z/MMq9R6OhxbPLu5cEUbHMamrZTLUPzOtYcQDRtsBxDaVtp04044iZ5zlJ5ZHr2eCSwLAZ65+SnjLzxu3MbzufuHpVdStCmsyZZCnKeiN60I0Sjw2ItBzyvsZJLbyNzRyNF1xK9d1ZZeh0qVJU0WVUFoIDiAqOm+gkOIjO20VQBYSAbHAbg9vGOfePMtNvdSpPGqKKtBT8zEMewCooX5KiMt5Hb2O8l249G9dilWhUXunPnTlDcyd0E06kw48G+8lOTtZxsJ3uZ7W7iqbi1jV3x3Mso13Dc9Daaapp8QiEkLw8cT2na13IRvB5ivm72wVVYmsSWj5M6lGtxjoSNJmDbP3jZfl5+Ze6CmoYqar8yZYzuF1ceQQAgBACA4gIzGNHqasFqiFknORZw6Hts4dRVkKs4d1niVOMtUUzEdUNK/bDLLFzGz2/wBW3zrVHpCou9h/z5FErSL0ICo1OTj3upid5THN9Bcr10jHiirskuYyfqlrhudAftu/KvftCnyZ57JPme4tUdafCkgb9px9DVD6Qp8mT2SfMk6LU26/66qaByMjJP3nO9irl0j+GJ7VpzZZ8K1X0ENi9jpnD9442+42wPXdZ53tWXyLY21NalwpqdkTQ2NrWNG5rQAOwLK228svSS0FVBJQsb1XwVU8k75pmukdmIGSwNgNl28y2U72dOKikjNO2jJ5bGX+jtN/ET9jPyr37Rqckeexx5ssOhuhMWGOkdHJI8yNa058uzKSRbKB8pUV7mVbGUW0qKp6FqWcuOICs6YaFQYmWOkc+N7LgPZa5afFNwQRfar6FzKloU1aMampW/8ARym/iJ+xn5Vo9o1OSKuxx5sP9Hab+In/AKPyp7RqckOxw5s0DDKBlPEyKIWYxoaBzD2nesUpOTcmaYxwsIdLyeiJ0owNtfTugkc5jXFpzNtfvXBw3jmVlKq6ctpHipBTjhlL/wBHKb+In/o/KtftCfJGfskObD/Rym/iJ+xn5U9oT5IdjjzYf6O038RP2M/KntCfJDscebLdoho2zDYXQxve8GQyXfa9yGi2wbu9WWtWdWWWX06aprCJxVFgKAQGNaG0VZtmgbm+W27HfeaRfrur4XFSGjK5UoS1RUMQ1Owu2wVEkfM9oePMWlao9ISXeRQ7RcGQs+p6pHgTwu6Q9v4q5dIQ4plbtJcxodUtd8qD75/KvXtCnyZ57JPmKRaoqw75IG/acfQ1Q+kIcEyeyS5klSamn3/W1TQORkRP9TnD0LxLpHkj0rR8WWXC9VlDCQZGvnI/eO737jLA9Bus072rLTcXRtoIudLTMiaGRsaxo3NaAAOoLK23qXpJaCygkEAIAQAgG1dRRzsLJmNkYd7XAEdhUxlKLymeWk9TONItUcb7vopODP7t9yzqcO+b13W+lftbp7zLO1WsSivw7EcHk4QNkitve3vo3DkcRcEeUtu3RuFjX9TPs1KTyXzRjWzHJlZWs4Jx2cKzbH0uG9nnCxVrGUcuGhop3Se6RpjHAi4NwdoI5DuXPNh1AMK7GqeB2WWaNjrXyucAbctuIc69RhKWiPLnFas8VOkFLHbPUQtu0OF5Gi7TuI27QeVSqc3oiHOK4juKrje4sa9pc0BxaCLgO2tJHIV5aa3nrKYhVYxBFfhJo2WcGHM8Czi3MAb8eUg25CihJ6EOcVqxJmkVKWucKiEtbbMRI2wzGzbm+y5Xrq56YI6yOuTrcfpSwyCoiyBwaXZ22zEXAvffzKOrlnGCduPMVhxaB7HSMmjcxvhPDxZtuU32I4STwFJNZFKHEIpwXQyNeAbEtINjvseRRKLi8MlNPQbyY7TNk4J08QkzBuQvbmzHcLX37QvXVyxnBG3FPB6rcZp4HZZZo2OteznAG3KRxBRGEmtyDmlqxSfFIY4xK+WNsbrAPLhlJO6ztx3FQotvCJ2ljJ6ocQinBMMjJADYlrgbHkNtyOLWoTTFO6GZ+DzNz5c2W+3KTYG3JcEXUYeMjPA8vrY2uc0vaHNZncLi4Z8ojiGw7VOHjIyhnBpBSyZslRC7K0vdZ7TZo3uO3YNo2r06clqjztxfE90uOU0rg2OeJzjuaHtJPQL7VDpyWqJU09GOWVsZkMYe0yNAc5lxmAO4kcQUbLSyTlaDQ4/TZ+D4eLPmDcucXzHc3fv5l66ueM4I245xkempYHiMubnLS4NuLloIBNuS5C8Y3ZJzwGlXjdPC7JLPExwAJa54Bsd2wleo05PREOSTxk7WY1Tw24WaJmYZm5ngXbyi52hIwlLRBySHkMrXtDmEOa4XBG0EHcQV5axuJyI01fFK4tjkY9zfCDXAkcW0DnUuLWoTT0FamobG0ukcGtG9xNgOsqEskt41OVFSyNpfI5rWi13EgDabDaecjtRLLwiG1jI0rccpoXZJZ4mOsDlc8A2O42K9KEnoiHJLVnKjHqaNxa+eJrgASC8AgEAgkcVwQetFTk9ERtx5i82JQsjErpYxGbWeXDKb7B325QovOD1lYycrsThgAM0rI827M4C/QONIwctEQ5JahFicLojK2VhjAJLw4ZRl33PFZHB5xjeSpJrKPdTXRxM4SR7Ws2d+SA3vt208qKLbwg5JLI3qsbp4nZZJomOsHZXPAOU7jbkUqEmspEOaWo7pqlkrQ6NzXtO5zSCO0Ly1h4ZKeRvUYvBHII3yxtebWaXAHvtjdnPxL0oSaykQ5JPDE347TCTgjPEJM2TJnbmzHYBa97p1csZwNuOmQbjtMX8GJ4s+Ysy523zA2LbX334k6uWM4G3HTI5pa6OUuEb2vLHZXBpByu5DbcVDi1qSmmeI8Thc5rBKwufmLWhwu7JcOsOO1j2JsvGSNpaCNXjtNC4skniY4b2l4BF91+TrUqnJrKRDnFbmzlRj9NG7I+oia7Z3pe0Hvto2X47hSqc8ZwTtxQpLjNOyTgnTRiT5JeAd193LbaoUJYzgbSzgfryegQAgOWQARdAVvGdBKGquZIGtcfHjJYf6dh6wVfC5qQ0ZVKhCXAc6M4E6hYYhM+SEeA14GZnMHje3mI2LxVqdY9rGGTThsLGSbVZYULVtK1prRUENqu6pDLnIDjHYZDt8TwrcS13Kzs7OmDNRaWc6jarP/m54CSnjHcLMrntzMLM2ywD283Gpj4G9N7yH4m7Gh7xXBppKuoqqN9qqDgQB4ksZiDnRkcV+I/8AcIVEoKEtHn6Eyg3Jyjqh3o3iAq6evnMZYXOOZjhta9lMxjh2tK8VIdXKKyTF7UZMr1a0DRqI7L/qdv8AvBaFntT+v6HiXg+hJabl/cUWaSCR3dlPbg25QNuwO7523nXihjrHroyajewt/IZ4fRMrYq8Syimq31cedptlZJE4cBYHw2uIG07yvUpOm4tLKweUlJPLwy16E4pPMaiOqbHwsMjWOlj8CQlgcD0gZQekblmrwjHDjoy+lKTztEPo1DK7EsR4J0QaKiIvD4y4kZfFIcMptfiKtqOKpQzy+7K4J7csCuruVjO7e6HNbU90vM2cgOyW/Vk38TLe3EouE3s7OmNxNJrMk9SnVLXdwTOaLQPxdrqa/g5C47W/MOzzrVFrrFz2d/5FDT2H57i66vXtfPXSSd5VumDZ4R4LGxgiIt4yCNuY8ay3GVGK4cGX0dW+JG6T1DoK1+Ix3c2lkjppmD9y9jXvPSDI09i9UkpU+qfHev59DzUyp7fLcINL48QnfPcOqsNlkLT4mUnKz7LA0HnueNem06aS4SIW6bb4oMFLvcR95YC3uKSzGstIN/hOzm4+yN4Uzx2jR6kLwn5Bjzo5MGo42ZXVLhTiBrbF/CDLtaBtFhe5UQyq8m9N+SZYdJJaimKibuvEhFcz+5sIGXfm25rc+9RDZ2YZ02mTLOZY5Fj0ImpRh9OGGIMDWAgluyUEXuD4+fruqK6n1jyW03HYRVcerJGTsxUMfwUc/B57tymkP6nwb32vLnXt4wWikk4ujne/1KZyaltjbTOqcK6tdE1r2Pw+NspG0iGRwD3tG4kNIPnU0EtiOfxPHnuIqv3njTA8kjYyuw1tLLGGNoHiOSUZ2lgFgSA5u0jn2KFl057S4/sHjbjjkXrFsTFLRvnktII4sx4MWDtlu92nKCec2CxwjtT2UaZSxHJnujFeaCWOB5ZI6SMCikDxwQjmfnkY52+4O252nKALXW2tHrE5LhqZacth49C7adQCanbTuOXuiaOG/Td7v6Y3LLQlsz2uRoqrMcGf41VVFThk0MuZrqABsruKSRj2iK3KBHdx5y1bIRjGqmvi/b9zPJylDHIlo6h0mLF8ckMZdhkLs0rczSHPBtbO3btG268tJUcNN+9w+pP9zXh+xIYJMxuMYiXuYBwNNckgC3Bi+/iVM03Qhjm/sWRa25ZKpVx2w2uewZaZ+IsdANzSzhW3cwfJPF0LQn/qRT3vZefzK8e63wyWrCXhuN1RqSA4wxdzF1gODDf1gYTx33251TPfQWzz3nuHib/oP9K3NqQ2jhbwglL5JxE5oPBs2G7iQATIWcdzZyrpZj774aHqp73uop9fiLn4HNTzbJqWWOCQHfZsg4M/dsOpa4RxcKS0ZROX+i4vgWSkka3HH3LQPc5m8gftByrM89R/3P8ARF27rPoetX0d6rEZIfgr5mcFbwC9ocJnM4iL22jkS47sE9cb/sKPek1oMsafNQVM1TA+KohlqImzU5twjZTkY3Id5I7w24uTjXqns1IqMtzWjIlmEnJbz1o0Xe6GIZZYGDuuPM2Rl3O70bGHOLHeNx2qauOqhuegh33v4lVa8OfNFPZtI/GZTJMPCZI03YCdzWu+VzFaJLcmtdnT1KY64emdS0YzwlBiUnAg2xCLIywuG1LbNzdADi49azQxUpLPw/oWyzCe7iK4jSCDFMNiit3lJUNZflbGQCb77n2rypbVKbfNfc9tYnFfI96rZIm0L2zFrZuFl7pEhAdmLj4Yd822/nXq7T6xY04EW7Sjv1G1GXe69dwcsEY4OmvwrMwLcotl79tvPvCmWOojlPieV4rw8aDfE6ybC5JJYTFWU01TIeB/asmIdnsRe9shB5ANwUwjGqsS91pa8DzKTg8remaesJsBACAEAIAQHEIQFCTK9aXwqHyfat9t4bMlXvI9aae+N+gj9UrxS0Jn3i8YD4c3RD/aas9T9y6PERpfBrvpJP7YXqWsfoRH4iGqfihnS31yrP7zPP8AbIXC/grvrcXqr2+99DytPqLaZ+HXeRH6WKaPwkT1ZatX3wGL7XrFZq3fLaXdDR34VWfSN9qVO5EmPeZT9afwmLoHpC12vcZRW7xZ9KfgUP0kXquWel4rPc+4hXDfjSp+jb6I15n4SPUe+z1L73XfTf8A1xJ+Hy/cl8fP9hDSH4WPqk3quUw7j8yJd5eRU8A/9T9Vk9LVfPVeZVT0+hIav/hTvIS47hNPvFnovjKf6FnsWd+EvMsj4jKD/wC7u8v2LZ/ZRn+MutX8Uj6CP0tWSPjfU0y7hHUfvkv/AMcPUYva4f8AUeFx8iu4n7zT/Ru/uOVseJ5fA0GD4uH1b/BZPj+pe+6ZngfwFv1g+grdV778jJHuo1LGvDpfrA/tSLnw0ZrnwGGL+8V3lj+3ErI6xPEtGUrSTwo/q8PqLTDT6sqZ60s+Eu6If7bEpdz1Jqalv0s+AN6YvSs0PEZ7n4ZFa2fg8XlhXW2rPFbRDrQLe36oz+7KqrjV+Z7pfYj8Y8Kv+kh9JVkfhPD+LzGenfv/APtR+herfusmrqaFgfweLyAsk+8Xx0RQo/j13SPVWz/85mfiiVd8Zf8AVN9dq8/2voen3vqPKz4LW/XP8lHxry/ch9x+ZZqv3yh8o/2SqF8X84lr+H+cBLEvjGl+jk9Vy9R8Nh99FJ08+MmdDfSFro+Eyip30LaW/DH+VH6rVXDuep7feHGjfxxUdMnsU1fCR5h32f/Z"/>
          <p:cNvSpPr/>
          <p:nvPr/>
        </p:nvSpPr>
        <p:spPr>
          <a:xfrm>
            <a:off x="307975" y="7936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Shape 690" descr="data:image/jpeg;base64,/9j/4AAQSkZJRgABAQAAAQABAAD/2wCEAAkGBxQQEhUUERQUFRUXFBYVGBYYFRgaGhwVFBcYFhUaHBUYHCgiGBwlHBUVITIhJSkrLi4uFyAzODMsNygtLisBCgoKDg0OGxAQGywkICQsLCwsLCwsLCwsLCwsLCwsLCwsLCwsLCwsLCwsLCwsLCwsLCwsLCwsLCwsLCwsLCwsLP/AABEIAIEBhwMBEQACEQEDEQH/xAAcAAABBQEBAQAAAAAAAAAAAAAAAwQFBgcBAgj/xABQEAABAwICBAcJDAkDAgcAAAABAAIDBBEFEgYHITETQVFhcYGRFCIyQnKhsbLBFTM0NVJic3SCktHSFiNDU1STorPCF4PhhPEkJURFdcPT/8QAGgEBAAMBAQEAAAAAAAAAAAAAAAEDBAUCBv/EADwRAAIBAwEEBwYFAwMFAQAAAAABAgMEETESIUFRBRMUMjNxkRUiQmGBwVKhsdHwBkPhI1NicoKS0vFE/9oADAMBAAIRAxEAPwDcUAIAQAgBACAEAIAQAgBACAEAIAQAgBAcUA45wG0kDpUgjK3SSkh99qYGnkMrb/dvdWKjUekX6Hh1ILiiFq9ZWHR/ti/yGOPnsrY2dV8Ct3FNcSGqtcNK33uCd/OcjR6xPmV0ej5vV4K3dx4Ii5tcb3G0NIOuQk9jWqz2fjvSPHa+SExp/i03vFH2U8rvPeydlt1rL80OvqvRfkKsq9IptzODB5WQt9a5UONpHiTmvIXZgGPyeHVtZ9sf4MUdbarSOSVCvxYq3QLE3++Ym4eSZD7Wrz2mitKZPUVHrIWZqxlPvuJVLugu/wAnlO2RWkEOzPjJirdVEPj1VU77Q/Bee3S4JEq1jxbFm6p6HxnVDumQexq8+0KnyJ7LAVbqsw4b2ynpmd7LLz7QnzRPZYCrdWWGD9k7+fL7HqH0hP8AEiezQ5CzNXeHDdE8f9RP/wDovPbpv4l+RPZochdugtGPBE46KupHolUdqk+KJVGK0HEeiULfBkqx/wBZUH1pCnXN8F6E9WhwzA8vg1FUP93N6zSvO38kTs/MXZQSDdUynymxH0Rg+dQ2uROHzHEbHje8H7FvavO4neLoSdQAgBACAEAIAQAgBACAEAIAQAgBACAEAIAQAgBAcQHUBy6AicT0npKb36oiaeTNc/dbcqyNGpLRHiVSMdWVbENbVEz3pssp5m5R2vsfMtMbCq9dxTK6gtCs4hrindfgaeKMcr3OeewZQPOtEej4/EymV3LgiEdptilYbRSSHmgjt52gkdqt7Pbw1/NlfXVZaCsWhmL1e2QS2PHPP/iXF3mUO4t4afoSqVWRM0GpyU+/VMbOUMYXeckKqfSK4R9SxWj4sn6TVRQxbZpJZOl7WDsaAfOslTpVrVpF0bOPzZJwaM4TB+whcR8oGT1rrnVunKUe9U9M/ZGiFnnSJJRYjSwi0UTQPmRtaPYubU/qG3Wjb9fuaI2c+QP0kHixk9J/BZn0/tdym2WK05tHn3Ynd4MXmcVX7WvZvEaX5Mns9JayO8PWO3Nt1NHpKdf0tPSOPT7sjZt1xO8BWO3vA62+wKVQ6WlrLH/iNq3XD9Q9zKg75rfad7F79nX8u9V/IjraS0ievcSQ753f1finsa4feqsntEFpEPcA8czuw/ivS6Dlxqy9SO1f8Ueho8OOR69+w48akvX/AAR2p8kd/R5vy5O0fgp9hQ/3Jev+B2qXJHf0eb+8k7R+Cewof7k/X/A7VLkg9wG/vJO0fgp9hx/3J+v+CO1PkjvuGRumkHWnsbGlWXr/AIHaf+KD3IkG6of5z7VPsutHu1X+X7EddHjFHoUNQN09+lqnsV9Hu1vyX7DrKX4ToZVDxo3dIspUOkY/FGX0/wAkZovgzvdNQ3fC13kvt6VPaL+PepJ+TX/sHCk9JHoYoR4cMg6Bf0L2ukpR8SlJfTP6ZI6lPSSFI8XiOzNY8jgR6VdDpK3lubx5pr9UeXRmh2yQO3EHoK1xqwl3WmeGmtT2rCAQAgBACAEAIAQAgBACAEAIAQAgBACAa1+IxQNzTSRxt5XuDR2kr1GLk8JEOSWpTsX1qUUNxGXzu+Y2zfvut5rrVCyqy13eZRK6gvmU3FdblVJsgjjhHKe/d57AdhWuHR8F3nkzyupPQqlXjdbXHK6WeYnxGZiP5bBbzLQqVGC0RS51JvUlcJ1a189iYmwtPHK7KbeQAXdoVc72lHTf5HuNtNlwwzU/G0XqqhzuURgMH3nXPoWOp0k1puL42a4ssNFozhdJ4MUb3DjcTI7+okBci46cpR3TqfRGynZcokmcejYLRR7BuGxo7AuNV/qKD7kW38//AKzXGzfHCEfdaok97ZboaT5zsWR9KX1Z4pQx/PmizqKUe8zvcdVJ4Ti3pdbzNTsnSlbvSx9cfoR1lCOiPcejhPhydg9pV0egJy8Wo39c/qiHdpd1DuPR+Ib8zuk/gtdPoG1j3k39X9mVu6qMdR4ZE3cxvXt9K20+jban3YL9f1KnWm9WOWRgbgB0BaVRpx0ivQ8OTerPSsSIBSAQAgBAdQAoAKQCAEBxACAEAIAQAgPL4wd4B6Qq5UactYp/QlSa0YjHQRtdma0A8o2eZVRtKUJ7cVh/I9OpJrDHK0ngEAIAQAgBACAEAIAQAgBACAEAnPM2Npc9wa0b3OIAHWUSzuRGcFJxzWjR09xEXVDxxMFm3+kOw9V1rp2VSWu4oncwjpvKBjWtGtnuIi2nb8za777vYAt9Owpx13mWdzOWm4qDnzVUm0yTSHnc9x9JWlbFNbtyKN83zLfgmq6tnsZQ2nb883d9xp9JCzVL6nHct5fC2m9dxeMM1ZUNMA6oc6Z3z3ZW9TG+0lcu56V2FmTUUa6dnHzJ+HEKamblpomtA4mMDB6F87c/1DRXdzJ/zjvN9OylywInF55dkbbeSLntK5b6WvLl4ox9P4jR1FOHfZ1uDzy7ZHW8o38wUrom9uN9ae75tv8AIjr6UO6h7Bo6weE5zvMF0KP9P0I+I8/l9yqV3J6EhBh8bPBY3ptc9pXTpWFvT7sF6IolVnLVjkBa0ktDwdUgEAIAQAgBACAEAIAQAgBACAEAIAQAgBACAEAIAQAgBACAEAIAQAgBACAEAIAQHEAxxbGIaRmeolZG35x2nmA3k9C9Qpym8RR5lNR1M10i1vb20MXNwso87YwfSepdCl0e3vmzJO7/AAmb4xjdRWOzVEr5DxAnvR0MGwdi6FOlCmsRRklNyfvMWwLRuprTanic4cbyLMHS87OobVFSvCn3mTCnKWiNJwHVHGwB1dLnPGyMlrOt5749Vlza/SWNNy5s1wtF8W8uFNLSUTclNGwczANvS/j86+avOnqMPi2n8v30OlStHwWBCTFp5jaMW5mi56yuHU6Uvbp7NGOF8k3+5rVvTh3meoMBkebyOt5yvdLoKvVe1Wlg8yuox3RRK02CxM8XMeV23zbl2rfoe2pb8ZfzM87iciRa0DYBYLpxiorCKDq9AEAIAQAgBACAEAIAQAgBACAEAIAQAgBACAEAIAQAgBACAEAIAQAgBACAEAIAQAgBAcQCNbWRwsMkr2sY3aXOIAHWVMYuTwiG0llmWaVa2d7KBvNwzx6sZHnd2LpUbDjU9DHUuuEDMMQr5ah5knkdI8+M437OQcwXRhCMFiKwY5Sct7Y8wHR+orn5aaMvse+duY3ynHZ1b+ZealaFPvM9Qpynoavo3qtp6cCSscJ3jblOyIdXj9fYuRcdIvGuEbqdqlrvZaKjGo4hkgaLDYLCzR0BfKXnT9OGVS958+B06Vo3ruI8NnqjxlvY3/lclRv7+WXnHovsaM0qS+ZKUej7G7ZDmPJuH/K69r0DSp76r2n+RnqXUnuW4loog0WaABzBduFKEFiKwZm29T2rCAQCM1ZGzw3sb0uA9JUqLfAjaQzdpDSjfUw/zG/ivXVz5MjbjzPcWO0z/BqIT0SN/FR1c+Q248x7HK1wu0hw5QQfQoaa1JTTPV1BJ1ACA5dAdQAgBAcugOoAQAgBACA5dAdQAgBAcugOoAQAgBAITVkbPDexvS4D0lSot8CNpDV2PUw31EP8xv4r1sS5EbS5nqPGqd3gzwn/AHG/io2JchtLmO4pmu2tcD0EH0KGmtSU0z2oJOoAQAgBACAEBVtMtN4MOblP6yYjvYmkX5i8+K3z8i0ULaVV7tCmrWUDDtI9JajEH5qh9wD3sY2Mb0N5ec7V2KVCFNbtTnTqSm95EsaXEBoJJNgALkk7gAN5VzeFk8YNP0N1WOktLX3a3eIQbOPlnxegbehc2vfY92n6mylbZ3yNIlq4aNgihY0ZRYMYAAOm3/dfL9IdMU6Dw/ekdSjbOWm5EQXTVTuMjsaF8y53nSM8LT8jbinRRM0GBMZtf37vN2cfWu9Z9CUqPvVPef5GWpcylpuJUBdpRUVhGY6pBDaRaUU1A29RIASLhg2vPQ32nYrqVGdR4iiudSMNTM8c1vTPuKSJsQ+VJ3z/ALoOUeddCn0el336GSd033SmYlpTWVHvtTKR8kOLW/dbYLXG3pR0iZ5VZy4kO7bv29KuSS0PGWcspAWCgCtPUPjN43uYeVri09oK8uEXqiVJrRllwrWDX09rTGQfJlGfz7HedUTs6UuGPIsjXqR4l+0f1twyENq4zC4+O3vo+vxm9hWGrYSW+LyaoXUXukaLTVDZGtfG4Oa4BzXA3BB3EFYGsPDNaeTA9Ocdqo6+pYypnY0SkBrZXgAWGwAGwXbtqUHSWYo5dacttpN+pB/pJWfxdT/Pk/Mr+pp/hXoV9ZPm/UP0krP4up/nyfmTqaf4V6DrJ836h+klZ/F1P8+T8ydTT/CvRDrJ836i9DpbWRSMk7pnflcHZXyvc1wG9paTtBGxeZW9OUWtlehMas085Z9CaPYwytp2TxeC8bRxtd4zTzg7FwqlN05OLOpCamsokl4PYIAQCNZUthjdJIQ1jGlzieIAXKmKbeEQ3hZZ88Y9ppVVNRJKyeaJhPeMZI5oDBsbsabXtvPKu7StoQhhpM5c60pSzl+pH/pJWfxdT/Pk/MrOpp/hXojx1k+b9Q/SSs/i6n+fJ+ZOpp/hXoh1k+b9Q/SSs/i6n+dJ+ZOpp/hXoh1k+b9TY9T1bJNRPdNI+RwqHjM9xcbZIza5O7ae1cm+jGNRJLh+5vtpOUXl8S9LGaRpimJRUsZlne1jBvJPHxAcp5gvUYOTwjzKSissyrSHW69xLaKMNH7yUXcecMBsOu/QulT6P4zZjndv4Si4lpRWVJ/W1MpHyQ4tb91tgtkbenDRIzSqzlxIh23ft6VakloeM8zzs5lOSA2cyAVhmcw3Y5zTytcQe0KHGL1WT0m1oyx4Vp9X09ss5kA8WXvx2nvvOs87SlLgWRrzjxNE0b1rwTEMq28A4+ONsd+c72+cc6wVbCcd8d5qhdRfe3GiRSh4DmkOaRcEG4I5QRvWE1ntACA4gKDrF0+FEDBTEOqCNp3iMHjI43cg6zyHba2vWe9LT9TNXr7O5amIzzOkcXvcXOcbuc43JJ4yV2IxSWEc5tvexSgopKiRsULC+Rxs1o4/wHOonNRjtPQmMXJ4Rumg2gcWHtEkuWSotteR3rOZgO7yt55lxbm7dTPCJ0aNBQ13skcWxsm7YjYcbuXo/FfFdJ9Mtt0qHqdajbfFI8YXghfZ0tw3fbjP4Kro/oaVX/Ur7ly4s9VrlR92JY4YgwWaAByBfWU6UKcdmCwjA228sUCsIBAZ5rG1gdx3p6Wxnt3z94jB5uN/NxcfIttra9Z70tDLXr7Pux1MWqah8ry+Rznvcblzjck9JXYjFRWEc9vO8SXpAFA+Rp+h+qsytbLXOcwEXELdjrHcXu8XyRt5+Jc2vfYeKfqbKVrlZkaDR6EUEQs2khPO9uc9r7rC7iq/ifqaVRp8hafRGheO+pKfqiaD2gXUKvVXxP1J6qHJFexbVVRSg8DngdxFri5vW15OzoIV8L6pHXeVStYPTcZ5j2rWtpnDg2d0MJsHR77k2GZhN29O0c630r2nJb9zMs7ecdN5c9DNVzIcstdaSTeIhtY0/OPjnzdKx171y92G5GilbJb5GlMaAABsA2ADkWA1nzhrA+Mqr6U+gLvWvgx/nE5NbxGV9aCsEAIAUgu2q/SvuGo4KU2gmIDr7mP3Nf0HYD1HiWK8t+sjlao0W9XZlv0N6C4p0jqA4gMm1zaTbqKI8j5iOosZ/kepdKwoZ99/QxXVT4UZQuqYgUAEAIDb9SPwCT6y/wBSNce/8ReX3Z0LTuPzNAJssJqPnXT3Sd+IVLjc8CxxbEzisCRnt8p3osF3bWgqcPmzl1qjnL5FaWkpAoQbjq+0QoTSxTZI6iR7Q5z3gOAdxtDDsbY7N19i4tzcVdtx0OlRow2c6l2Zh0TRYRRjoY38Fkcm9TRsrghvV4DTSi0lPC/pjafYvUas46Nnl04vVFaxXVdQzA8G18DuWNxt911wtEL2rHV5KpW0HpuM90i1YVdN30Nqll/EGV46YyfQSt1K+hLvbjLO2ktN5P6I6qL2kxA8/ANPrvB8ze1UV7/hT9S2la8ZGp0lKyJjWRtaxjRZrWiwA5gFzW23l6mxJJYQuhIICp6xNKhh1P3luGku2Mcmza8jkHpIWi2odbP5LUpr1NhfM+fZpXPcXPJc5xLnEm5JO0kld5JJYRy28s5GwuIa0EkkAAbySbAAct0bSWRqzf8AV5oc3D4szwDUSAF7t+Ub8jTyDj5SuFc3HWy3aHToUthb9RzjuKZyY2HvRvPKeToXw/THSbqPqaWnH5nWt6GFtSHOCYPaz5Bt3hvJznnWvonolQxVq68EeK9xn3Yk7ZfSGM6gOICD00xzuGjlmFswAawcr3mzeoXv1K6hT6yaiV1Z7MWz5umlc9xc8lznEucTvJJuSV9AlhJI5OcvJ4QAgLpqmwRtVWhzxdkDeEI4i8m0d+u5+ysd9U2aeFxNFtDanl8DfLLinSOoAQAgOWQHUAID5u1gfGVV9KfQF3rXwY/zicmt4jK+tJWdtx8Wzb07vQexQDikAoAIQbfqm0s7qh7mmdeaId6TvfENgPOW7Aepca8t9iW0tGdG3q7Sw9TQliNRDaWY82gpnzusSBZjflSHwR7TzAqyjSdSaiiupNQjlnzbWVTppHySHM97i5x5SdpX0MYqKwjkttvIkB5tvVu9JHapBxACAEBt+pH4BJ9Zf6ka49/4i8vuzoWncfmXfFQTDKG+Fwb7dOU2WOPeRpeh8sBfSHGOoAQDzDcVmpnZoJZIz81xAPSNx614nTjPvLJ6jOUdGWmh1o4hFbM+OUfPj29rC1ZpWNJ6ZRdG5mixUGuT9/S9cb/Y78VRLo/8LLY3fNFmwzWfQTbHPfCeSVlv6m3b51nnZVY8MlsbmD+RaqKuinbmhkZI3lY4OHmWWUJR1WC9ST0Y5Xkk6pAIAQHzprGxk1dfKb3ZGeCYOQM2O7XZj2Lu2lPYpLmzl157UysrUUmi6msAE9Q6peLthsGfSu23+yPWC51/VxHYXE1WtPMto1rHazgo9nhO2D2lfKdL3bt6Huve9yOvb09ue/REPo9QcI7O4d63dzu/4XB6Eseun1s9Fp82arqrsrZRaQvsznHUAIAQGZa85iKenZxOmcT9lmz1vMuh0evffkZLvuoxtdbRGAFIBQDWtRMYy1buMuhb1APPtXK6RfvJG2zW5s1dc42ggBACAEAIAQHzdrA+Mqr6U+gLvWvgx/nE5NbxGV9aSsvuqzBo61tdBLudFFY8bXBz8rhzgrBe1HTlGS/mhpt4KakmU7F8NkpZnwyiz2OseQjicOYix61rpzU4qSKJRcW0xmvZ5BSB3hOJSUszJojZ7HAjnHG08xGw9KrqQU4uLPUZOLyj6S0dxmOup2Tx7nDaONrh4TTzgr5+pTdOTizqwmpxyjFtaOk/dtTwcZvDCS1ttzn7nv8AYOjnXXs6HVx2nqzBcVNuWFoilraZzQZdGO5MElnkFpp3QnbvbFwjS1vX4R6uRc9V9u4UVosmp0tmi29WZ8t5lBACA2/Uj8Ak+sv9SNce/wDEXl92dC07j8zQVhNRh2sbQSSmkfUU7C+B5LiGi5jJNyCPkch4ty69rdKUdiT3o51eg4vKKAt5lBSSCAEAIAUAWo6p8Ls8T3Ru+U1xae0KJQjLc0Sm1oX/AEY1rTwkMrBw7N2cWEgHQBZ/mPOsNWwi98Nxpp3TXe3mw4XiUVVG2WB4ex24jzgjiI5FypwcHiRujJSWUO15PQID5QkcSSTvJJPSTtX0yxg4vE8oDetT1OGYaxw3vklcep5YPMwLiXrzVZ0rZYpkjpS/v2jkbftP/C+F/qKbdSEfP7HYs1uZM4RDkhYOUXPSdq+h6NoqlbxXy3mOtLam2PVuKwQAgOICha5sOMtCJGi/AyNefJd3jvWB6lssZ7NTD4ma6jmBhi7RzgQAgNP1F1gbLUxHe9kbx9guDvXC5vSMdykbLR72jYlyzcCAEAIAQAgBAfN2sD4yqvpT6Au9a+DH+cTk1vEZX1oKzT9RXv1V9HF6z1zekdI/U2WnEsWtfRPuuHuiFt5ohtA3vj3kc5G8dYVFnX2JbL0ZbcUtpbS1Rhy7JzgQAgJvAdKJ6KKeKF1mzNsd/eu3F7efLcdnIqatCNSSb4FkKkoJpcSECuKy26ttGe76oF4vDFZ8nITtyM6yNvMCst3X6uGFqy+3p7cvkjT9bvxZL5cX9xq5tl4y+prufDMDXcOaCAEBt+pH4BJ9Zf6ka49/4i8vuzoWncfmaEsJqOEICpY/q7oqsl2QwyHbnis3bztsWnsWmnd1YccopnbwkUbFdUFQ25p5o5ByPux3aAQfMtsOkI/EjNK0fwsquIaFV8F89NIQONgzj+i5WmN1Sloyh0ai4EFNE5hs9rmnkcCD2FX5RW1jU8IAQAgBAX3U/jjoawU5J4OcEZeISNF2kclwCD1LDfUlKG2tUababUsczdFxzoggPmvTjCDR1s0ZFml5kZzskOYW6LkdS+gtqnWU0zk1obM8EEris3DUtiAkonRX76KV2z5snfg9pd2LjX8MVM8zo2sswxyJ/SmHax/S0+ke1fE/1FRfuVFpvT/I69nLe0TOHvzRMI+SPQu/ZzU6EZLkZKixJocrUeAQAgBAJVVO2RjmPAc1zS1wPGCLEKU8PKIaysM+dNNdFpMNnLCCYnEmKTiLfkk/KHH2ru29dVY/NHLq0nTZXlpKgQEjo7jD6Kojnj2lh2t+U07HNPSPYqq1LrIOLPVObhLJ9G4BjsNdEJYHhwO8eM13G1w4iuBUpypyxI6sKimsokl4PYIAQFdx3TajonBsswL7gFjBncByuDd3XtV9O3qVN6RVOtCGrJuhrY52CSF7XsdtDmm4KplFxeGWJp70LqCT5v1gfGVV9KfQF3rXwY/zicmt4jK+tBWafqJ9+qvo4vWeub0jpH6my04mxLlm4wfWlon3FPw0TbQTONgNzJN5b0HaR1jiXZs6+3HZeqObcUtl5WjKMtpnBACA9wxOe5rGC7nODWgby5xsB2lG0lkI+j9CtHm4fSsi2Zz38juWQ7+obh0L5+vW62e0dWlTUI4IrW/8WS+XF/carLLxkeLnw2YEu4c0EAIDb9SPwCT6y/1I1x7/AMReX3Z0LTuPzNBWE1FM0v1iU9Ddkdp5xsyNPetPz38XQNvQtVG0nU3vcjPVuIw3cSF0X1sRyd5XNETr7JGglh6Rvb07R0K6tYNb4bzxTuk90jR6SrZM0Pie17Tuc1wcD1hYJJp4ZqTT0FlBIjU0jJBaRjHjkc0H0qVJx0IaT1Kxi2rmgqL2h4Jx8aIlv9HgnsWiF3Vjxz5lMreD4YMb000Ydhs/BOcHtc3Ox9rXbcixHERZda3rqtHOjMFWnsSwQCvKwQFt1W0DpsShIGyLNK48gDS0edwWW9ko0nniXW8czPoMLhnUOoCnax9EPdGEOjsJ4gSz5w42E8/Fz9a1Wtx1Ut+jKK9LbW7UwKeFzHOY8Frmktc0ixBGwghdtSTWUcxrDwT2gukhw6qbIbmN3eSgfIJ8IDjLd/aONUXNHrIYWpbRqbEj6DdkqoQWuDmPaHNcNosdoIXzV3bKtTdKZ1qdTDUkMMFmMTjBJsI2t5wVxei6srebta258Pmaa6U/9SJNhfQmU6gBACAEAyxbCoquIxTsD2HiPEeIg8RHKF6hOUHlHmUFJYZjWleq+opiX0t54t+X9q0dHj9I28y61C+jLdPcYKltJb1vKFIwtJa4EEbwRYg84O5bU096M2MHlSB1h2Iy0788Ej43crSR1EbiOYrzOEZrEkSpNaFupNatewWJhk53xm/axwWV2FJ8/wCfQvV1NCsutquI2Np284jf7XlefZ9Lm/59Ce1T+RA4tpnXVQIkqHhp8VhyDry2v1q+FtShoiqVactWQCvwVFn0Cra+Ob/wDXyXIzsIJiPlHc3pvdZbmNJx98vouon7p9CUjnljTI0NeWguaDmAdxgOsLjqXDeM7jprON586awPjGq+lPoC79r4UTlVvEZX1eVmoaiffqr6OL1nrm9I6R+pttOJsK5ZtI/HcJjrIJIJR3r22vxg+K4c4O1e6c3CSkjzOClHDPm3HMJko53wSjvmG1+JzT4LhzEL6ClUVSO0jkzg4vDGC9nkEBp2pvRnhHmslHesJZEDxv3Of1bQOcnkXNv62F1a+prtaeXtM2Jcs3lM1vfFkvlxf3GrVZeMvqUXPhswJdw5gIAQG36kfgEn1l/qRrj9IeIvL7s6Fp3H5l0xjDhUwviL5Iw8WzxuyuHQVjhLZltGiUdpYMI0o0AqqIlwaZot/CMBJA+cze3p2jnXao3cJrD3M51ShKPzKmtRnHeHYpNTOzQSyRn5jiAekbj1rxOnGe6SPUZOOhb8P1rV0dg/gZR85hB7WEehZZWFJ6ZRerqaJdmuWS22kZfmlP5VU+jl+Is7Y+Q3q9cNQR+qp4WHlc5z/MMq9R6OhxbPLu5cEUbHMamrZTLUPzOtYcQDRtsBxDaVtp04044iZ5zlJ5ZHr2eCSwLAZ65+SnjLzxu3MbzufuHpVdStCmsyZZCnKeiN60I0Sjw2ItBzyvsZJLbyNzRyNF1xK9d1ZZeh0qVJU0WVUFoIDiAqOm+gkOIjO20VQBYSAbHAbg9vGOfePMtNvdSpPGqKKtBT8zEMewCooX5KiMt5Hb2O8l249G9dilWhUXunPnTlDcyd0E06kw48G+8lOTtZxsJ3uZ7W7iqbi1jV3x3Mso13Dc9Daaapp8QiEkLw8cT2na13IRvB5ivm72wVVYmsSWj5M6lGtxjoSNJmDbP3jZfl5+Ze6CmoYqar8yZYzuF1ceQQAgBACA4gIzGNHqasFqiFknORZw6Hts4dRVkKs4d1niVOMtUUzEdUNK/bDLLFzGz2/wBW3zrVHpCou9h/z5FErSL0ICo1OTj3upid5THN9Bcr10jHiirskuYyfqlrhudAftu/KvftCnyZ57JPme4tUdafCkgb9px9DVD6Qp8mT2SfMk6LU26/66qaByMjJP3nO9irl0j+GJ7VpzZZ8K1X0ENi9jpnD9442+42wPXdZ53tWXyLY21NalwpqdkTQ2NrWNG5rQAOwLK228svSS0FVBJQsb1XwVU8k75pmukdmIGSwNgNl28y2U72dOKikjNO2jJ5bGX+jtN/ET9jPyr37Rqckeexx5ssOhuhMWGOkdHJI8yNa058uzKSRbKB8pUV7mVbGUW0qKp6FqWcuOICs6YaFQYmWOkc+N7LgPZa5afFNwQRfar6FzKloU1aMampW/8ARym/iJ+xn5Vo9o1OSKuxx5sP9Hab+In/AKPyp7RqckOxw5s0DDKBlPEyKIWYxoaBzD2nesUpOTcmaYxwsIdLyeiJ0owNtfTugkc5jXFpzNtfvXBw3jmVlKq6ctpHipBTjhlL/wBHKb+In/o/KtftCfJGfskObD/Rym/iJ+xn5U9oT5IdjjzYf6O038RP2M/KntCfJDscebLdoho2zDYXQxve8GQyXfa9yGi2wbu9WWtWdWWWX06aprCJxVFgKAQGNaG0VZtmgbm+W27HfeaRfrur4XFSGjK5UoS1RUMQ1Owu2wVEkfM9oePMWlao9ISXeRQ7RcGQs+p6pHgTwu6Q9v4q5dIQ4plbtJcxodUtd8qD75/KvXtCnyZ57JPmKRaoqw75IG/acfQ1Q+kIcEyeyS5klSamn3/W1TQORkRP9TnD0LxLpHkj0rR8WWXC9VlDCQZGvnI/eO737jLA9Bus072rLTcXRtoIudLTMiaGRsaxo3NaAAOoLK23qXpJaCygkEAIAQAgG1dRRzsLJmNkYd7XAEdhUxlKLymeWk9TONItUcb7vopODP7t9yzqcO+b13W+lftbp7zLO1WsSivw7EcHk4QNkitve3vo3DkcRcEeUtu3RuFjX9TPs1KTyXzRjWzHJlZWs4Jx2cKzbH0uG9nnCxVrGUcuGhop3Se6RpjHAi4NwdoI5DuXPNh1AMK7GqeB2WWaNjrXyucAbctuIc69RhKWiPLnFas8VOkFLHbPUQtu0OF5Gi7TuI27QeVSqc3oiHOK4juKrje4sa9pc0BxaCLgO2tJHIV5aa3nrKYhVYxBFfhJo2WcGHM8Czi3MAb8eUg25CihJ6EOcVqxJmkVKWucKiEtbbMRI2wzGzbm+y5Xrq56YI6yOuTrcfpSwyCoiyBwaXZ22zEXAvffzKOrlnGCduPMVhxaB7HSMmjcxvhPDxZtuU32I4STwFJNZFKHEIpwXQyNeAbEtINjvseRRKLi8MlNPQbyY7TNk4J08QkzBuQvbmzHcLX37QvXVyxnBG3FPB6rcZp4HZZZo2OteznAG3KRxBRGEmtyDmlqxSfFIY4xK+WNsbrAPLhlJO6ztx3FQotvCJ2ljJ6ocQinBMMjJADYlrgbHkNtyOLWoTTFO6GZ+DzNz5c2W+3KTYG3JcEXUYeMjPA8vrY2uc0vaHNZncLi4Z8ojiGw7VOHjIyhnBpBSyZslRC7K0vdZ7TZo3uO3YNo2r06clqjztxfE90uOU0rg2OeJzjuaHtJPQL7VDpyWqJU09GOWVsZkMYe0yNAc5lxmAO4kcQUbLSyTlaDQ4/TZ+D4eLPmDcucXzHc3fv5l66ueM4I245xkempYHiMubnLS4NuLloIBNuS5C8Y3ZJzwGlXjdPC7JLPExwAJa54Bsd2wleo05PREOSTxk7WY1Tw24WaJmYZm5ngXbyi52hIwlLRBySHkMrXtDmEOa4XBG0EHcQV5axuJyI01fFK4tjkY9zfCDXAkcW0DnUuLWoTT0FamobG0ukcGtG9xNgOsqEskt41OVFSyNpfI5rWi13EgDabDaecjtRLLwiG1jI0rccpoXZJZ4mOsDlc8A2O42K9KEnoiHJLVnKjHqaNxa+eJrgASC8AgEAgkcVwQetFTk9ERtx5i82JQsjErpYxGbWeXDKb7B325QovOD1lYycrsThgAM0rI827M4C/QONIwctEQ5JahFicLojK2VhjAJLw4ZRl33PFZHB5xjeSpJrKPdTXRxM4SR7Ws2d+SA3vt208qKLbwg5JLI3qsbp4nZZJomOsHZXPAOU7jbkUqEmspEOaWo7pqlkrQ6NzXtO5zSCO0Ly1h4ZKeRvUYvBHII3yxtebWaXAHvtjdnPxL0oSaykQ5JPDE347TCTgjPEJM2TJnbmzHYBa97p1csZwNuOmQbjtMX8GJ4s+Ysy523zA2LbX334k6uWM4G3HTI5pa6OUuEb2vLHZXBpByu5DbcVDi1qSmmeI8Thc5rBKwufmLWhwu7JcOsOO1j2JsvGSNpaCNXjtNC4skniY4b2l4BF91+TrUqnJrKRDnFbmzlRj9NG7I+oia7Z3pe0Hvto2X47hSqc8ZwTtxQpLjNOyTgnTRiT5JeAd193LbaoUJYzgbSzgfryegQAgOWQARdAVvGdBKGquZIGtcfHjJYf6dh6wVfC5qQ0ZVKhCXAc6M4E6hYYhM+SEeA14GZnMHje3mI2LxVqdY9rGGTThsLGSbVZYULVtK1prRUENqu6pDLnIDjHYZDt8TwrcS13Kzs7OmDNRaWc6jarP/m54CSnjHcLMrntzMLM2ywD283Gpj4G9N7yH4m7Gh7xXBppKuoqqN9qqDgQB4ksZiDnRkcV+I/8AcIVEoKEtHn6Eyg3Jyjqh3o3iAq6evnMZYXOOZjhta9lMxjh2tK8VIdXKKyTF7UZMr1a0DRqI7L/qdv8AvBaFntT+v6HiXg+hJabl/cUWaSCR3dlPbg25QNuwO7523nXihjrHroyajewt/IZ4fRMrYq8Syimq31cedptlZJE4cBYHw2uIG07yvUpOm4tLKweUlJPLwy16E4pPMaiOqbHwsMjWOlj8CQlgcD0gZQekblmrwjHDjoy+lKTztEPo1DK7EsR4J0QaKiIvD4y4kZfFIcMptfiKtqOKpQzy+7K4J7csCuruVjO7e6HNbU90vM2cgOyW/Vk38TLe3EouE3s7OmNxNJrMk9SnVLXdwTOaLQPxdrqa/g5C47W/MOzzrVFrrFz2d/5FDT2H57i66vXtfPXSSd5VumDZ4R4LGxgiIt4yCNuY8ay3GVGK4cGX0dW+JG6T1DoK1+Ix3c2lkjppmD9y9jXvPSDI09i9UkpU+qfHev59DzUyp7fLcINL48QnfPcOqsNlkLT4mUnKz7LA0HnueNem06aS4SIW6bb4oMFLvcR95YC3uKSzGstIN/hOzm4+yN4Uzx2jR6kLwn5Bjzo5MGo42ZXVLhTiBrbF/CDLtaBtFhe5UQyq8m9N+SZYdJJaimKibuvEhFcz+5sIGXfm25rc+9RDZ2YZ02mTLOZY5Fj0ImpRh9OGGIMDWAgluyUEXuD4+fruqK6n1jyW03HYRVcerJGTsxUMfwUc/B57tymkP6nwb32vLnXt4wWikk4ujne/1KZyaltjbTOqcK6tdE1r2Pw+NspG0iGRwD3tG4kNIPnU0EtiOfxPHnuIqv3njTA8kjYyuw1tLLGGNoHiOSUZ2lgFgSA5u0jn2KFl057S4/sHjbjjkXrFsTFLRvnktII4sx4MWDtlu92nKCec2CxwjtT2UaZSxHJnujFeaCWOB5ZI6SMCikDxwQjmfnkY52+4O252nKALXW2tHrE5LhqZacth49C7adQCanbTuOXuiaOG/Td7v6Y3LLQlsz2uRoqrMcGf41VVFThk0MuZrqABsruKSRj2iK3KBHdx5y1bIRjGqmvi/b9zPJylDHIlo6h0mLF8ckMZdhkLs0rczSHPBtbO3btG268tJUcNN+9w+pP9zXh+xIYJMxuMYiXuYBwNNckgC3Bi+/iVM03Qhjm/sWRa25ZKpVx2w2uewZaZ+IsdANzSzhW3cwfJPF0LQn/qRT3vZefzK8e63wyWrCXhuN1RqSA4wxdzF1gODDf1gYTx33251TPfQWzz3nuHib/oP9K3NqQ2jhbwglL5JxE5oPBs2G7iQATIWcdzZyrpZj774aHqp73uop9fiLn4HNTzbJqWWOCQHfZsg4M/dsOpa4RxcKS0ZROX+i4vgWSkka3HH3LQPc5m8gftByrM89R/3P8ARF27rPoetX0d6rEZIfgr5mcFbwC9ocJnM4iL22jkS47sE9cb/sKPek1oMsafNQVM1TA+KohlqImzU5twjZTkY3Id5I7w24uTjXqns1IqMtzWjIlmEnJbz1o0Xe6GIZZYGDuuPM2Rl3O70bGHOLHeNx2qauOqhuegh33v4lVa8OfNFPZtI/GZTJMPCZI03YCdzWu+VzFaJLcmtdnT1KY64emdS0YzwlBiUnAg2xCLIywuG1LbNzdADi49azQxUpLPw/oWyzCe7iK4jSCDFMNiit3lJUNZflbGQCb77n2rypbVKbfNfc9tYnFfI96rZIm0L2zFrZuFl7pEhAdmLj4Yd822/nXq7T6xY04EW7Sjv1G1GXe69dwcsEY4OmvwrMwLcotl79tvPvCmWOojlPieV4rw8aDfE6ybC5JJYTFWU01TIeB/asmIdnsRe9shB5ANwUwjGqsS91pa8DzKTg8remaesJsBACAEAIAQHEIQFCTK9aXwqHyfat9t4bMlXvI9aae+N+gj9UrxS0Jn3i8YD4c3RD/aas9T9y6PERpfBrvpJP7YXqWsfoRH4iGqfihnS31yrP7zPP8AbIXC/grvrcXqr2+99DytPqLaZ+HXeRH6WKaPwkT1ZatX3wGL7XrFZq3fLaXdDR34VWfSN9qVO5EmPeZT9afwmLoHpC12vcZRW7xZ9KfgUP0kXquWel4rPc+4hXDfjSp+jb6I15n4SPUe+z1L73XfTf8A1xJ+Hy/cl8fP9hDSH4WPqk3quUw7j8yJd5eRU8A/9T9Vk9LVfPVeZVT0+hIav/hTvIS47hNPvFnovjKf6FnsWd+EvMsj4jKD/wC7u8v2LZ/ZRn+MutX8Uj6CP0tWSPjfU0y7hHUfvkv/AMcPUYva4f8AUeFx8iu4n7zT/Ru/uOVseJ5fA0GD4uH1b/BZPj+pe+6ZngfwFv1g+grdV778jJHuo1LGvDpfrA/tSLnw0ZrnwGGL+8V3lj+3ErI6xPEtGUrSTwo/q8PqLTDT6sqZ60s+Eu6If7bEpdz1Jqalv0s+AN6YvSs0PEZ7n4ZFa2fg8XlhXW2rPFbRDrQLe36oz+7KqrjV+Z7pfYj8Y8Kv+kh9JVkfhPD+LzGenfv/APtR+herfusmrqaFgfweLyAsk+8Xx0RQo/j13SPVWz/85mfiiVd8Zf8AVN9dq8/2voen3vqPKz4LW/XP8lHxry/ch9x+ZZqv3yh8o/2SqF8X84lr+H+cBLEvjGl+jk9Vy9R8Nh99FJ08+MmdDfSFro+Eyip30LaW/DH+VH6rVXDuep7feHGjfxxUdMnsU1fCR5h32f/Z"/>
          <p:cNvSpPr/>
          <p:nvPr/>
        </p:nvSpPr>
        <p:spPr>
          <a:xfrm>
            <a:off x="460375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1" name="Shape 691" descr="http://www.cvcc.edu/images/Occupational_Safety/univers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2470" y="759414"/>
            <a:ext cx="1429800" cy="203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 txBox="1">
            <a:spLocks noGrp="1"/>
          </p:cNvSpPr>
          <p:nvPr>
            <p:ph type="title"/>
          </p:nvPr>
        </p:nvSpPr>
        <p:spPr>
          <a:xfrm>
            <a:off x="539552" y="243715"/>
            <a:ext cx="8520000" cy="46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rPr>
              <a:t>Interventions and future directions for prevention of </a:t>
            </a:r>
            <a:br>
              <a:rPr lang="en-US" sz="20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rPr>
              <a:t>MDROs in long-term care settings</a:t>
            </a:r>
          </a:p>
        </p:txBody>
      </p:sp>
      <p:sp>
        <p:nvSpPr>
          <p:cNvPr id="698" name="Shape 698"/>
          <p:cNvSpPr txBox="1">
            <a:spLocks noGrp="1"/>
          </p:cNvSpPr>
          <p:nvPr>
            <p:ph type="body" idx="1"/>
          </p:nvPr>
        </p:nvSpPr>
        <p:spPr>
          <a:xfrm>
            <a:off x="539552" y="914400"/>
            <a:ext cx="8128200" cy="5019600"/>
          </a:xfrm>
          <a:prstGeom prst="rect">
            <a:avLst/>
          </a:prstGeom>
          <a:noFill/>
          <a:ln>
            <a:noFill/>
          </a:ln>
        </p:spPr>
        <p:txBody>
          <a:bodyPr lIns="0" tIns="97625" rIns="0" bIns="97625" anchor="t" anchorCtr="0">
            <a:noAutofit/>
          </a:bodyPr>
          <a:lstStyle/>
          <a:p>
            <a:pPr marL="242887" marR="0" lvl="0" indent="-24288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Studies characterizing MDROs in nursing homes and LTACHs </a:t>
            </a:r>
          </a:p>
          <a:p>
            <a:pPr marL="660400" marR="0" lvl="1" indent="-304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Systematic surveillance</a:t>
            </a:r>
          </a:p>
          <a:p>
            <a:pPr marL="660400" marR="0" lvl="1" indent="-304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Epidemiologic risk factors, outcomes</a:t>
            </a:r>
          </a:p>
          <a:p>
            <a:pPr marL="242887" marR="0" lvl="0" indent="-242887" algn="l" rtl="0">
              <a:lnSpc>
                <a:spcPct val="14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Infection prevention practices </a:t>
            </a:r>
            <a:r>
              <a:rPr lang="en-US" sz="2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targeted towards the nursing home setting</a:t>
            </a:r>
          </a:p>
          <a:p>
            <a:pPr marL="242887" marR="0" lvl="0" indent="-242887" algn="l" rtl="0">
              <a:lnSpc>
                <a:spcPct val="14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Antibiotic stewardship in long-term care</a:t>
            </a:r>
          </a:p>
          <a:p>
            <a:pPr marL="242887" marR="0" lvl="0" indent="-242887" algn="l" rtl="0"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Improved interfacility communication/collaboration</a:t>
            </a:r>
          </a:p>
          <a:p>
            <a:pPr marL="660400" marR="0" lvl="1" indent="-3048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Regional surveillance networks</a:t>
            </a:r>
          </a:p>
          <a:p>
            <a:pPr marL="660400" marR="0" lvl="1" indent="-3048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Standardized communication on transfers</a:t>
            </a:r>
          </a:p>
          <a:p>
            <a:pPr marL="660400" marR="0" lvl="1" indent="-3048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Shape 699"/>
          <p:cNvSpPr/>
          <p:nvPr/>
        </p:nvSpPr>
        <p:spPr>
          <a:xfrm>
            <a:off x="392855" y="3197013"/>
            <a:ext cx="7789200" cy="745200"/>
          </a:xfrm>
          <a:prstGeom prst="rect">
            <a:avLst/>
          </a:prstGeom>
          <a:noFill/>
          <a:ln w="349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>
            <a:spLocks noGrp="1"/>
          </p:cNvSpPr>
          <p:nvPr>
            <p:ph type="title"/>
          </p:nvPr>
        </p:nvSpPr>
        <p:spPr>
          <a:xfrm>
            <a:off x="509095" y="0"/>
            <a:ext cx="8520000" cy="558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rPr>
              <a:t>Antibiotic stewardship in nursing homes</a:t>
            </a:r>
          </a:p>
        </p:txBody>
      </p:sp>
      <p:sp>
        <p:nvSpPr>
          <p:cNvPr id="706" name="Shape 706"/>
          <p:cNvSpPr txBox="1">
            <a:spLocks noGrp="1"/>
          </p:cNvSpPr>
          <p:nvPr>
            <p:ph type="body" idx="1"/>
          </p:nvPr>
        </p:nvSpPr>
        <p:spPr>
          <a:xfrm>
            <a:off x="4732255" y="924219"/>
            <a:ext cx="3815099" cy="2945100"/>
          </a:xfrm>
          <a:prstGeom prst="rect">
            <a:avLst/>
          </a:prstGeom>
          <a:noFill/>
          <a:ln>
            <a:noFill/>
          </a:ln>
        </p:spPr>
        <p:txBody>
          <a:bodyPr lIns="0" tIns="97625" rIns="0" bIns="97625" anchor="t" anchorCtr="0">
            <a:noAutofit/>
          </a:bodyPr>
          <a:lstStyle/>
          <a:p>
            <a:pPr marL="242887" marR="0" lvl="0" indent="-24288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Leadership commitment</a:t>
            </a: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Accountability</a:t>
            </a: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Drug expertise</a:t>
            </a: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Action to implement policies/practices</a:t>
            </a: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Tracking measures</a:t>
            </a: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Reporting data</a:t>
            </a: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7" name="Shape 7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524" y="924219"/>
            <a:ext cx="3751800" cy="29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Shape 708"/>
          <p:cNvSpPr txBox="1"/>
          <p:nvPr/>
        </p:nvSpPr>
        <p:spPr>
          <a:xfrm>
            <a:off x="765143" y="4144432"/>
            <a:ext cx="7615200" cy="2228400"/>
          </a:xfrm>
          <a:prstGeom prst="rect">
            <a:avLst/>
          </a:prstGeom>
          <a:noFill/>
          <a:ln>
            <a:noFill/>
          </a:ln>
        </p:spPr>
        <p:txBody>
          <a:bodyPr lIns="0" tIns="97625" rIns="0" bIns="97625" anchor="t" anchorCtr="0">
            <a:noAutofit/>
          </a:bodyPr>
          <a:lstStyle/>
          <a:p>
            <a:pPr marL="242887" marR="0" lvl="0" indent="-24288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1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Considerations: staffing, expertise, data collection</a:t>
            </a: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1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CMS finalized proposal → requirement for NHs to have antibiotic stewardship program</a:t>
            </a: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20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2014 survey of 175 PA LTCFs – only ~37% had an antibiotic stewardship program in place</a:t>
            </a: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</a:pPr>
            <a:endParaRPr sz="2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Shape 709"/>
          <p:cNvSpPr/>
          <p:nvPr/>
        </p:nvSpPr>
        <p:spPr>
          <a:xfrm>
            <a:off x="5458119" y="6356858"/>
            <a:ext cx="3609599" cy="4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Pennsylvania Patient Safety Authority, LTCF and acute care hospital survey, 2014.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 txBox="1">
            <a:spLocks noGrp="1"/>
          </p:cNvSpPr>
          <p:nvPr>
            <p:ph type="title"/>
          </p:nvPr>
        </p:nvSpPr>
        <p:spPr>
          <a:xfrm>
            <a:off x="539552" y="243715"/>
            <a:ext cx="8520000" cy="46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rPr>
              <a:t>Interventions and future directions for prevention of </a:t>
            </a:r>
            <a:br>
              <a:rPr lang="en-US" sz="20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rPr>
              <a:t>MDROs in long-term care settings</a:t>
            </a:r>
          </a:p>
        </p:txBody>
      </p:sp>
      <p:sp>
        <p:nvSpPr>
          <p:cNvPr id="716" name="Shape 716"/>
          <p:cNvSpPr txBox="1">
            <a:spLocks noGrp="1"/>
          </p:cNvSpPr>
          <p:nvPr>
            <p:ph type="body" idx="1"/>
          </p:nvPr>
        </p:nvSpPr>
        <p:spPr>
          <a:xfrm>
            <a:off x="539552" y="914400"/>
            <a:ext cx="8128200" cy="5019600"/>
          </a:xfrm>
          <a:prstGeom prst="rect">
            <a:avLst/>
          </a:prstGeom>
          <a:noFill/>
          <a:ln>
            <a:noFill/>
          </a:ln>
        </p:spPr>
        <p:txBody>
          <a:bodyPr lIns="0" tIns="97625" rIns="0" bIns="97625" anchor="t" anchorCtr="0">
            <a:noAutofit/>
          </a:bodyPr>
          <a:lstStyle/>
          <a:p>
            <a:pPr marL="242887" marR="0" lvl="0" indent="-24288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Studies characterizing MDROs in nursing homes and LTACHs </a:t>
            </a:r>
          </a:p>
          <a:p>
            <a:pPr marL="660400" marR="0" lvl="1" indent="-304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Systematic surveillance</a:t>
            </a:r>
          </a:p>
          <a:p>
            <a:pPr marL="660400" marR="0" lvl="1" indent="-304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Epidemiologic risk factors, outcomes</a:t>
            </a:r>
          </a:p>
          <a:p>
            <a:pPr marL="242887" marR="0" lvl="0" indent="-242887" algn="l" rtl="0">
              <a:lnSpc>
                <a:spcPct val="14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Infection prevention practices </a:t>
            </a:r>
            <a:r>
              <a:rPr lang="en-US" sz="2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targeted towards the nursing home setting</a:t>
            </a:r>
          </a:p>
          <a:p>
            <a:pPr marL="242887" marR="0" lvl="0" indent="-242887" algn="l" rtl="0">
              <a:lnSpc>
                <a:spcPct val="140000"/>
              </a:lnSpc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Antibiotic stewardship in long-term care</a:t>
            </a:r>
          </a:p>
          <a:p>
            <a:pPr marL="242887" marR="0" lvl="0" indent="-242887" algn="l" rtl="0">
              <a:spcBef>
                <a:spcPts val="2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Improved interfacility communication/collaboration</a:t>
            </a:r>
          </a:p>
          <a:p>
            <a:pPr marL="660400" marR="0" lvl="1" indent="-3048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Regional surveillance networks</a:t>
            </a:r>
          </a:p>
          <a:p>
            <a:pPr marL="660400" marR="0" lvl="1" indent="-3048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Standardized communication on transfers</a:t>
            </a:r>
          </a:p>
          <a:p>
            <a:pPr marL="660400" marR="0" lvl="1" indent="-3048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Shape 717"/>
          <p:cNvSpPr/>
          <p:nvPr/>
        </p:nvSpPr>
        <p:spPr>
          <a:xfrm>
            <a:off x="345441" y="3894666"/>
            <a:ext cx="7789200" cy="1517100"/>
          </a:xfrm>
          <a:prstGeom prst="rect">
            <a:avLst/>
          </a:prstGeom>
          <a:noFill/>
          <a:ln w="349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Shape 7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11" y="739414"/>
            <a:ext cx="3657300" cy="409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Shape 7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413" y="191728"/>
            <a:ext cx="2047800" cy="10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Shape 725" descr="https://encrypted-tbn1.gstatic.com/images?q=tbn:ANd9GcT-yT2FiShq-AU8vU4ICQwkc9Mz_W5gNaNZt-1Z7LNPXH2_mcU2F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9711" y="5085183"/>
            <a:ext cx="10287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Shape 726"/>
          <p:cNvSpPr/>
          <p:nvPr/>
        </p:nvSpPr>
        <p:spPr>
          <a:xfrm>
            <a:off x="2987824" y="5157192"/>
            <a:ext cx="5976600" cy="101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Infection Prevention Symposium: Antimicrobial Stewardship and Carbapenem-Resistant Enterobacteriaceae (CRE</a:t>
            </a:r>
            <a:r>
              <a:rPr lang="en-US" sz="20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</a:p>
        </p:txBody>
      </p:sp>
      <p:sp>
        <p:nvSpPr>
          <p:cNvPr id="727" name="Shape 727"/>
          <p:cNvSpPr txBox="1"/>
          <p:nvPr/>
        </p:nvSpPr>
        <p:spPr>
          <a:xfrm>
            <a:off x="5731496" y="1036946"/>
            <a:ext cx="2620800" cy="160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year: </a:t>
            </a: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1,557 CRE reports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115 acute care hospitals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5 LTACHs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46 long-term care facilities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 txBox="1">
            <a:spLocks noGrp="1"/>
          </p:cNvSpPr>
          <p:nvPr>
            <p:ph type="title"/>
          </p:nvPr>
        </p:nvSpPr>
        <p:spPr>
          <a:xfrm>
            <a:off x="547687" y="185738"/>
            <a:ext cx="8520000" cy="46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</a:p>
        </p:txBody>
      </p:sp>
      <p:sp>
        <p:nvSpPr>
          <p:cNvPr id="734" name="Shape 734"/>
          <p:cNvSpPr txBox="1">
            <a:spLocks noGrp="1"/>
          </p:cNvSpPr>
          <p:nvPr>
            <p:ph type="body" idx="1"/>
          </p:nvPr>
        </p:nvSpPr>
        <p:spPr>
          <a:xfrm>
            <a:off x="505041" y="801279"/>
            <a:ext cx="8128200" cy="5019600"/>
          </a:xfrm>
          <a:prstGeom prst="rect">
            <a:avLst/>
          </a:prstGeom>
          <a:noFill/>
          <a:ln>
            <a:noFill/>
          </a:ln>
        </p:spPr>
        <p:txBody>
          <a:bodyPr lIns="0" tIns="97625" rIns="0" bIns="97625" anchor="t" anchorCtr="0">
            <a:noAutofit/>
          </a:bodyPr>
          <a:lstStyle/>
          <a:p>
            <a:pPr marL="242887" marR="0" lvl="0" indent="-24288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Increasing importance of post-acute care facilities in healthcare delivery</a:t>
            </a:r>
          </a:p>
          <a:p>
            <a:pPr marL="242887" marR="0" lvl="0" indent="-242887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facilities can serve as reservoirs of major MDROs</a:t>
            </a:r>
          </a:p>
          <a:p>
            <a:pPr marL="660400" marR="0" lvl="1" indent="-304800" algn="l" rtl="0"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MRSA, </a:t>
            </a:r>
            <a:r>
              <a:rPr lang="en-US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difficile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CRE</a:t>
            </a:r>
          </a:p>
          <a:p>
            <a:pPr marL="242887" marR="0" lvl="0" indent="-242887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Interventions and future research needed on ↓emergence of MDROs adapted to these settings</a:t>
            </a:r>
          </a:p>
          <a:p>
            <a:pPr marL="660400" marR="0" lvl="1" indent="-304800" algn="l" rtl="0"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0400" marR="0" lvl="1" indent="-3048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5" name="Shape 735" descr="healthcare no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6008" y="2941594"/>
            <a:ext cx="5359800" cy="30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Shape 736" descr="C:\Documents and Settings\sgerber\Local Settings\Temporary Internet Files\Content.IE5\9VJ35XW2\MCj02799820000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3162" y="5366994"/>
            <a:ext cx="907200" cy="62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Shape 737"/>
          <p:cNvSpPr txBox="1"/>
          <p:nvPr/>
        </p:nvSpPr>
        <p:spPr>
          <a:xfrm>
            <a:off x="4165928" y="5935419"/>
            <a:ext cx="1669200" cy="49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 term acute care hospital</a:t>
            </a:r>
          </a:p>
        </p:txBody>
      </p:sp>
      <p:cxnSp>
        <p:nvCxnSpPr>
          <p:cNvPr id="738" name="Shape 738"/>
          <p:cNvCxnSpPr/>
          <p:nvPr/>
        </p:nvCxnSpPr>
        <p:spPr>
          <a:xfrm rot="10800000" flipH="1">
            <a:off x="4021635" y="4919994"/>
            <a:ext cx="152400" cy="44700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round/>
            <a:headEnd type="triangle" w="lg" len="lg"/>
            <a:tailEnd type="triangle" w="lg" len="lg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739" name="Shape 739"/>
          <p:cNvSpPr txBox="1"/>
          <p:nvPr/>
        </p:nvSpPr>
        <p:spPr>
          <a:xfrm>
            <a:off x="3833053" y="3707771"/>
            <a:ext cx="974700" cy="120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works?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4025" y="90488"/>
            <a:ext cx="8520000" cy="558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546754" y="970959"/>
            <a:ext cx="7991100" cy="5118900"/>
          </a:xfrm>
          <a:prstGeom prst="rect">
            <a:avLst/>
          </a:prstGeom>
          <a:noFill/>
          <a:ln>
            <a:noFill/>
          </a:ln>
        </p:spPr>
        <p:txBody>
          <a:bodyPr lIns="0" tIns="97625" rIns="0" bIns="97625" anchor="t" anchorCtr="0">
            <a:noAutofit/>
          </a:bodyPr>
          <a:lstStyle/>
          <a:p>
            <a:pPr marL="242887" marR="0" lvl="0" indent="-24288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 the increasing importance of post-acute care facilities in healthcare delivery</a:t>
            </a:r>
          </a:p>
          <a:p>
            <a:pPr marL="242887" marR="0" lvl="0" indent="-242887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Describe the epidemiology of multidrug-resistant organisms (MDROs) in post-acute care facilities</a:t>
            </a:r>
          </a:p>
          <a:p>
            <a:pPr marL="660400" marR="0" lvl="1" indent="-3048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MRSA</a:t>
            </a:r>
          </a:p>
          <a:p>
            <a:pPr marL="660400" marR="0" lvl="1" indent="-3048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9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Clostridium difficile</a:t>
            </a:r>
          </a:p>
          <a:p>
            <a:pPr marL="660400" marR="0" lvl="1" indent="-3048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Multidrug-resistant gram-negative bacteria </a:t>
            </a:r>
          </a:p>
          <a:p>
            <a:pPr marL="1077912" marR="0" lvl="2" indent="-30321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Carbapenem-resistant Enterobacteriaceae</a:t>
            </a:r>
          </a:p>
          <a:p>
            <a:pPr marL="242887" marR="0" lvl="0" indent="-242887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 interventions and future directions for preventing the emergence of MDROs in long-term care settings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Shape 745" descr="shield-onl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2742766"/>
            <a:ext cx="2085900" cy="24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Shape 746"/>
          <p:cNvSpPr txBox="1"/>
          <p:nvPr/>
        </p:nvSpPr>
        <p:spPr>
          <a:xfrm>
            <a:off x="473564" y="809191"/>
            <a:ext cx="8128200" cy="1933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3200" b="1">
                <a:solidFill>
                  <a:srgbClr val="004081"/>
                </a:solidFill>
                <a:latin typeface="Arial"/>
                <a:ea typeface="Arial"/>
                <a:cs typeface="Arial"/>
                <a:sym typeface="Arial"/>
              </a:rPr>
              <a:t>Thank you! </a:t>
            </a:r>
          </a:p>
          <a:p>
            <a:pPr marL="242887" marR="0" lvl="0" indent="-242887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</a:pPr>
            <a:endParaRPr sz="2000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</a:pPr>
            <a:endParaRPr sz="2000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</a:pPr>
            <a:endParaRPr sz="2000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</a:pPr>
            <a:endParaRPr sz="2000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Shape 747"/>
          <p:cNvSpPr txBox="1"/>
          <p:nvPr/>
        </p:nvSpPr>
        <p:spPr>
          <a:xfrm>
            <a:off x="5571242" y="4892510"/>
            <a:ext cx="26490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jennifer.han@uphs.upenn.edu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 descr="healthcare now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72011" y="1628800"/>
            <a:ext cx="6812400" cy="38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 descr="C:\Documents and Settings\sgerber\Local Settings\Temporary Internet Files\Content.IE5\9VJ35XW2\MCj02799820000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0" y="4876800"/>
            <a:ext cx="1814400" cy="12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4788023" y="5445223"/>
            <a:ext cx="2125200" cy="6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 term acute care hospital</a:t>
            </a:r>
          </a:p>
        </p:txBody>
      </p:sp>
      <p:sp>
        <p:nvSpPr>
          <p:cNvPr id="219" name="Shape 219"/>
          <p:cNvSpPr/>
          <p:nvPr/>
        </p:nvSpPr>
        <p:spPr>
          <a:xfrm>
            <a:off x="5508103" y="6383457"/>
            <a:ext cx="3297600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Adapted from Jarvis WR, Emerg Infect Dis 2001;7:170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3563885" y="2924943"/>
            <a:ext cx="1468800" cy="132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Antibiotic Resistance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251519" y="1412775"/>
            <a:ext cx="4320600" cy="1512299"/>
          </a:xfrm>
          <a:prstGeom prst="rect">
            <a:avLst/>
          </a:prstGeom>
          <a:noFill/>
          <a:ln w="349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454025" y="180975"/>
            <a:ext cx="8340600" cy="90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rPr>
              <a:t>Antibiotic resistance in the 21</a:t>
            </a:r>
            <a:r>
              <a:rPr lang="en-US" sz="3000" b="1" baseline="30000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3000" b="1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rPr>
              <a:t> century: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b="1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rPr>
              <a:t>“no institution is an island”</a:t>
            </a:r>
          </a:p>
        </p:txBody>
      </p:sp>
      <p:cxnSp>
        <p:nvCxnSpPr>
          <p:cNvPr id="223" name="Shape 223"/>
          <p:cNvCxnSpPr/>
          <p:nvPr/>
        </p:nvCxnSpPr>
        <p:spPr>
          <a:xfrm rot="-5400000">
            <a:off x="3657600" y="4343400"/>
            <a:ext cx="609600" cy="304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lg" len="lg"/>
            <a:tailEnd type="triangle" w="lg" len="lg"/>
          </a:ln>
          <a:effectLst>
            <a:outerShdw blurRad="39999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224" name="Shape 224"/>
          <p:cNvSpPr/>
          <p:nvPr/>
        </p:nvSpPr>
        <p:spPr>
          <a:xfrm>
            <a:off x="2702272" y="4742221"/>
            <a:ext cx="4320600" cy="1512300"/>
          </a:xfrm>
          <a:prstGeom prst="rect">
            <a:avLst/>
          </a:prstGeom>
          <a:noFill/>
          <a:ln w="349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 descr="01no of old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926" y="836712"/>
            <a:ext cx="8474100" cy="4953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6690510" y="3092078"/>
            <a:ext cx="2365200" cy="738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2030: ~23% of population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~13% of population worldwide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5756925" y="1631445"/>
            <a:ext cx="1368300" cy="52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2012: ~12% of population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454025" y="90488"/>
            <a:ext cx="8520000" cy="558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rPr>
              <a:t>Changes in the aging population</a:t>
            </a:r>
          </a:p>
        </p:txBody>
      </p:sp>
      <p:cxnSp>
        <p:nvCxnSpPr>
          <p:cNvPr id="234" name="Shape 234"/>
          <p:cNvCxnSpPr/>
          <p:nvPr/>
        </p:nvCxnSpPr>
        <p:spPr>
          <a:xfrm rot="10800000">
            <a:off x="7523429" y="2171408"/>
            <a:ext cx="0" cy="92730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35" name="Shape 235"/>
          <p:cNvCxnSpPr/>
          <p:nvPr/>
        </p:nvCxnSpPr>
        <p:spPr>
          <a:xfrm>
            <a:off x="6509442" y="2171407"/>
            <a:ext cx="0" cy="83520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511272" y="1063255"/>
            <a:ext cx="8229600" cy="4339800"/>
          </a:xfrm>
          <a:prstGeom prst="rect">
            <a:avLst/>
          </a:prstGeom>
          <a:noFill/>
          <a:ln>
            <a:noFill/>
          </a:ln>
        </p:spPr>
        <p:txBody>
          <a:bodyPr lIns="0" tIns="97625" rIns="0" bIns="97625" anchor="t" anchorCtr="0">
            <a:noAutofit/>
          </a:bodyPr>
          <a:lstStyle/>
          <a:p>
            <a:pPr marL="242887" marR="0" lvl="0" indent="-24288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Residential setting for individuals with functional disabilities</a:t>
            </a:r>
          </a:p>
          <a:p>
            <a:pPr marL="660400" marR="0" lvl="1" indent="-304800" algn="l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Nursing homes, skilled nursing facilities (SNFs), VA Community Living Centers (CLCs)</a:t>
            </a:r>
          </a:p>
          <a:p>
            <a:pPr marL="242887" marR="0" lvl="0" indent="-242887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•"/>
            </a:pPr>
            <a:r>
              <a:rPr lang="en-US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~70% of people ≥ 65 years will require some long-term care services</a:t>
            </a:r>
          </a:p>
          <a:p>
            <a:pPr marL="109728" marR="0" lvl="0" indent="-8128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743" y="2985194"/>
            <a:ext cx="7632900" cy="3183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/>
          <p:nvPr/>
        </p:nvSpPr>
        <p:spPr>
          <a:xfrm>
            <a:off x="4903698" y="3216026"/>
            <a:ext cx="1008000" cy="2952299"/>
          </a:xfrm>
          <a:prstGeom prst="rect">
            <a:avLst/>
          </a:prstGeom>
          <a:noFill/>
          <a:ln w="222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14389" y="75517"/>
            <a:ext cx="8520000" cy="558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What is a long-term care facility?</a:t>
            </a:r>
          </a:p>
        </p:txBody>
      </p:sp>
      <p:sp>
        <p:nvSpPr>
          <p:cNvPr id="245" name="Shape 245"/>
          <p:cNvSpPr/>
          <p:nvPr/>
        </p:nvSpPr>
        <p:spPr>
          <a:xfrm>
            <a:off x="5747260" y="6309319"/>
            <a:ext cx="3396600" cy="415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Health and Human Services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CMS Nursing Home Compendium,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88069" y="1628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0" tIns="97625" rIns="0" bIns="97625" anchor="t" anchorCtr="0">
            <a:noAutofit/>
          </a:bodyPr>
          <a:lstStyle/>
          <a:p>
            <a:pPr marL="242887" marR="0" lvl="0" indent="-2428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2887" marR="0" lvl="0" indent="-242887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6146275" y="6209375"/>
            <a:ext cx="3238800" cy="7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Mody L. Clin Infect Dis 2011;52.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Van Buul L. J Amer Med Dir Assoc 2012;568.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grpSp>
        <p:nvGrpSpPr>
          <p:cNvPr id="253" name="Shape 253"/>
          <p:cNvGrpSpPr/>
          <p:nvPr/>
        </p:nvGrpSpPr>
        <p:grpSpPr>
          <a:xfrm>
            <a:off x="514349" y="1070179"/>
            <a:ext cx="7922398" cy="4767004"/>
            <a:chOff x="0" y="59737"/>
            <a:chExt cx="7922398" cy="4767004"/>
          </a:xfrm>
        </p:grpSpPr>
        <p:sp>
          <p:nvSpPr>
            <p:cNvPr id="254" name="Shape 254"/>
            <p:cNvSpPr/>
            <p:nvPr/>
          </p:nvSpPr>
          <p:spPr>
            <a:xfrm>
              <a:off x="2621685" y="3077441"/>
              <a:ext cx="3075900" cy="1749299"/>
            </a:xfrm>
            <a:prstGeom prst="ellipse">
              <a:avLst/>
            </a:prstGeom>
            <a:gradFill>
              <a:gsLst>
                <a:gs pos="0">
                  <a:srgbClr val="7593B7"/>
                </a:gs>
                <a:gs pos="80000">
                  <a:srgbClr val="99C2F2"/>
                </a:gs>
                <a:gs pos="100000">
                  <a:srgbClr val="99C2F4"/>
                </a:gs>
              </a:gsLst>
              <a:lin ang="16200038" scaled="0"/>
            </a:gradFill>
            <a:ln w="9525" cap="flat" cmpd="sng">
              <a:solidFill>
                <a:srgbClr val="A4C4E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" name="Shape 255"/>
            <p:cNvSpPr txBox="1"/>
            <p:nvPr/>
          </p:nvSpPr>
          <p:spPr>
            <a:xfrm>
              <a:off x="3072133" y="3333639"/>
              <a:ext cx="2175000" cy="1236900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Colonization/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infection with MDROs</a:t>
              </a:r>
            </a:p>
          </p:txBody>
        </p:sp>
        <p:sp>
          <p:nvSpPr>
            <p:cNvPr id="256" name="Shape 256"/>
            <p:cNvSpPr/>
            <p:nvPr/>
          </p:nvSpPr>
          <p:spPr>
            <a:xfrm rot="-8713515">
              <a:off x="867956" y="2190251"/>
              <a:ext cx="2417456" cy="631140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C9300"/>
                </a:gs>
                <a:gs pos="80000">
                  <a:srgbClr val="F7C100"/>
                </a:gs>
                <a:gs pos="100000">
                  <a:srgbClr val="FDC600"/>
                </a:gs>
              </a:gsLst>
              <a:lin ang="16200038" scaled="0"/>
            </a:gradFill>
            <a:ln w="9525" cap="flat" cmpd="sng">
              <a:solidFill>
                <a:srgbClr val="DEB2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0" y="634295"/>
              <a:ext cx="2167800" cy="23646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38" scaled="0"/>
            </a:gra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5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 txBox="1"/>
            <p:nvPr/>
          </p:nvSpPr>
          <p:spPr>
            <a:xfrm>
              <a:off x="63494" y="697789"/>
              <a:ext cx="2040900" cy="2237700"/>
            </a:xfrm>
            <a:prstGeom prst="rect">
              <a:avLst/>
            </a:prstGeom>
            <a:noFill/>
            <a:ln>
              <a:noFill/>
            </a:ln>
          </p:spPr>
          <p:txBody>
            <a:bodyPr lIns="32375" tIns="32375" rIns="32375" bIns="3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7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∙ </a:t>
              </a: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Aging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∙ Immune senescence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∙ Comorbidities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∙ Functional disability</a:t>
              </a:r>
            </a:p>
          </p:txBody>
        </p:sp>
        <p:sp>
          <p:nvSpPr>
            <p:cNvPr id="259" name="Shape 259"/>
            <p:cNvSpPr/>
            <p:nvPr/>
          </p:nvSpPr>
          <p:spPr>
            <a:xfrm rot="-5435640">
              <a:off x="3184410" y="1695917"/>
              <a:ext cx="1909902" cy="630934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C9300"/>
                </a:gs>
                <a:gs pos="80000">
                  <a:srgbClr val="F7C100"/>
                </a:gs>
                <a:gs pos="100000">
                  <a:srgbClr val="FDC600"/>
                </a:gs>
              </a:gsLst>
              <a:lin ang="16200038" scaled="0"/>
            </a:gradFill>
            <a:ln w="9525" cap="flat" cmpd="sng">
              <a:solidFill>
                <a:srgbClr val="DEB2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3079560" y="59737"/>
              <a:ext cx="2099700" cy="19932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38" scaled="0"/>
            </a:gra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5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 txBox="1"/>
            <p:nvPr/>
          </p:nvSpPr>
          <p:spPr>
            <a:xfrm>
              <a:off x="3137940" y="118116"/>
              <a:ext cx="1983000" cy="1876500"/>
            </a:xfrm>
            <a:prstGeom prst="rect">
              <a:avLst/>
            </a:prstGeom>
            <a:noFill/>
            <a:ln>
              <a:noFill/>
            </a:ln>
          </p:spPr>
          <p:txBody>
            <a:bodyPr lIns="32375" tIns="32375" rIns="32375" bIns="3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7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∙ Prolonged LOS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SzPct val="25000"/>
                <a:buNone/>
              </a:pPr>
              <a:r>
                <a:rPr lang="en-US" sz="17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∙ Transfers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SzPct val="25000"/>
                <a:buNone/>
              </a:pPr>
              <a:r>
                <a:rPr lang="en-US" sz="17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∙ Interaction with other residents and staff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 rot="-2286098">
              <a:off x="4924380" y="2144995"/>
              <a:ext cx="2274825" cy="630987"/>
            </a:xfrm>
            <a:prstGeom prst="lef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C9300"/>
                </a:gs>
                <a:gs pos="80000">
                  <a:srgbClr val="F7C100"/>
                </a:gs>
                <a:gs pos="100000">
                  <a:srgbClr val="FDC600"/>
                </a:gs>
              </a:gsLst>
              <a:lin ang="16200038" scaled="0"/>
            </a:gradFill>
            <a:ln w="9525" cap="flat" cmpd="sng">
              <a:solidFill>
                <a:srgbClr val="DEB2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5990998" y="686560"/>
              <a:ext cx="1931399" cy="21444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38" scaled="0"/>
            </a:gra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65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 txBox="1"/>
            <p:nvPr/>
          </p:nvSpPr>
          <p:spPr>
            <a:xfrm>
              <a:off x="6047567" y="743129"/>
              <a:ext cx="1818300" cy="2031300"/>
            </a:xfrm>
            <a:prstGeom prst="rect">
              <a:avLst/>
            </a:prstGeom>
            <a:noFill/>
            <a:ln>
              <a:noFill/>
            </a:ln>
          </p:spPr>
          <p:txBody>
            <a:bodyPr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∙ Indwelling devices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SzPct val="25000"/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∙ Antibiotic use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SzPct val="25000"/>
                <a:buNone/>
              </a:pPr>
              <a:r>
                <a:rPr lang="en-US" sz="1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∙ Infection prevention practices and resources</a:t>
              </a:r>
            </a:p>
          </p:txBody>
        </p:sp>
      </p:grpSp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362135" y="81453"/>
            <a:ext cx="8520000" cy="558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Antibiotic resistance in nursing homes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362135" y="1269442"/>
            <a:ext cx="2688900" cy="33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Resident characteristics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3485585" y="717433"/>
            <a:ext cx="2791500" cy="33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Facility characteristics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6889686" y="1354641"/>
            <a:ext cx="2064300" cy="33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Practices</a:t>
            </a:r>
          </a:p>
        </p:txBody>
      </p:sp>
      <p:sp>
        <p:nvSpPr>
          <p:cNvPr id="269" name="Shape 269"/>
          <p:cNvSpPr/>
          <p:nvPr/>
        </p:nvSpPr>
        <p:spPr>
          <a:xfrm>
            <a:off x="135801" y="1150921"/>
            <a:ext cx="3014699" cy="3212700"/>
          </a:xfrm>
          <a:prstGeom prst="rect">
            <a:avLst/>
          </a:prstGeom>
          <a:noFill/>
          <a:ln w="222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25745" y="200713"/>
            <a:ext cx="8520000" cy="449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>
                <a:solidFill>
                  <a:srgbClr val="AA2B3E"/>
                </a:solidFill>
                <a:latin typeface="Arial"/>
                <a:ea typeface="Arial"/>
                <a:cs typeface="Arial"/>
                <a:sym typeface="Arial"/>
              </a:rPr>
              <a:t>The nursing home population</a:t>
            </a:r>
          </a:p>
        </p:txBody>
      </p:sp>
      <p:graphicFrame>
        <p:nvGraphicFramePr>
          <p:cNvPr id="276" name="Shape 276"/>
          <p:cNvGraphicFramePr/>
          <p:nvPr/>
        </p:nvGraphicFramePr>
        <p:xfrm>
          <a:off x="772606" y="95238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{3F33BD61-052D-4113-AD83-BA583B91F290}</a:tableStyleId>
              </a:tblPr>
              <a:tblGrid>
                <a:gridCol w="5599925"/>
                <a:gridCol w="1861325"/>
              </a:tblGrid>
              <a:tr h="84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/>
                        <a:t>Characteristic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Age ≥ 65 years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85%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Number of ADL impairments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        4-5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62%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Cognitive impairment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        Moderate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        Severe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26%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38%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Incontinence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36%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/>
                        <a:t>Stage ≥2 pressure ulcers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6%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7" name="Shape 277"/>
          <p:cNvSpPr/>
          <p:nvPr/>
        </p:nvSpPr>
        <p:spPr>
          <a:xfrm>
            <a:off x="6060619" y="6348273"/>
            <a:ext cx="3396600" cy="415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Health and Human Services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CMS Nursing Home Compendium, 2013</a:t>
            </a:r>
          </a:p>
        </p:txBody>
      </p:sp>
      <p:sp>
        <p:nvSpPr>
          <p:cNvPr id="278" name="Shape 278"/>
          <p:cNvSpPr/>
          <p:nvPr/>
        </p:nvSpPr>
        <p:spPr>
          <a:xfrm>
            <a:off x="135801" y="2516957"/>
            <a:ext cx="8385900" cy="2017200"/>
          </a:xfrm>
          <a:prstGeom prst="rect">
            <a:avLst/>
          </a:prstGeom>
          <a:noFill/>
          <a:ln w="222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relman School of Medicine Template 2011">
  <a:themeElements>
    <a:clrScheme name="Perelman School of Medicine Template 2011 10">
      <a:dk1>
        <a:srgbClr val="000000"/>
      </a:dk1>
      <a:lt1>
        <a:srgbClr val="FFFFFF"/>
      </a:lt1>
      <a:dk2>
        <a:srgbClr val="800000"/>
      </a:dk2>
      <a:lt2>
        <a:srgbClr val="C0C0C0"/>
      </a:lt2>
      <a:accent1>
        <a:srgbClr val="0099E6"/>
      </a:accent1>
      <a:accent2>
        <a:srgbClr val="F6C700"/>
      </a:accent2>
      <a:accent3>
        <a:srgbClr val="FFFFFF"/>
      </a:accent3>
      <a:accent4>
        <a:srgbClr val="000000"/>
      </a:accent4>
      <a:accent5>
        <a:srgbClr val="AACAF0"/>
      </a:accent5>
      <a:accent6>
        <a:srgbClr val="DFB400"/>
      </a:accent6>
      <a:hlink>
        <a:srgbClr val="003399"/>
      </a:hlink>
      <a:folHlink>
        <a:srgbClr val="6600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1765</Words>
  <Application>Microsoft Macintosh PowerPoint</Application>
  <PresentationFormat>On-screen Show (4:3)</PresentationFormat>
  <Paragraphs>442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Nunito</vt:lpstr>
      <vt:lpstr>Tahoma</vt:lpstr>
      <vt:lpstr>Times New Roman</vt:lpstr>
      <vt:lpstr>Noto Sans Symbols</vt:lpstr>
      <vt:lpstr>Verdana</vt:lpstr>
      <vt:lpstr>Questrial</vt:lpstr>
      <vt:lpstr>Source Sans Pro</vt:lpstr>
      <vt:lpstr>Arial</vt:lpstr>
      <vt:lpstr>Calibri</vt:lpstr>
      <vt:lpstr>Perelman School of Medicine Template 2011</vt:lpstr>
      <vt:lpstr>The Growing Threat of Antibiotic Resistance in Post-Acute Care </vt:lpstr>
      <vt:lpstr>Disclosures</vt:lpstr>
      <vt:lpstr>PowerPoint Presentation</vt:lpstr>
      <vt:lpstr>Objectives</vt:lpstr>
      <vt:lpstr>PowerPoint Presentation</vt:lpstr>
      <vt:lpstr>PowerPoint Presentation</vt:lpstr>
      <vt:lpstr>What is a long-term care facility?</vt:lpstr>
      <vt:lpstr>Antibiotic resistance in nursing homes</vt:lpstr>
      <vt:lpstr>The nursing home population</vt:lpstr>
      <vt:lpstr>Antibiotic resistance in nursing homes</vt:lpstr>
      <vt:lpstr>Antibiotic resistance in nursing homes</vt:lpstr>
      <vt:lpstr>PowerPoint Presentation</vt:lpstr>
      <vt:lpstr>What is an LTACH?</vt:lpstr>
      <vt:lpstr>LTACH Growth</vt:lpstr>
      <vt:lpstr>Patient severity of illness varies by healthcare setting </vt:lpstr>
      <vt:lpstr>LTACHs: the “Perfect Storm” for emergence of  antibiotic resistance</vt:lpstr>
      <vt:lpstr>PowerPoint Presentation</vt:lpstr>
      <vt:lpstr>Epidemiology of MRSA in nursing homes</vt:lpstr>
      <vt:lpstr>The epidemiology of MRSA in nursing homes</vt:lpstr>
      <vt:lpstr>Clostridium difficile in nursing homes</vt:lpstr>
      <vt:lpstr>PowerPoint Presentation</vt:lpstr>
      <vt:lpstr>PowerPoint Presentation</vt:lpstr>
      <vt:lpstr>Changing epidemiology of C. difficile in nursing homes</vt:lpstr>
      <vt:lpstr>Carbapenem-resistant Enterobacteriaceae</vt:lpstr>
      <vt:lpstr>PowerPoint Presentation</vt:lpstr>
      <vt:lpstr>PowerPoint Presentation</vt:lpstr>
      <vt:lpstr>Carbapenem-Resistant Enterobacteriaceae (CRE) a major therapeutic challenge</vt:lpstr>
      <vt:lpstr>Carbapenem resistant K. pneumoniae (CRKP): clinical outcomes  in acute care hospitals</vt:lpstr>
      <vt:lpstr>Prevalence of carbapenem-resistant Enterobacteriaceae in acute care hospitals versus LTACHs</vt:lpstr>
      <vt:lpstr>PowerPoint Presentation</vt:lpstr>
      <vt:lpstr>PowerPoint Presentation</vt:lpstr>
      <vt:lpstr>Interventions and future directions for prevention of  MDROs in long-term care settings</vt:lpstr>
      <vt:lpstr>Nursing homes: infection prevention considerations</vt:lpstr>
      <vt:lpstr>Nursing home IPC: contact precautions?</vt:lpstr>
      <vt:lpstr>Interventions and future directions for prevention of  MDROs in long-term care settings</vt:lpstr>
      <vt:lpstr>Antibiotic stewardship in nursing homes</vt:lpstr>
      <vt:lpstr>Interventions and future directions for prevention of  MDROs in long-term care settings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Growing Threat of Antibiotic Resistance in Post-Acute Care </dc:title>
  <cp:lastModifiedBy>Mary Leonard</cp:lastModifiedBy>
  <cp:revision>1</cp:revision>
  <dcterms:modified xsi:type="dcterms:W3CDTF">2017-01-05T17:34:27Z</dcterms:modified>
</cp:coreProperties>
</file>