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80" r:id="rId3"/>
    <p:sldId id="281" r:id="rId4"/>
    <p:sldId id="282" r:id="rId5"/>
    <p:sldId id="283" r:id="rId6"/>
    <p:sldId id="279" r:id="rId7"/>
    <p:sldId id="289" r:id="rId8"/>
    <p:sldId id="260" r:id="rId9"/>
    <p:sldId id="261" r:id="rId10"/>
    <p:sldId id="290" r:id="rId11"/>
    <p:sldId id="284" r:id="rId12"/>
    <p:sldId id="262" r:id="rId13"/>
    <p:sldId id="278" r:id="rId14"/>
    <p:sldId id="285" r:id="rId15"/>
    <p:sldId id="277" r:id="rId16"/>
    <p:sldId id="270" r:id="rId17"/>
    <p:sldId id="267" r:id="rId18"/>
    <p:sldId id="268" r:id="rId19"/>
    <p:sldId id="286" r:id="rId20"/>
    <p:sldId id="271" r:id="rId21"/>
    <p:sldId id="276" r:id="rId22"/>
    <p:sldId id="263" r:id="rId23"/>
    <p:sldId id="269" r:id="rId24"/>
    <p:sldId id="287" r:id="rId25"/>
    <p:sldId id="265" r:id="rId26"/>
    <p:sldId id="264" r:id="rId27"/>
    <p:sldId id="266" r:id="rId28"/>
    <p:sldId id="288" r:id="rId29"/>
    <p:sldId id="272" r:id="rId30"/>
    <p:sldId id="273" r:id="rId31"/>
    <p:sldId id="274" r:id="rId32"/>
    <p:sldId id="275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8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CC2BC0-9ED6-4B15-8F73-B3C4E019B854}" type="datetimeFigureOut">
              <a:rPr lang="en-US" smtClean="0"/>
              <a:t>12/11/2014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0754D-F410-4378-B1A4-3931BDF52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3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10-12% if adult ID population</a:t>
            </a:r>
            <a:r>
              <a:rPr lang="en-US" baseline="0" dirty="0" smtClean="0"/>
              <a:t> have 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0754D-F410-4378-B1A4-3931BDF52BC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27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1ED1E-89A4-4C93-88E7-51F1E98611C1}" type="datetimeFigureOut">
              <a:rPr lang="en-US" smtClean="0"/>
              <a:t>12/11/2014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CFB5-96A7-47FD-ACDF-C9265E6D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774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1ED1E-89A4-4C93-88E7-51F1E98611C1}" type="datetimeFigureOut">
              <a:rPr lang="en-US" smtClean="0"/>
              <a:t>12/11/2014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CFB5-96A7-47FD-ACDF-C9265E6D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36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1ED1E-89A4-4C93-88E7-51F1E98611C1}" type="datetimeFigureOut">
              <a:rPr lang="en-US" smtClean="0"/>
              <a:t>12/11/2014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CFB5-96A7-47FD-ACDF-C9265E6D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35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1ED1E-89A4-4C93-88E7-51F1E98611C1}" type="datetimeFigureOut">
              <a:rPr lang="en-US" smtClean="0"/>
              <a:t>12/11/2014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CFB5-96A7-47FD-ACDF-C9265E6D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56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1ED1E-89A4-4C93-88E7-51F1E98611C1}" type="datetimeFigureOut">
              <a:rPr lang="en-US" smtClean="0"/>
              <a:t>12/11/2014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CFB5-96A7-47FD-ACDF-C9265E6D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28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1ED1E-89A4-4C93-88E7-51F1E98611C1}" type="datetimeFigureOut">
              <a:rPr lang="en-US" smtClean="0"/>
              <a:t>12/11/2014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CFB5-96A7-47FD-ACDF-C9265E6D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15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1ED1E-89A4-4C93-88E7-51F1E98611C1}" type="datetimeFigureOut">
              <a:rPr lang="en-US" smtClean="0"/>
              <a:t>12/11/2014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CFB5-96A7-47FD-ACDF-C9265E6D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76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1ED1E-89A4-4C93-88E7-51F1E98611C1}" type="datetimeFigureOut">
              <a:rPr lang="en-US" smtClean="0"/>
              <a:t>12/11/2014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CFB5-96A7-47FD-ACDF-C9265E6D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06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1ED1E-89A4-4C93-88E7-51F1E98611C1}" type="datetimeFigureOut">
              <a:rPr lang="en-US" smtClean="0"/>
              <a:t>12/11/2014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CFB5-96A7-47FD-ACDF-C9265E6D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11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1ED1E-89A4-4C93-88E7-51F1E98611C1}" type="datetimeFigureOut">
              <a:rPr lang="en-US" smtClean="0"/>
              <a:t>12/11/2014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CFB5-96A7-47FD-ACDF-C9265E6D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8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1ED1E-89A4-4C93-88E7-51F1E98611C1}" type="datetimeFigureOut">
              <a:rPr lang="en-US" smtClean="0"/>
              <a:t>12/11/2014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CFB5-96A7-47FD-ACDF-C9265E6D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04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1ED1E-89A4-4C93-88E7-51F1E98611C1}" type="datetimeFigureOut">
              <a:rPr lang="en-US" smtClean="0"/>
              <a:t>12/11/2014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2CFB5-96A7-47FD-ACDF-C9265E6D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65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Dementia in Patients with Intellectual Disabilities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Mary Ann Forciea MD</a:t>
            </a:r>
          </a:p>
          <a:p>
            <a:r>
              <a:rPr lang="en-US" dirty="0" smtClean="0"/>
              <a:t>Seth Keller MD, Matthew </a:t>
            </a:r>
            <a:r>
              <a:rPr lang="en-US" dirty="0" err="1" smtClean="0"/>
              <a:t>Janicki</a:t>
            </a:r>
            <a:r>
              <a:rPr lang="en-US" dirty="0" smtClean="0"/>
              <a:t> MD</a:t>
            </a:r>
          </a:p>
          <a:p>
            <a:r>
              <a:rPr lang="en-US" dirty="0" smtClean="0"/>
              <a:t>Dec 12 2014</a:t>
            </a:r>
          </a:p>
          <a:p>
            <a:r>
              <a:rPr lang="en-US" dirty="0" smtClean="0"/>
              <a:t>Sponsored by GEC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559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ARS #3</a:t>
            </a:r>
            <a:br>
              <a:rPr lang="en-US" dirty="0" smtClean="0"/>
            </a:br>
            <a:r>
              <a:rPr lang="en-US" sz="3100" dirty="0" smtClean="0"/>
              <a:t>Adults with Down Syndrome make up what proportion of the ID community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2%</a:t>
            </a:r>
          </a:p>
          <a:p>
            <a:r>
              <a:rPr lang="en-US" dirty="0" smtClean="0"/>
              <a:t>B 10%</a:t>
            </a:r>
          </a:p>
          <a:p>
            <a:r>
              <a:rPr lang="en-US" dirty="0" smtClean="0"/>
              <a:t>C 20%</a:t>
            </a:r>
          </a:p>
          <a:p>
            <a:r>
              <a:rPr lang="en-US" dirty="0" smtClean="0"/>
              <a:t>D 40%</a:t>
            </a:r>
          </a:p>
          <a:p>
            <a:r>
              <a:rPr lang="en-US" dirty="0" smtClean="0"/>
              <a:t>E 60%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940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81779" y="0"/>
            <a:ext cx="55804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0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80846" y="0"/>
            <a:ext cx="49823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Similarities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AD/ID with 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587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44421" y="0"/>
            <a:ext cx="5655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1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13004" y="0"/>
            <a:ext cx="5717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2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28657" y="0"/>
            <a:ext cx="56866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8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31381" y="0"/>
            <a:ext cx="5481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7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895600"/>
            <a:ext cx="7772400" cy="2873375"/>
          </a:xfrm>
        </p:spPr>
        <p:txBody>
          <a:bodyPr/>
          <a:lstStyle/>
          <a:p>
            <a:r>
              <a:rPr lang="en-US" dirty="0" smtClean="0"/>
              <a:t>Differences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AD/ID with 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861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Audience Response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my practice, I have evaluated patients with Intellectual Disabilities for possible dementia</a:t>
            </a:r>
          </a:p>
          <a:p>
            <a:pPr lvl="1"/>
            <a:r>
              <a:rPr lang="en-US" dirty="0" smtClean="0"/>
              <a:t>A  Yes</a:t>
            </a:r>
          </a:p>
          <a:p>
            <a:pPr lvl="1"/>
            <a:r>
              <a:rPr lang="en-US" dirty="0" smtClean="0"/>
              <a:t>B 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16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49942" y="0"/>
            <a:ext cx="5644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1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80846" y="0"/>
            <a:ext cx="49823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17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96558" y="0"/>
            <a:ext cx="5550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75847" y="0"/>
            <a:ext cx="5392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3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the Diagnosis of Dementia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Expert panel</a:t>
            </a:r>
          </a:p>
          <a:p>
            <a:pPr lvl="1"/>
            <a:r>
              <a:rPr lang="en-US" dirty="0" smtClean="0"/>
              <a:t>Goals</a:t>
            </a:r>
          </a:p>
          <a:p>
            <a:pPr lvl="1"/>
            <a:r>
              <a:rPr lang="en-US" dirty="0" smtClean="0"/>
              <a:t>Instrument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6041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85937" y="0"/>
            <a:ext cx="5572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8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35282" y="0"/>
            <a:ext cx="5673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8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65251" y="0"/>
            <a:ext cx="56134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2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Rapid progression in DS</a:t>
            </a:r>
          </a:p>
          <a:p>
            <a:pPr lvl="1"/>
            <a:r>
              <a:rPr lang="en-US" dirty="0" smtClean="0"/>
              <a:t>High frequency of seizures</a:t>
            </a:r>
          </a:p>
          <a:p>
            <a:r>
              <a:rPr lang="en-US" dirty="0" smtClean="0"/>
              <a:t>Communication challenges</a:t>
            </a:r>
          </a:p>
          <a:p>
            <a:r>
              <a:rPr lang="en-US" dirty="0" smtClean="0"/>
              <a:t>Aging caregivers</a:t>
            </a:r>
          </a:p>
          <a:p>
            <a:r>
              <a:rPr lang="en-US" dirty="0" smtClean="0"/>
              <a:t>Site of care concerns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8076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60838" y="0"/>
            <a:ext cx="5622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5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Practice 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 Office Based</a:t>
            </a:r>
          </a:p>
          <a:p>
            <a:pPr marL="0" indent="0">
              <a:buNone/>
            </a:pPr>
            <a:r>
              <a:rPr lang="en-US" dirty="0" smtClean="0"/>
              <a:t>B Nursing Home</a:t>
            </a:r>
          </a:p>
          <a:p>
            <a:pPr marL="0" indent="0">
              <a:buNone/>
            </a:pPr>
            <a:r>
              <a:rPr lang="en-US" dirty="0" smtClean="0"/>
              <a:t>C Home Care</a:t>
            </a:r>
          </a:p>
          <a:p>
            <a:pPr marL="0" indent="0">
              <a:buNone/>
            </a:pPr>
            <a:r>
              <a:rPr lang="en-US" dirty="0" smtClean="0"/>
              <a:t>D PACE/LIFE</a:t>
            </a:r>
          </a:p>
          <a:p>
            <a:pPr marL="0" indent="0">
              <a:buNone/>
            </a:pPr>
            <a:r>
              <a:rPr lang="en-US" dirty="0" smtClean="0"/>
              <a:t>E Hospital</a:t>
            </a:r>
          </a:p>
          <a:p>
            <a:pPr marL="0" indent="0">
              <a:buNone/>
            </a:pPr>
            <a:r>
              <a:rPr lang="en-US" dirty="0" smtClean="0"/>
              <a:t>F Other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64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23303" y="0"/>
            <a:ext cx="5297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7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82379" y="0"/>
            <a:ext cx="5579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0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81260" y="0"/>
            <a:ext cx="5581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4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Audience Response 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my practice, I provide ongoing care for patients with Intellectual Disabilities and Dementia</a:t>
            </a:r>
          </a:p>
          <a:p>
            <a:r>
              <a:rPr lang="en-US" dirty="0" smtClean="0"/>
              <a:t>A Yes</a:t>
            </a:r>
          </a:p>
          <a:p>
            <a:r>
              <a:rPr lang="en-US" dirty="0" smtClean="0"/>
              <a:t>B 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48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Practice 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 Office </a:t>
            </a:r>
            <a:r>
              <a:rPr lang="en-US" dirty="0"/>
              <a:t>Based</a:t>
            </a:r>
          </a:p>
          <a:p>
            <a:pPr marL="0" indent="0">
              <a:buNone/>
            </a:pPr>
            <a:r>
              <a:rPr lang="en-US" dirty="0" smtClean="0"/>
              <a:t> B Nursing </a:t>
            </a:r>
            <a:r>
              <a:rPr lang="en-US" dirty="0"/>
              <a:t>Home</a:t>
            </a:r>
          </a:p>
          <a:p>
            <a:pPr marL="0" indent="0">
              <a:buNone/>
            </a:pPr>
            <a:r>
              <a:rPr lang="en-US" dirty="0" smtClean="0"/>
              <a:t> C Home </a:t>
            </a:r>
            <a:r>
              <a:rPr lang="en-US" dirty="0"/>
              <a:t>Care</a:t>
            </a:r>
          </a:p>
          <a:p>
            <a:pPr marL="0" indent="0">
              <a:buNone/>
            </a:pPr>
            <a:r>
              <a:rPr lang="en-US" dirty="0" smtClean="0"/>
              <a:t>D PACE/LIFE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E  Other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98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guidelines for care of ID patients with decline in function</a:t>
            </a:r>
          </a:p>
          <a:p>
            <a:pPr lvl="1"/>
            <a:r>
              <a:rPr lang="en-US" dirty="0" smtClean="0"/>
              <a:t>Referral for “Geriatric Assessment”</a:t>
            </a:r>
          </a:p>
          <a:p>
            <a:r>
              <a:rPr lang="en-US" dirty="0" smtClean="0"/>
              <a:t>Are we prepared to evaluate patients with Intellectual Disabilities for dementia?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79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Intellectual </a:t>
            </a:r>
            <a:r>
              <a:rPr lang="en-US" dirty="0" smtClean="0"/>
              <a:t>Disability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Definition    </a:t>
            </a:r>
            <a:r>
              <a:rPr lang="en-US" sz="2200" dirty="0" smtClean="0"/>
              <a:t>AAIDD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i="1" dirty="0"/>
              <a:t>Intellectual disability</a:t>
            </a:r>
            <a:r>
              <a:rPr lang="en-US" sz="2400" dirty="0"/>
              <a:t> is a disability characterized by significant limitations in both </a:t>
            </a:r>
            <a:r>
              <a:rPr lang="en-US" sz="2400" b="1" dirty="0"/>
              <a:t>intellectual functioning</a:t>
            </a:r>
            <a:r>
              <a:rPr lang="en-US" sz="2400" dirty="0"/>
              <a:t> and in </a:t>
            </a:r>
            <a:r>
              <a:rPr lang="en-US" sz="2400" b="1" dirty="0"/>
              <a:t>adaptive behavior</a:t>
            </a:r>
            <a:r>
              <a:rPr lang="en-US" sz="2400" dirty="0"/>
              <a:t>, which covers many everyday social and practical skills. This disability originates </a:t>
            </a:r>
            <a:r>
              <a:rPr lang="en-US" sz="2400" b="1" dirty="0"/>
              <a:t>before the age of 18</a:t>
            </a:r>
            <a:r>
              <a:rPr lang="en-US" sz="2400" dirty="0"/>
              <a:t>.</a:t>
            </a:r>
          </a:p>
          <a:p>
            <a:pPr lvl="1"/>
            <a:r>
              <a:rPr lang="en-US" sz="2100" i="1" dirty="0"/>
              <a:t>Intellectual functioning</a:t>
            </a:r>
            <a:r>
              <a:rPr lang="en-US" sz="2100" dirty="0"/>
              <a:t>—also called intelligence—refers to general mental capacity, such as learning, reasoning, problem solving, and so on</a:t>
            </a:r>
            <a:r>
              <a:rPr lang="en-US" sz="2100" dirty="0" smtClean="0"/>
              <a:t>.</a:t>
            </a:r>
          </a:p>
          <a:p>
            <a:pPr lvl="2"/>
            <a:r>
              <a:rPr lang="en-US" sz="1600" dirty="0" smtClean="0"/>
              <a:t>IQ &lt;70</a:t>
            </a:r>
          </a:p>
          <a:p>
            <a:pPr lvl="1"/>
            <a:r>
              <a:rPr lang="en-US" sz="2500" i="1" dirty="0"/>
              <a:t>Adaptive behavior</a:t>
            </a:r>
            <a:r>
              <a:rPr lang="en-US" sz="2500" dirty="0"/>
              <a:t> is the collection of </a:t>
            </a:r>
            <a:r>
              <a:rPr lang="en-US" sz="2500" dirty="0" err="1"/>
              <a:t>conceptional</a:t>
            </a:r>
            <a:r>
              <a:rPr lang="en-US" sz="2500" dirty="0"/>
              <a:t>, social, and practical skills that are learned and performed by people in their everyday lives. </a:t>
            </a:r>
          </a:p>
          <a:p>
            <a:pPr lvl="2"/>
            <a:r>
              <a:rPr lang="en-US" sz="1500" dirty="0"/>
              <a:t>Conceptual skills—language and literacy; money, time, and number concepts; and self-direction.</a:t>
            </a:r>
          </a:p>
          <a:p>
            <a:pPr lvl="2"/>
            <a:r>
              <a:rPr lang="en-US" sz="1500" dirty="0"/>
              <a:t>Social skills—interpersonal skills, social responsibility, self-esteem, gullibility, naïveté (i.e., wariness), social problem solving, and the ability to follow rules/obey laws and to avoid being victimized.</a:t>
            </a:r>
          </a:p>
          <a:p>
            <a:pPr lvl="2"/>
            <a:r>
              <a:rPr lang="en-US" sz="1500" dirty="0"/>
              <a:t>Practical skills—activities of daily living (personal care), occupational skills, healthcare, travel/transportation, schedules/routines, safety, use of money, use of the telephone.</a:t>
            </a:r>
          </a:p>
          <a:p>
            <a:pPr lvl="1"/>
            <a:endParaRPr lang="en-US" sz="1600" dirty="0" smtClean="0"/>
          </a:p>
          <a:p>
            <a:pPr lvl="2"/>
            <a:endParaRPr lang="en-US" sz="1200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137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95052" y="0"/>
            <a:ext cx="5353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8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50727" y="0"/>
            <a:ext cx="56425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8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282</Words>
  <Application>Microsoft Office PowerPoint</Application>
  <PresentationFormat>On-screen Show (4:3)</PresentationFormat>
  <Paragraphs>61</Paragraphs>
  <Slides>32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Dementia in Patients with Intellectual Disabilities</vt:lpstr>
      <vt:lpstr>Audience Response #1</vt:lpstr>
      <vt:lpstr>Practice Site</vt:lpstr>
      <vt:lpstr>Audience Response #2</vt:lpstr>
      <vt:lpstr>Practice Site</vt:lpstr>
      <vt:lpstr>Background</vt:lpstr>
      <vt:lpstr>Intellectual Disability Definition    AAIDD</vt:lpstr>
      <vt:lpstr>PowerPoint Presentation</vt:lpstr>
      <vt:lpstr>PowerPoint Presentation</vt:lpstr>
      <vt:lpstr>PowerPoint Presentation</vt:lpstr>
      <vt:lpstr>ARS #3 Adults with Down Syndrome make up what proportion of the ID community?</vt:lpstr>
      <vt:lpstr>PowerPoint Presentation</vt:lpstr>
      <vt:lpstr>PowerPoint Presentation</vt:lpstr>
      <vt:lpstr>Similarities</vt:lpstr>
      <vt:lpstr>PowerPoint Presentation</vt:lpstr>
      <vt:lpstr>PowerPoint Presentation</vt:lpstr>
      <vt:lpstr>PowerPoint Presentation</vt:lpstr>
      <vt:lpstr>PowerPoint Presentation</vt:lpstr>
      <vt:lpstr>Differences</vt:lpstr>
      <vt:lpstr>PowerPoint Presentation</vt:lpstr>
      <vt:lpstr>PowerPoint Presentation</vt:lpstr>
      <vt:lpstr>PowerPoint Presentation</vt:lpstr>
      <vt:lpstr>PowerPoint Presentation</vt:lpstr>
      <vt:lpstr>Making the Diagnosis of Dementia</vt:lpstr>
      <vt:lpstr>PowerPoint Presentation</vt:lpstr>
      <vt:lpstr>PowerPoint Presentation</vt:lpstr>
      <vt:lpstr>PowerPoint Presentation</vt:lpstr>
      <vt:lpstr>Treatment considerations</vt:lpstr>
      <vt:lpstr>PowerPoint Presentation</vt:lpstr>
      <vt:lpstr>PowerPoint Presentation</vt:lpstr>
      <vt:lpstr>PowerPoint Presentation</vt:lpstr>
      <vt:lpstr>PowerPoint Presentation</vt:lpstr>
    </vt:vector>
  </TitlesOfParts>
  <Company>Penn Medicine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Dementia in Patients with Intellectual Disabilities</dc:title>
  <dc:creator>Forciea, Maryann</dc:creator>
  <cp:lastModifiedBy>Forciea, Maryann</cp:lastModifiedBy>
  <cp:revision>26</cp:revision>
  <dcterms:created xsi:type="dcterms:W3CDTF">2014-11-25T15:21:28Z</dcterms:created>
  <dcterms:modified xsi:type="dcterms:W3CDTF">2014-12-11T19:32:40Z</dcterms:modified>
</cp:coreProperties>
</file>