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2"/>
  </p:notesMasterIdLst>
  <p:handoutMasterIdLst>
    <p:handoutMasterId r:id="rId43"/>
  </p:handoutMasterIdLst>
  <p:sldIdLst>
    <p:sldId id="256" r:id="rId2"/>
    <p:sldId id="257" r:id="rId3"/>
    <p:sldId id="298" r:id="rId4"/>
    <p:sldId id="299" r:id="rId5"/>
    <p:sldId id="293" r:id="rId6"/>
    <p:sldId id="295" r:id="rId7"/>
    <p:sldId id="287" r:id="rId8"/>
    <p:sldId id="296" r:id="rId9"/>
    <p:sldId id="297" r:id="rId10"/>
    <p:sldId id="288" r:id="rId11"/>
    <p:sldId id="284" r:id="rId12"/>
    <p:sldId id="301" r:id="rId13"/>
    <p:sldId id="302" r:id="rId14"/>
    <p:sldId id="304" r:id="rId15"/>
    <p:sldId id="289" r:id="rId16"/>
    <p:sldId id="307" r:id="rId17"/>
    <p:sldId id="306" r:id="rId18"/>
    <p:sldId id="303" r:id="rId19"/>
    <p:sldId id="300" r:id="rId20"/>
    <p:sldId id="283" r:id="rId21"/>
    <p:sldId id="259" r:id="rId22"/>
    <p:sldId id="261" r:id="rId23"/>
    <p:sldId id="263" r:id="rId24"/>
    <p:sldId id="272" r:id="rId25"/>
    <p:sldId id="273" r:id="rId26"/>
    <p:sldId id="274" r:id="rId27"/>
    <p:sldId id="275" r:id="rId28"/>
    <p:sldId id="276" r:id="rId29"/>
    <p:sldId id="278" r:id="rId30"/>
    <p:sldId id="313" r:id="rId31"/>
    <p:sldId id="311" r:id="rId32"/>
    <p:sldId id="314" r:id="rId33"/>
    <p:sldId id="315" r:id="rId34"/>
    <p:sldId id="316" r:id="rId35"/>
    <p:sldId id="317" r:id="rId36"/>
    <p:sldId id="310" r:id="rId37"/>
    <p:sldId id="292" r:id="rId38"/>
    <p:sldId id="282" r:id="rId39"/>
    <p:sldId id="312" r:id="rId40"/>
    <p:sldId id="309" r:id="rId41"/>
  </p:sldIdLst>
  <p:sldSz cx="9144000" cy="6858000" type="screen4x3"/>
  <p:notesSz cx="7077075" cy="9418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7429" autoAdjust="0"/>
  </p:normalViewPr>
  <p:slideViewPr>
    <p:cSldViewPr>
      <p:cViewPr varScale="1">
        <p:scale>
          <a:sx n="102" d="100"/>
          <a:sy n="102" d="100"/>
        </p:scale>
        <p:origin x="-188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Young </c:v>
                </c:pt>
              </c:strCache>
            </c:strRef>
          </c:tx>
          <c:cat>
            <c:strRef>
              <c:f>Sheet1!$A$2:$A$6</c:f>
              <c:strCache>
                <c:ptCount val="5"/>
                <c:pt idx="0">
                  <c:v>&lt;20</c:v>
                </c:pt>
                <c:pt idx="1">
                  <c:v>20-24</c:v>
                </c:pt>
                <c:pt idx="2">
                  <c:v>25-29</c:v>
                </c:pt>
                <c:pt idx="3">
                  <c:v>30-40</c:v>
                </c:pt>
                <c:pt idx="4">
                  <c:v>&gt;40</c:v>
                </c:pt>
              </c:strCache>
            </c:strRef>
          </c:cat>
          <c:val>
            <c:numRef>
              <c:f>Sheet1!$B$2:$B$6</c:f>
              <c:numCache>
                <c:formatCode>General</c:formatCode>
                <c:ptCount val="5"/>
                <c:pt idx="0">
                  <c:v>1</c:v>
                </c:pt>
                <c:pt idx="1">
                  <c:v>1.2</c:v>
                </c:pt>
                <c:pt idx="2">
                  <c:v>1.4</c:v>
                </c:pt>
                <c:pt idx="3">
                  <c:v>1.7000000000000008</c:v>
                </c:pt>
                <c:pt idx="4">
                  <c:v>1.8</c:v>
                </c:pt>
              </c:numCache>
            </c:numRef>
          </c:val>
          <c:smooth val="0"/>
        </c:ser>
        <c:ser>
          <c:idx val="1"/>
          <c:order val="1"/>
          <c:tx>
            <c:strRef>
              <c:f>Sheet1!$C$1</c:f>
              <c:strCache>
                <c:ptCount val="1"/>
                <c:pt idx="0">
                  <c:v>Mid-Age</c:v>
                </c:pt>
              </c:strCache>
            </c:strRef>
          </c:tx>
          <c:cat>
            <c:strRef>
              <c:f>Sheet1!$A$2:$A$6</c:f>
              <c:strCache>
                <c:ptCount val="5"/>
                <c:pt idx="0">
                  <c:v>&lt;20</c:v>
                </c:pt>
                <c:pt idx="1">
                  <c:v>20-24</c:v>
                </c:pt>
                <c:pt idx="2">
                  <c:v>25-29</c:v>
                </c:pt>
                <c:pt idx="3">
                  <c:v>30-40</c:v>
                </c:pt>
                <c:pt idx="4">
                  <c:v>&gt;40</c:v>
                </c:pt>
              </c:strCache>
            </c:strRef>
          </c:cat>
          <c:val>
            <c:numRef>
              <c:f>Sheet1!$C$2:$C$6</c:f>
              <c:numCache>
                <c:formatCode>General</c:formatCode>
                <c:ptCount val="5"/>
                <c:pt idx="0">
                  <c:v>1</c:v>
                </c:pt>
                <c:pt idx="1">
                  <c:v>1.3</c:v>
                </c:pt>
                <c:pt idx="2">
                  <c:v>1.5</c:v>
                </c:pt>
                <c:pt idx="3">
                  <c:v>1.9</c:v>
                </c:pt>
                <c:pt idx="4">
                  <c:v>2.5</c:v>
                </c:pt>
              </c:numCache>
            </c:numRef>
          </c:val>
          <c:smooth val="0"/>
        </c:ser>
        <c:ser>
          <c:idx val="2"/>
          <c:order val="2"/>
          <c:tx>
            <c:strRef>
              <c:f>Sheet1!$D$1</c:f>
              <c:strCache>
                <c:ptCount val="1"/>
                <c:pt idx="0">
                  <c:v>Older </c:v>
                </c:pt>
              </c:strCache>
            </c:strRef>
          </c:tx>
          <c:cat>
            <c:strRef>
              <c:f>Sheet1!$A$2:$A$6</c:f>
              <c:strCache>
                <c:ptCount val="5"/>
                <c:pt idx="0">
                  <c:v>&lt;20</c:v>
                </c:pt>
                <c:pt idx="1">
                  <c:v>20-24</c:v>
                </c:pt>
                <c:pt idx="2">
                  <c:v>25-29</c:v>
                </c:pt>
                <c:pt idx="3">
                  <c:v>30-40</c:v>
                </c:pt>
                <c:pt idx="4">
                  <c:v>&gt;40</c:v>
                </c:pt>
              </c:strCache>
            </c:strRef>
          </c:cat>
          <c:val>
            <c:numRef>
              <c:f>Sheet1!$D$2:$D$6</c:f>
              <c:numCache>
                <c:formatCode>General</c:formatCode>
                <c:ptCount val="5"/>
                <c:pt idx="0">
                  <c:v>1</c:v>
                </c:pt>
                <c:pt idx="1">
                  <c:v>1.3</c:v>
                </c:pt>
                <c:pt idx="2">
                  <c:v>1.5</c:v>
                </c:pt>
                <c:pt idx="3">
                  <c:v>1.8</c:v>
                </c:pt>
                <c:pt idx="4">
                  <c:v>3.1</c:v>
                </c:pt>
              </c:numCache>
            </c:numRef>
          </c:val>
          <c:smooth val="0"/>
        </c:ser>
        <c:dLbls>
          <c:showLegendKey val="0"/>
          <c:showVal val="0"/>
          <c:showCatName val="0"/>
          <c:showSerName val="0"/>
          <c:showPercent val="0"/>
          <c:showBubbleSize val="0"/>
        </c:dLbls>
        <c:marker val="1"/>
        <c:smooth val="0"/>
        <c:axId val="24050688"/>
        <c:axId val="23728896"/>
      </c:lineChart>
      <c:catAx>
        <c:axId val="24050688"/>
        <c:scaling>
          <c:orientation val="minMax"/>
        </c:scaling>
        <c:delete val="0"/>
        <c:axPos val="b"/>
        <c:majorTickMark val="out"/>
        <c:minorTickMark val="none"/>
        <c:tickLblPos val="nextTo"/>
        <c:crossAx val="23728896"/>
        <c:crosses val="autoZero"/>
        <c:auto val="1"/>
        <c:lblAlgn val="ctr"/>
        <c:lblOffset val="100"/>
        <c:noMultiLvlLbl val="0"/>
      </c:catAx>
      <c:valAx>
        <c:axId val="23728896"/>
        <c:scaling>
          <c:orientation val="minMax"/>
        </c:scaling>
        <c:delete val="0"/>
        <c:axPos val="l"/>
        <c:majorGridlines/>
        <c:numFmt formatCode="General" sourceLinked="1"/>
        <c:majorTickMark val="out"/>
        <c:minorTickMark val="none"/>
        <c:tickLblPos val="nextTo"/>
        <c:crossAx val="2405068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Pre-op change in BMI </c:v>
                </c:pt>
              </c:strCache>
            </c:strRef>
          </c:tx>
          <c:invertIfNegative val="0"/>
          <c:cat>
            <c:strRef>
              <c:f>Sheet1!$A$2:$A$5</c:f>
              <c:strCache>
                <c:ptCount val="4"/>
                <c:pt idx="0">
                  <c:v>&lt;16</c:v>
                </c:pt>
                <c:pt idx="1">
                  <c:v>16-18</c:v>
                </c:pt>
                <c:pt idx="2">
                  <c:v>18-21</c:v>
                </c:pt>
                <c:pt idx="3">
                  <c:v>&gt; 21</c:v>
                </c:pt>
              </c:strCache>
            </c:strRef>
          </c:cat>
          <c:val>
            <c:numRef>
              <c:f>Sheet1!$B$2:$B$5</c:f>
              <c:numCache>
                <c:formatCode>General</c:formatCode>
                <c:ptCount val="4"/>
                <c:pt idx="0">
                  <c:v>20</c:v>
                </c:pt>
                <c:pt idx="1">
                  <c:v>33.33</c:v>
                </c:pt>
                <c:pt idx="2">
                  <c:v>66.75</c:v>
                </c:pt>
                <c:pt idx="3">
                  <c:v>73.33</c:v>
                </c:pt>
              </c:numCache>
            </c:numRef>
          </c:val>
        </c:ser>
        <c:ser>
          <c:idx val="1"/>
          <c:order val="1"/>
          <c:tx>
            <c:strRef>
              <c:f>Sheet1!$C$1</c:f>
              <c:strCache>
                <c:ptCount val="1"/>
                <c:pt idx="0">
                  <c:v>Column1</c:v>
                </c:pt>
              </c:strCache>
            </c:strRef>
          </c:tx>
          <c:invertIfNegative val="0"/>
          <c:cat>
            <c:strRef>
              <c:f>Sheet1!$A$2:$A$5</c:f>
              <c:strCache>
                <c:ptCount val="4"/>
                <c:pt idx="0">
                  <c:v>&lt;16</c:v>
                </c:pt>
                <c:pt idx="1">
                  <c:v>16-18</c:v>
                </c:pt>
                <c:pt idx="2">
                  <c:v>18-21</c:v>
                </c:pt>
                <c:pt idx="3">
                  <c:v>&gt; 21</c:v>
                </c:pt>
              </c:strCache>
            </c:strRef>
          </c:cat>
          <c:val>
            <c:numRef>
              <c:f>Sheet1!$C$2:$C$5</c:f>
              <c:numCache>
                <c:formatCode>General</c:formatCode>
                <c:ptCount val="4"/>
              </c:numCache>
            </c:numRef>
          </c:val>
        </c:ser>
        <c:ser>
          <c:idx val="2"/>
          <c:order val="2"/>
          <c:tx>
            <c:strRef>
              <c:f>Sheet1!$D$1</c:f>
              <c:strCache>
                <c:ptCount val="1"/>
                <c:pt idx="0">
                  <c:v>Column2</c:v>
                </c:pt>
              </c:strCache>
            </c:strRef>
          </c:tx>
          <c:invertIfNegative val="0"/>
          <c:cat>
            <c:strRef>
              <c:f>Sheet1!$A$2:$A$5</c:f>
              <c:strCache>
                <c:ptCount val="4"/>
                <c:pt idx="0">
                  <c:v>&lt;16</c:v>
                </c:pt>
                <c:pt idx="1">
                  <c:v>16-18</c:v>
                </c:pt>
                <c:pt idx="2">
                  <c:v>18-21</c:v>
                </c:pt>
                <c:pt idx="3">
                  <c:v>&gt; 21</c:v>
                </c:pt>
              </c:strCache>
            </c:strRef>
          </c:cat>
          <c:val>
            <c:numRef>
              <c:f>Sheet1!$D$2:$D$5</c:f>
              <c:numCache>
                <c:formatCode>General</c:formatCode>
                <c:ptCount val="4"/>
              </c:numCache>
            </c:numRef>
          </c:val>
        </c:ser>
        <c:dLbls>
          <c:showLegendKey val="0"/>
          <c:showVal val="1"/>
          <c:showCatName val="0"/>
          <c:showSerName val="0"/>
          <c:showPercent val="0"/>
          <c:showBubbleSize val="0"/>
        </c:dLbls>
        <c:gapWidth val="75"/>
        <c:axId val="26252032"/>
        <c:axId val="26253568"/>
      </c:barChart>
      <c:catAx>
        <c:axId val="26252032"/>
        <c:scaling>
          <c:orientation val="minMax"/>
        </c:scaling>
        <c:delete val="0"/>
        <c:axPos val="b"/>
        <c:majorTickMark val="none"/>
        <c:minorTickMark val="none"/>
        <c:tickLblPos val="nextTo"/>
        <c:crossAx val="26253568"/>
        <c:crosses val="autoZero"/>
        <c:auto val="1"/>
        <c:lblAlgn val="ctr"/>
        <c:lblOffset val="100"/>
        <c:noMultiLvlLbl val="0"/>
      </c:catAx>
      <c:valAx>
        <c:axId val="26253568"/>
        <c:scaling>
          <c:orientation val="minMax"/>
        </c:scaling>
        <c:delete val="0"/>
        <c:axPos val="l"/>
        <c:numFmt formatCode="General" sourceLinked="1"/>
        <c:majorTickMark val="none"/>
        <c:minorTickMark val="none"/>
        <c:tickLblPos val="nextTo"/>
        <c:crossAx val="26252032"/>
        <c:crosses val="autoZero"/>
        <c:crossBetween val="between"/>
      </c:valAx>
    </c:plotArea>
    <c:legend>
      <c:legendPos val="b"/>
      <c:legendEntry>
        <c:idx val="1"/>
        <c:delete val="1"/>
      </c:legendEntry>
      <c:legendEntry>
        <c:idx val="2"/>
        <c:delete val="1"/>
      </c:legendEntry>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932"/>
          </a:xfrm>
          <a:prstGeom prst="rect">
            <a:avLst/>
          </a:prstGeom>
        </p:spPr>
        <p:txBody>
          <a:bodyPr vert="horz" lIns="94256" tIns="47128" rIns="94256" bIns="4712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70932"/>
          </a:xfrm>
          <a:prstGeom prst="rect">
            <a:avLst/>
          </a:prstGeom>
        </p:spPr>
        <p:txBody>
          <a:bodyPr vert="horz" lIns="94256" tIns="47128" rIns="94256" bIns="47128" rtlCol="0"/>
          <a:lstStyle>
            <a:lvl1pPr algn="r">
              <a:defRPr sz="1200"/>
            </a:lvl1pPr>
          </a:lstStyle>
          <a:p>
            <a:fld id="{54E563D0-19DF-4807-93BA-0FC9769E4F25}" type="datetimeFigureOut">
              <a:rPr lang="en-US" smtClean="0"/>
              <a:t>12/31/2013</a:t>
            </a:fld>
            <a:endParaRPr lang="en-US"/>
          </a:p>
        </p:txBody>
      </p:sp>
      <p:sp>
        <p:nvSpPr>
          <p:cNvPr id="4" name="Footer Placeholder 3"/>
          <p:cNvSpPr>
            <a:spLocks noGrp="1"/>
          </p:cNvSpPr>
          <p:nvPr>
            <p:ph type="ftr" sz="quarter" idx="2"/>
          </p:nvPr>
        </p:nvSpPr>
        <p:spPr>
          <a:xfrm>
            <a:off x="0" y="8946071"/>
            <a:ext cx="3066733" cy="470932"/>
          </a:xfrm>
          <a:prstGeom prst="rect">
            <a:avLst/>
          </a:prstGeom>
        </p:spPr>
        <p:txBody>
          <a:bodyPr vert="horz" lIns="94256" tIns="47128" rIns="94256" bIns="4712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946071"/>
            <a:ext cx="3066733" cy="470932"/>
          </a:xfrm>
          <a:prstGeom prst="rect">
            <a:avLst/>
          </a:prstGeom>
        </p:spPr>
        <p:txBody>
          <a:bodyPr vert="horz" lIns="94256" tIns="47128" rIns="94256" bIns="47128" rtlCol="0" anchor="b"/>
          <a:lstStyle>
            <a:lvl1pPr algn="r">
              <a:defRPr sz="1200"/>
            </a:lvl1pPr>
          </a:lstStyle>
          <a:p>
            <a:fld id="{FC7F35AA-23F9-4DFA-9673-41A93FD6DD22}" type="slidenum">
              <a:rPr lang="en-US" smtClean="0"/>
              <a:t>‹#›</a:t>
            </a:fld>
            <a:endParaRPr lang="en-US"/>
          </a:p>
        </p:txBody>
      </p:sp>
    </p:spTree>
    <p:extLst>
      <p:ext uri="{BB962C8B-B14F-4D97-AF65-F5344CB8AC3E}">
        <p14:creationId xmlns:p14="http://schemas.microsoft.com/office/powerpoint/2010/main" val="3445055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932"/>
          </a:xfrm>
          <a:prstGeom prst="rect">
            <a:avLst/>
          </a:prstGeom>
        </p:spPr>
        <p:txBody>
          <a:bodyPr vert="horz" lIns="94256" tIns="47128" rIns="94256" bIns="47128" rtlCol="0"/>
          <a:lstStyle>
            <a:lvl1pPr algn="l">
              <a:defRPr sz="1200"/>
            </a:lvl1pPr>
          </a:lstStyle>
          <a:p>
            <a:endParaRPr lang="en-US" dirty="0"/>
          </a:p>
        </p:txBody>
      </p:sp>
      <p:sp>
        <p:nvSpPr>
          <p:cNvPr id="3" name="Date Placeholder 2"/>
          <p:cNvSpPr>
            <a:spLocks noGrp="1"/>
          </p:cNvSpPr>
          <p:nvPr>
            <p:ph type="dt" idx="1"/>
          </p:nvPr>
        </p:nvSpPr>
        <p:spPr>
          <a:xfrm>
            <a:off x="4008705" y="0"/>
            <a:ext cx="3066733" cy="470932"/>
          </a:xfrm>
          <a:prstGeom prst="rect">
            <a:avLst/>
          </a:prstGeom>
        </p:spPr>
        <p:txBody>
          <a:bodyPr vert="horz" lIns="94256" tIns="47128" rIns="94256" bIns="47128" rtlCol="0"/>
          <a:lstStyle>
            <a:lvl1pPr algn="r">
              <a:defRPr sz="1200"/>
            </a:lvl1pPr>
          </a:lstStyle>
          <a:p>
            <a:fld id="{D968D8EB-0FC8-4D55-912A-FAB19BEAEBFC}" type="datetimeFigureOut">
              <a:rPr lang="en-US" smtClean="0"/>
              <a:pPr/>
              <a:t>12/31/2013</a:t>
            </a:fld>
            <a:endParaRPr lang="en-US" dirty="0"/>
          </a:p>
        </p:txBody>
      </p:sp>
      <p:sp>
        <p:nvSpPr>
          <p:cNvPr id="4" name="Slide Image Placeholder 3"/>
          <p:cNvSpPr>
            <a:spLocks noGrp="1" noRot="1" noChangeAspect="1"/>
          </p:cNvSpPr>
          <p:nvPr>
            <p:ph type="sldImg" idx="2"/>
          </p:nvPr>
        </p:nvSpPr>
        <p:spPr>
          <a:xfrm>
            <a:off x="1184275" y="706438"/>
            <a:ext cx="4708525" cy="3532187"/>
          </a:xfrm>
          <a:prstGeom prst="rect">
            <a:avLst/>
          </a:prstGeom>
          <a:noFill/>
          <a:ln w="12700">
            <a:solidFill>
              <a:prstClr val="black"/>
            </a:solidFill>
          </a:ln>
        </p:spPr>
        <p:txBody>
          <a:bodyPr vert="horz" lIns="94256" tIns="47128" rIns="94256" bIns="47128" rtlCol="0" anchor="ctr"/>
          <a:lstStyle/>
          <a:p>
            <a:endParaRPr lang="en-US" dirty="0"/>
          </a:p>
        </p:txBody>
      </p:sp>
      <p:sp>
        <p:nvSpPr>
          <p:cNvPr id="5" name="Notes Placeholder 4"/>
          <p:cNvSpPr>
            <a:spLocks noGrp="1"/>
          </p:cNvSpPr>
          <p:nvPr>
            <p:ph type="body" sz="quarter" idx="3"/>
          </p:nvPr>
        </p:nvSpPr>
        <p:spPr>
          <a:xfrm>
            <a:off x="707708" y="4473853"/>
            <a:ext cx="5661660" cy="4238387"/>
          </a:xfrm>
          <a:prstGeom prst="rect">
            <a:avLst/>
          </a:prstGeom>
        </p:spPr>
        <p:txBody>
          <a:bodyPr vert="horz" lIns="94256" tIns="47128" rIns="94256" bIns="471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46071"/>
            <a:ext cx="3066733" cy="470932"/>
          </a:xfrm>
          <a:prstGeom prst="rect">
            <a:avLst/>
          </a:prstGeom>
        </p:spPr>
        <p:txBody>
          <a:bodyPr vert="horz" lIns="94256" tIns="47128" rIns="94256" bIns="4712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946071"/>
            <a:ext cx="3066733" cy="470932"/>
          </a:xfrm>
          <a:prstGeom prst="rect">
            <a:avLst/>
          </a:prstGeom>
        </p:spPr>
        <p:txBody>
          <a:bodyPr vert="horz" lIns="94256" tIns="47128" rIns="94256" bIns="47128" rtlCol="0" anchor="b"/>
          <a:lstStyle>
            <a:lvl1pPr algn="r">
              <a:defRPr sz="1200"/>
            </a:lvl1pPr>
          </a:lstStyle>
          <a:p>
            <a:fld id="{B7CC94E0-5A71-472E-8397-470D3610645A}" type="slidenum">
              <a:rPr lang="en-US" smtClean="0"/>
              <a:pPr/>
              <a:t>‹#›</a:t>
            </a:fld>
            <a:endParaRPr lang="en-US" dirty="0"/>
          </a:p>
        </p:txBody>
      </p:sp>
    </p:spTree>
    <p:extLst>
      <p:ext uri="{BB962C8B-B14F-4D97-AF65-F5344CB8AC3E}">
        <p14:creationId xmlns:p14="http://schemas.microsoft.com/office/powerpoint/2010/main" val="101583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CC94E0-5A71-472E-8397-470D3610645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Burgio, et al, 2007: Percent</a:t>
            </a:r>
            <a:r>
              <a:rPr lang="en-US" baseline="0" dirty="0" smtClean="0"/>
              <a:t> of women (e.g., </a:t>
            </a:r>
            <a:r>
              <a:rPr lang="en-US" dirty="0" smtClean="0"/>
              <a:t>20% change in those with BMI change of &lt;16; 33% change in those with BMI change of 16-18, etc. ) with resolution of UI by magnitude</a:t>
            </a:r>
            <a:r>
              <a:rPr lang="en-US" baseline="0" dirty="0" smtClean="0"/>
              <a:t> of change in BMI. </a:t>
            </a:r>
            <a:endParaRPr lang="en-US" dirty="0" smtClean="0"/>
          </a:p>
        </p:txBody>
      </p:sp>
      <p:sp>
        <p:nvSpPr>
          <p:cNvPr id="4" name="Slide Number Placeholder 3"/>
          <p:cNvSpPr>
            <a:spLocks noGrp="1"/>
          </p:cNvSpPr>
          <p:nvPr>
            <p:ph type="sldNum" sz="quarter" idx="10"/>
          </p:nvPr>
        </p:nvSpPr>
        <p:spPr/>
        <p:txBody>
          <a:bodyPr/>
          <a:lstStyle/>
          <a:p>
            <a:fld id="{B7CC94E0-5A71-472E-8397-470D3610645A}" type="slidenum">
              <a:rPr lang="en-US" smtClean="0"/>
              <a:pPr/>
              <a:t>19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Bradway</a:t>
            </a:r>
            <a:r>
              <a:rPr lang="en-US" baseline="0" dirty="0" smtClean="0"/>
              <a:t>, et al, 2013: mention work on transitional care </a:t>
            </a:r>
            <a:endParaRPr lang="en-US" dirty="0"/>
          </a:p>
        </p:txBody>
      </p:sp>
      <p:sp>
        <p:nvSpPr>
          <p:cNvPr id="4" name="Slide Number Placeholder 3"/>
          <p:cNvSpPr>
            <a:spLocks noGrp="1"/>
          </p:cNvSpPr>
          <p:nvPr>
            <p:ph type="sldNum" sz="quarter" idx="10"/>
          </p:nvPr>
        </p:nvSpPr>
        <p:spPr/>
        <p:txBody>
          <a:bodyPr/>
          <a:lstStyle/>
          <a:p>
            <a:fld id="{B7CC94E0-5A71-472E-8397-470D3610645A}" type="slidenum">
              <a:rPr lang="en-US" smtClean="0"/>
              <a:pPr/>
              <a:t>20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CC94E0-5A71-472E-8397-470D3610645A}" type="slidenum">
              <a:rPr lang="en-US" smtClean="0"/>
              <a:pPr/>
              <a:t>21</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CC94E0-5A71-472E-8397-470D3610645A}" type="slidenum">
              <a:rPr lang="en-US" smtClean="0"/>
              <a:pPr/>
              <a:t>22</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CC94E0-5A71-472E-8397-470D3610645A}" type="slidenum">
              <a:rPr lang="en-US" smtClean="0"/>
              <a:pPr/>
              <a:t>23</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of the sub-themes for Obese and Incontinent Day to Day was: Dealing with Continence and Incontinence. </a:t>
            </a:r>
            <a:endParaRPr lang="en-US" dirty="0"/>
          </a:p>
        </p:txBody>
      </p:sp>
      <p:sp>
        <p:nvSpPr>
          <p:cNvPr id="4" name="Slide Number Placeholder 3"/>
          <p:cNvSpPr>
            <a:spLocks noGrp="1"/>
          </p:cNvSpPr>
          <p:nvPr>
            <p:ph type="sldNum" sz="quarter" idx="10"/>
          </p:nvPr>
        </p:nvSpPr>
        <p:spPr/>
        <p:txBody>
          <a:bodyPr/>
          <a:lstStyle/>
          <a:p>
            <a:fld id="{B7CC94E0-5A71-472E-8397-470D3610645A}" type="slidenum">
              <a:rPr lang="en-US" smtClean="0"/>
              <a:pPr/>
              <a:t>24</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CC94E0-5A71-472E-8397-470D3610645A}" type="slidenum">
              <a:rPr lang="en-US" smtClean="0"/>
              <a:pPr/>
              <a:t>25</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CC94E0-5A71-472E-8397-470D3610645A}" type="slidenum">
              <a:rPr lang="en-US" smtClean="0"/>
              <a:pPr/>
              <a:t>26</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CC94E0-5A71-472E-8397-470D3610645A}" type="slidenum">
              <a:rPr lang="en-US" smtClean="0"/>
              <a:pPr/>
              <a:t>27</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CC94E0-5A71-472E-8397-470D3610645A}" type="slidenum">
              <a:rPr lang="en-US" smtClean="0"/>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CC94E0-5A71-472E-8397-470D3610645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CC94E0-5A71-472E-8397-470D3610645A}" type="slidenum">
              <a:rPr lang="en-US" smtClean="0"/>
              <a:pPr/>
              <a:t>29</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were</a:t>
            </a:r>
            <a:r>
              <a:rPr lang="en-US" baseline="0" dirty="0" smtClean="0"/>
              <a:t> also able to examine extensive documentation of one episode of bathing and continence care for one NH resident and compare it with existing literature (for bariatric surgical patients). </a:t>
            </a:r>
            <a:endParaRPr lang="en-US" dirty="0"/>
          </a:p>
        </p:txBody>
      </p:sp>
      <p:sp>
        <p:nvSpPr>
          <p:cNvPr id="4" name="Slide Number Placeholder 3"/>
          <p:cNvSpPr>
            <a:spLocks noGrp="1"/>
          </p:cNvSpPr>
          <p:nvPr>
            <p:ph type="sldNum" sz="quarter" idx="10"/>
          </p:nvPr>
        </p:nvSpPr>
        <p:spPr/>
        <p:txBody>
          <a:bodyPr/>
          <a:lstStyle/>
          <a:p>
            <a:fld id="{B7CC94E0-5A71-472E-8397-470D3610645A}" type="slidenum">
              <a:rPr lang="en-US" smtClean="0"/>
              <a:pPr/>
              <a:t>30</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CC94E0-5A71-472E-8397-470D3610645A}" type="slidenum">
              <a:rPr lang="en-US" smtClean="0"/>
              <a:pPr/>
              <a:t>31</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Average BMI=25.8; at admission,</a:t>
            </a:r>
            <a:r>
              <a:rPr lang="en-US" baseline="0" dirty="0" smtClean="0"/>
              <a:t> almost 20% of residents were categorized as obese (BMI &gt; 30)</a:t>
            </a:r>
          </a:p>
          <a:p>
            <a:r>
              <a:rPr lang="en-US" baseline="0" dirty="0" smtClean="0"/>
              <a:t>*At admission, 24.2% of AA were obese compared with 19.2% Caucasians (p=0.02); 22.7% females obese compared to 15.7% males (P&lt; 0.00001)</a:t>
            </a:r>
            <a:endParaRPr lang="en-US" dirty="0" smtClean="0"/>
          </a:p>
          <a:p>
            <a:r>
              <a:rPr lang="en-US" dirty="0" smtClean="0"/>
              <a:t>ADL score, cognitive</a:t>
            </a:r>
            <a:r>
              <a:rPr lang="en-US" baseline="0" dirty="0" smtClean="0"/>
              <a:t> status, number of beds, staff not retained in final model b/c they were not significant and did not contribute to the model </a:t>
            </a:r>
            <a:endParaRPr lang="en-US" dirty="0"/>
          </a:p>
        </p:txBody>
      </p:sp>
      <p:sp>
        <p:nvSpPr>
          <p:cNvPr id="4" name="Slide Number Placeholder 3"/>
          <p:cNvSpPr>
            <a:spLocks noGrp="1"/>
          </p:cNvSpPr>
          <p:nvPr>
            <p:ph type="sldNum" sz="quarter" idx="10"/>
          </p:nvPr>
        </p:nvSpPr>
        <p:spPr/>
        <p:txBody>
          <a:bodyPr/>
          <a:lstStyle/>
          <a:p>
            <a:fld id="{B7CC94E0-5A71-472E-8397-470D3610645A}" type="slidenum">
              <a:rPr lang="en-US" smtClean="0"/>
              <a:pPr/>
              <a:t>32</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CC94E0-5A71-472E-8397-470D3610645A}" type="slidenum">
              <a:rPr lang="en-US" smtClean="0"/>
              <a:pPr/>
              <a:t>36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CC94E0-5A71-472E-8397-470D3610645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CC94E0-5A71-472E-8397-470D3610645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7CC94E0-5A71-472E-8397-470D3610645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r>
              <a:rPr lang="en-US" baseline="0" dirty="0" smtClean="0"/>
              <a:t>BMI/Odds ratio: Age Small increase in risk for UI by increasing age, and with greater BMI. </a:t>
            </a:r>
          </a:p>
          <a:p>
            <a:pPr>
              <a:buFont typeface="Arial" charset="0"/>
              <a:buChar char="•"/>
            </a:pPr>
            <a:r>
              <a:rPr lang="en-US" baseline="0" dirty="0" smtClean="0"/>
              <a:t>Young=18-23</a:t>
            </a:r>
          </a:p>
          <a:p>
            <a:pPr>
              <a:buFont typeface="Arial" charset="0"/>
              <a:buChar char="•"/>
            </a:pPr>
            <a:r>
              <a:rPr lang="en-US" baseline="0" dirty="0" smtClean="0"/>
              <a:t>Middle Age= 45-50</a:t>
            </a:r>
          </a:p>
          <a:p>
            <a:pPr>
              <a:buFont typeface="Arial" charset="0"/>
              <a:buChar char="•"/>
            </a:pPr>
            <a:r>
              <a:rPr lang="en-US" baseline="0" dirty="0" smtClean="0"/>
              <a:t>Older=70-75</a:t>
            </a:r>
            <a:endParaRPr lang="en-US" dirty="0"/>
          </a:p>
        </p:txBody>
      </p:sp>
      <p:sp>
        <p:nvSpPr>
          <p:cNvPr id="4" name="Slide Number Placeholder 3"/>
          <p:cNvSpPr>
            <a:spLocks noGrp="1"/>
          </p:cNvSpPr>
          <p:nvPr>
            <p:ph type="sldNum" sz="quarter" idx="10"/>
          </p:nvPr>
        </p:nvSpPr>
        <p:spPr/>
        <p:txBody>
          <a:bodyPr/>
          <a:lstStyle/>
          <a:p>
            <a:fld id="{B7CC94E0-5A71-472E-8397-470D3610645A}"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055"/>
          <p:cNvSpPr>
            <a:spLocks noGrp="1" noChangeArrowheads="1"/>
          </p:cNvSpPr>
          <p:nvPr>
            <p:ph type="sldNum" sz="quarter" idx="5"/>
          </p:nvPr>
        </p:nvSpPr>
        <p:spPr>
          <a:noFill/>
        </p:spPr>
        <p:txBody>
          <a:bodyPr/>
          <a:lstStyle/>
          <a:p>
            <a:fld id="{D209A44F-0B50-4A40-9B9E-4F34A90A09D3}" type="slidenum">
              <a:rPr lang="en-US" smtClean="0"/>
              <a:pPr/>
              <a:t>12</a:t>
            </a:fld>
            <a:endParaRPr lang="en-US" dirty="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Medications: 60mg Trospium</a:t>
            </a:r>
            <a:r>
              <a:rPr lang="en-US" baseline="0" dirty="0" smtClean="0"/>
              <a:t> Chloride XL: safe to use in obese, effective, but study has limitations. </a:t>
            </a:r>
            <a:endParaRPr lang="en-US" dirty="0"/>
          </a:p>
        </p:txBody>
      </p:sp>
      <p:sp>
        <p:nvSpPr>
          <p:cNvPr id="4" name="Slide Number Placeholder 3"/>
          <p:cNvSpPr>
            <a:spLocks noGrp="1"/>
          </p:cNvSpPr>
          <p:nvPr>
            <p:ph type="sldNum" sz="quarter" idx="10"/>
          </p:nvPr>
        </p:nvSpPr>
        <p:spPr/>
        <p:txBody>
          <a:bodyPr/>
          <a:lstStyle/>
          <a:p>
            <a:fld id="{B7CC94E0-5A71-472E-8397-470D3610645A}" type="slidenum">
              <a:rPr lang="en-US" smtClean="0"/>
              <a:pPr/>
              <a:t>16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Burgio,</a:t>
            </a:r>
            <a:r>
              <a:rPr lang="en-US" baseline="0" dirty="0" smtClean="0"/>
              <a:t> et al (2007). All subjects underwent laparoscopic Roux-en-Y. </a:t>
            </a:r>
          </a:p>
          <a:p>
            <a:r>
              <a:rPr lang="en-US" baseline="0" dirty="0" smtClean="0"/>
              <a:t>101 women with BMI of 40 or more. </a:t>
            </a:r>
          </a:p>
          <a:p>
            <a:r>
              <a:rPr lang="en-US" baseline="0" dirty="0" smtClean="0"/>
              <a:t>Prevalence of UI and FI decreased post-op. Improvements are attributable to weight loss. </a:t>
            </a:r>
            <a:endParaRPr lang="en-US" dirty="0"/>
          </a:p>
        </p:txBody>
      </p:sp>
      <p:sp>
        <p:nvSpPr>
          <p:cNvPr id="4" name="Slide Number Placeholder 3"/>
          <p:cNvSpPr>
            <a:spLocks noGrp="1"/>
          </p:cNvSpPr>
          <p:nvPr>
            <p:ph type="sldNum" sz="quarter" idx="10"/>
          </p:nvPr>
        </p:nvSpPr>
        <p:spPr/>
        <p:txBody>
          <a:bodyPr/>
          <a:lstStyle/>
          <a:p>
            <a:fld id="{B7CC94E0-5A71-472E-8397-470D3610645A}" type="slidenum">
              <a:rPr lang="en-US" smtClean="0"/>
              <a:pPr/>
              <a:t>18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9C998D-B3A3-403F-B048-26174C8C7B99}" type="datetimeFigureOut">
              <a:rPr lang="en-US" smtClean="0"/>
              <a:pPr/>
              <a:t>12/31/2013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54CC39-96B5-4669-8927-0A45B9AB448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9C998D-B3A3-403F-B048-26174C8C7B99}" type="datetimeFigureOut">
              <a:rPr lang="en-US" smtClean="0"/>
              <a:pPr/>
              <a:t>12/31/2013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54CC39-96B5-4669-8927-0A45B9AB448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9C998D-B3A3-403F-B048-26174C8C7B99}" type="datetimeFigureOut">
              <a:rPr lang="en-US" smtClean="0"/>
              <a:pPr/>
              <a:t>12/31/2013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54CC39-96B5-4669-8927-0A45B9AB448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9C998D-B3A3-403F-B048-26174C8C7B99}" type="datetimeFigureOut">
              <a:rPr lang="en-US" smtClean="0"/>
              <a:pPr/>
              <a:t>12/31/2013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54CC39-96B5-4669-8927-0A45B9AB448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9C998D-B3A3-403F-B048-26174C8C7B99}" type="datetimeFigureOut">
              <a:rPr lang="en-US" smtClean="0"/>
              <a:pPr/>
              <a:t>12/31/2013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54CC39-96B5-4669-8927-0A45B9AB448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9C998D-B3A3-403F-B048-26174C8C7B99}" type="datetimeFigureOut">
              <a:rPr lang="en-US" smtClean="0"/>
              <a:pPr/>
              <a:t>12/31/2013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54CC39-96B5-4669-8927-0A45B9AB448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9C998D-B3A3-403F-B048-26174C8C7B99}" type="datetimeFigureOut">
              <a:rPr lang="en-US" smtClean="0"/>
              <a:pPr/>
              <a:t>12/31/2013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54CC39-96B5-4669-8927-0A45B9AB448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9C998D-B3A3-403F-B048-26174C8C7B99}" type="datetimeFigureOut">
              <a:rPr lang="en-US" smtClean="0"/>
              <a:pPr/>
              <a:t>12/31/2013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54CC39-96B5-4669-8927-0A45B9AB448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9C998D-B3A3-403F-B048-26174C8C7B99}" type="datetimeFigureOut">
              <a:rPr lang="en-US" smtClean="0"/>
              <a:pPr/>
              <a:t>12/31/2013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54CC39-96B5-4669-8927-0A45B9AB448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9C998D-B3A3-403F-B048-26174C8C7B99}" type="datetimeFigureOut">
              <a:rPr lang="en-US" smtClean="0"/>
              <a:pPr/>
              <a:t>12/31/2013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54CC39-96B5-4669-8927-0A45B9AB448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9C998D-B3A3-403F-B048-26174C8C7B99}" type="datetimeFigureOut">
              <a:rPr lang="en-US" smtClean="0"/>
              <a:pPr/>
              <a:t>12/31/2013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54CC39-96B5-4669-8927-0A45B9AB448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C998D-B3A3-403F-B048-26174C8C7B99}" type="datetimeFigureOut">
              <a:rPr lang="en-US" smtClean="0"/>
              <a:pPr/>
              <a:t>12/31/2013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54CC39-96B5-4669-8927-0A45B9AB4486}"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audio" Target="../media/audio1.wav"/><Relationship Id="rId5" Type="http://schemas.openxmlformats.org/officeDocument/2006/relationships/image" Target="../media/image6.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srn.com/abstract=149270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831975"/>
          </a:xfrm>
        </p:spPr>
        <p:txBody>
          <a:bodyPr>
            <a:normAutofit/>
          </a:bodyPr>
          <a:lstStyle/>
          <a:p>
            <a:r>
              <a:rPr lang="en-US" dirty="0" smtClean="0"/>
              <a:t>Obesity and Continence Care in Nursing Home Residents  </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Christine Bradway, PhD, RN, FAAN </a:t>
            </a:r>
          </a:p>
          <a:p>
            <a:r>
              <a:rPr lang="en-US" dirty="0" smtClean="0"/>
              <a:t>cwb@nursing.upenn.edu</a:t>
            </a:r>
          </a:p>
          <a:p>
            <a:r>
              <a:rPr lang="en-US" dirty="0" smtClean="0"/>
              <a:t>Geriatric Medicine Grand Rounds</a:t>
            </a:r>
          </a:p>
          <a:p>
            <a:r>
              <a:rPr lang="en-US" dirty="0" smtClean="0"/>
              <a:t>January 10, 2014 </a:t>
            </a:r>
          </a:p>
          <a:p>
            <a:endParaRPr lang="en-US" dirty="0"/>
          </a:p>
          <a:p>
            <a:endParaRPr lang="en-US" dirty="0" smtClean="0"/>
          </a:p>
          <a:p>
            <a:endParaRPr lang="en-US" dirty="0"/>
          </a:p>
        </p:txBody>
      </p:sp>
      <p:pic>
        <p:nvPicPr>
          <p:cNvPr id="5" name="Picture 4" descr="Penn NS tag color"/>
          <p:cNvPicPr/>
          <p:nvPr/>
        </p:nvPicPr>
        <p:blipFill>
          <a:blip r:embed="rId3" cstate="print"/>
          <a:srcRect/>
          <a:stretch>
            <a:fillRect/>
          </a:stretch>
        </p:blipFill>
        <p:spPr bwMode="auto">
          <a:xfrm>
            <a:off x="762000" y="457200"/>
            <a:ext cx="1676400" cy="1143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and UI: Consequences </a:t>
            </a:r>
            <a:endParaRPr lang="en-US" dirty="0"/>
          </a:p>
        </p:txBody>
      </p:sp>
      <p:sp>
        <p:nvSpPr>
          <p:cNvPr id="3" name="Content Placeholder 2"/>
          <p:cNvSpPr>
            <a:spLocks noGrp="1"/>
          </p:cNvSpPr>
          <p:nvPr>
            <p:ph idx="1"/>
          </p:nvPr>
        </p:nvSpPr>
        <p:spPr/>
        <p:txBody>
          <a:bodyPr>
            <a:normAutofit/>
          </a:bodyPr>
          <a:lstStyle/>
          <a:p>
            <a:r>
              <a:rPr lang="en-US" sz="2800" dirty="0" smtClean="0"/>
              <a:t>Obesity alone:</a:t>
            </a:r>
          </a:p>
          <a:p>
            <a:pPr lvl="1"/>
            <a:r>
              <a:rPr lang="en-US" dirty="0" smtClean="0"/>
              <a:t>Decreased function</a:t>
            </a:r>
          </a:p>
          <a:p>
            <a:pPr lvl="1"/>
            <a:r>
              <a:rPr lang="en-US" dirty="0" smtClean="0"/>
              <a:t>Increased risk NH placement</a:t>
            </a:r>
          </a:p>
          <a:p>
            <a:pPr lvl="1"/>
            <a:r>
              <a:rPr lang="en-US" dirty="0" smtClean="0"/>
              <a:t>Increased mortality and morbidity</a:t>
            </a:r>
          </a:p>
          <a:p>
            <a:pPr lvl="1"/>
            <a:r>
              <a:rPr lang="en-US" dirty="0" smtClean="0"/>
              <a:t>UI, FI, POP </a:t>
            </a:r>
          </a:p>
          <a:p>
            <a:pPr marL="342900" lvl="1" indent="-342900">
              <a:buFont typeface="Arial" pitchFamily="34" charset="0"/>
              <a:buChar char="•"/>
            </a:pPr>
            <a:r>
              <a:rPr lang="en-US" dirty="0" smtClean="0"/>
              <a:t>Obesity and UI:</a:t>
            </a:r>
          </a:p>
          <a:p>
            <a:pPr marL="742950" lvl="2" indent="-342900"/>
            <a:r>
              <a:rPr lang="en-US" dirty="0" smtClean="0"/>
              <a:t>Pressure ulcers, skin infections, indwelling urinary catheter</a:t>
            </a:r>
          </a:p>
          <a:p>
            <a:pPr marL="742950" lvl="2" indent="-342900"/>
            <a:r>
              <a:rPr lang="en-US" dirty="0" smtClean="0"/>
              <a:t>Decreased QOL; need for more research re: impact </a:t>
            </a:r>
          </a:p>
          <a:p>
            <a:pPr marL="742950" lvl="2" indent="-342900"/>
            <a:endParaRPr lang="en-US" dirty="0" smtClean="0"/>
          </a:p>
          <a:p>
            <a:pPr marL="742950" lvl="2" indent="-342900"/>
            <a:endParaRPr lang="en-US" dirty="0" smtClean="0"/>
          </a:p>
          <a:p>
            <a:pPr marL="742950" lvl="2" indent="-342900">
              <a:buNone/>
            </a:pPr>
            <a:endParaRPr lang="en-US" dirty="0" smtClean="0"/>
          </a:p>
          <a:p>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Obesity and UI: Assessment/Evaluation   </a:t>
            </a:r>
            <a:endParaRPr lang="en-US" dirty="0"/>
          </a:p>
        </p:txBody>
      </p:sp>
      <p:sp>
        <p:nvSpPr>
          <p:cNvPr id="3" name="Content Placeholder 2"/>
          <p:cNvSpPr>
            <a:spLocks noGrp="1"/>
          </p:cNvSpPr>
          <p:nvPr>
            <p:ph idx="1"/>
          </p:nvPr>
        </p:nvSpPr>
        <p:spPr/>
        <p:txBody>
          <a:bodyPr/>
          <a:lstStyle/>
          <a:p>
            <a:r>
              <a:rPr lang="en-US" dirty="0" smtClean="0"/>
              <a:t>History</a:t>
            </a:r>
          </a:p>
          <a:p>
            <a:pPr lvl="1"/>
            <a:r>
              <a:rPr lang="en-US" dirty="0" smtClean="0"/>
              <a:t>Identify UI or other urologic issues</a:t>
            </a:r>
          </a:p>
          <a:p>
            <a:pPr lvl="1"/>
            <a:r>
              <a:rPr lang="en-US" dirty="0" smtClean="0"/>
              <a:t>Thorough, and inclusive of weight history</a:t>
            </a:r>
          </a:p>
          <a:p>
            <a:r>
              <a:rPr lang="en-US" dirty="0" smtClean="0"/>
              <a:t>Physical Examination</a:t>
            </a:r>
          </a:p>
          <a:p>
            <a:r>
              <a:rPr lang="en-US" dirty="0" smtClean="0"/>
              <a:t>Diagnostic Tests</a:t>
            </a:r>
          </a:p>
          <a:p>
            <a:r>
              <a:rPr lang="en-US" dirty="0" smtClean="0"/>
              <a:t>Determine plan for treatment/management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Physical Examination</a:t>
            </a:r>
          </a:p>
        </p:txBody>
      </p:sp>
      <p:sp>
        <p:nvSpPr>
          <p:cNvPr id="19459" name="Rectangle 3"/>
          <p:cNvSpPr>
            <a:spLocks noGrp="1" noChangeArrowheads="1"/>
          </p:cNvSpPr>
          <p:nvPr>
            <p:ph idx="1"/>
          </p:nvPr>
        </p:nvSpPr>
        <p:spPr>
          <a:xfrm>
            <a:off x="457200" y="1600200"/>
            <a:ext cx="8229600" cy="3657599"/>
          </a:xfrm>
        </p:spPr>
        <p:txBody>
          <a:bodyPr>
            <a:normAutofit lnSpcReduction="10000"/>
          </a:bodyPr>
          <a:lstStyle/>
          <a:p>
            <a:pPr eaLnBrk="1" hangingPunct="1"/>
            <a:r>
              <a:rPr lang="en-US" sz="2800" dirty="0" smtClean="0"/>
              <a:t>Calculate BMI </a:t>
            </a:r>
          </a:p>
          <a:p>
            <a:pPr eaLnBrk="1" hangingPunct="1"/>
            <a:r>
              <a:rPr lang="en-US" sz="2800" dirty="0" smtClean="0"/>
              <a:t>Abdominal: identify bladder fullness, tenderness, masses</a:t>
            </a:r>
          </a:p>
          <a:p>
            <a:pPr eaLnBrk="1" hangingPunct="1"/>
            <a:r>
              <a:rPr lang="en-US" sz="2800" dirty="0" smtClean="0"/>
              <a:t>Genital: irritation, lesions, d/c, atrophic vaginitis, POP, vaginal muscle strength</a:t>
            </a:r>
          </a:p>
          <a:p>
            <a:pPr eaLnBrk="1" hangingPunct="1"/>
            <a:r>
              <a:rPr lang="en-US" sz="2800" dirty="0" smtClean="0"/>
              <a:t>Rectal: tone, nerve innervation, muscle strength, constipation, BPH</a:t>
            </a:r>
          </a:p>
          <a:p>
            <a:pPr eaLnBrk="1" hangingPunct="1"/>
            <a:r>
              <a:rPr lang="en-US" sz="2800" dirty="0" smtClean="0"/>
              <a:t>Skin</a:t>
            </a:r>
          </a:p>
        </p:txBody>
      </p:sp>
      <p:pic>
        <p:nvPicPr>
          <p:cNvPr id="5" name="~PP531.WAV">
            <a:hlinkClick r:id="" action="ppaction://media"/>
          </p:cNvPr>
          <p:cNvPicPr>
            <a:picLocks noRot="1" noChangeAspect="1"/>
          </p:cNvPicPr>
          <p:nvPr>
            <a:wavAudioFile r:embed="rId1" name="~PP531.WAV"/>
          </p:nvPr>
        </p:nvPicPr>
        <p:blipFill>
          <a:blip r:embed="rId4"/>
          <a:srcRect/>
          <a:stretch>
            <a:fillRect/>
          </a:stretch>
        </p:blipFill>
        <p:spPr bwMode="auto">
          <a:xfrm>
            <a:off x="8724900" y="6438900"/>
            <a:ext cx="304800" cy="304800"/>
          </a:xfrm>
          <a:prstGeom prst="rect">
            <a:avLst/>
          </a:prstGeom>
          <a:noFill/>
          <a:ln w="9525">
            <a:noFill/>
            <a:miter lim="800000"/>
            <a:headEnd/>
            <a:tailEnd/>
          </a:ln>
        </p:spPr>
      </p:pic>
      <p:pic>
        <p:nvPicPr>
          <p:cNvPr id="6" name="Picture 1" descr="C:\Documents and Settings\cwb\My Documents\My Pictures\GP_06[1].jpg"/>
          <p:cNvPicPr>
            <a:picLocks noChangeAspect="1" noChangeArrowheads="1"/>
          </p:cNvPicPr>
          <p:nvPr/>
        </p:nvPicPr>
        <p:blipFill>
          <a:blip r:embed="rId5" cstate="print"/>
          <a:srcRect/>
          <a:stretch>
            <a:fillRect/>
          </a:stretch>
        </p:blipFill>
        <p:spPr bwMode="auto">
          <a:xfrm>
            <a:off x="6477000" y="4495800"/>
            <a:ext cx="2159000" cy="2082800"/>
          </a:xfrm>
          <a:prstGeom prst="rect">
            <a:avLst/>
          </a:prstGeom>
          <a:noFill/>
        </p:spPr>
      </p:pic>
    </p:spTree>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Tests </a:t>
            </a:r>
            <a:endParaRPr lang="en-US" dirty="0"/>
          </a:p>
        </p:txBody>
      </p:sp>
      <p:sp>
        <p:nvSpPr>
          <p:cNvPr id="3" name="Content Placeholder 2"/>
          <p:cNvSpPr>
            <a:spLocks noGrp="1"/>
          </p:cNvSpPr>
          <p:nvPr>
            <p:ph idx="1"/>
          </p:nvPr>
        </p:nvSpPr>
        <p:spPr/>
        <p:txBody>
          <a:bodyPr>
            <a:normAutofit/>
          </a:bodyPr>
          <a:lstStyle/>
          <a:p>
            <a:r>
              <a:rPr lang="en-US" dirty="0" smtClean="0"/>
              <a:t>U/A and urine culture</a:t>
            </a:r>
          </a:p>
          <a:p>
            <a:r>
              <a:rPr lang="en-US" dirty="0" smtClean="0"/>
              <a:t>Labs: ???</a:t>
            </a:r>
          </a:p>
          <a:p>
            <a:pPr lvl="1"/>
            <a:r>
              <a:rPr lang="en-US" dirty="0" smtClean="0"/>
              <a:t>electrolytes</a:t>
            </a:r>
          </a:p>
          <a:p>
            <a:pPr lvl="1"/>
            <a:r>
              <a:rPr lang="en-US" dirty="0" smtClean="0"/>
              <a:t>BUN, creat</a:t>
            </a:r>
          </a:p>
          <a:p>
            <a:pPr lvl="1"/>
            <a:r>
              <a:rPr lang="en-US" dirty="0" smtClean="0"/>
              <a:t>thyroid function</a:t>
            </a:r>
          </a:p>
          <a:p>
            <a:pPr lvl="1"/>
            <a:r>
              <a:rPr lang="en-US" dirty="0" smtClean="0"/>
              <a:t>glucose</a:t>
            </a:r>
          </a:p>
          <a:p>
            <a:r>
              <a:rPr lang="en-US" dirty="0" smtClean="0"/>
              <a:t>PVR: ? By ultrasound or straight catheter</a:t>
            </a:r>
          </a:p>
          <a:p>
            <a:endParaRPr lang="en-US" dirty="0" smtClean="0"/>
          </a:p>
          <a:p>
            <a:pPr lvl="1"/>
            <a:endParaRPr lang="en-US" dirty="0" smtClean="0"/>
          </a:p>
          <a:p>
            <a:pPr lvl="1"/>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Diagnostic Tests: Urodynamic Studies (UDS)</a:t>
            </a:r>
            <a:endParaRPr lang="en-US" dirty="0"/>
          </a:p>
        </p:txBody>
      </p:sp>
      <p:sp>
        <p:nvSpPr>
          <p:cNvPr id="3" name="Content Placeholder 2"/>
          <p:cNvSpPr>
            <a:spLocks noGrp="1"/>
          </p:cNvSpPr>
          <p:nvPr>
            <p:ph idx="1"/>
          </p:nvPr>
        </p:nvSpPr>
        <p:spPr/>
        <p:txBody>
          <a:bodyPr>
            <a:normAutofit lnSpcReduction="10000"/>
          </a:bodyPr>
          <a:lstStyle/>
          <a:p>
            <a:r>
              <a:rPr lang="en-US" dirty="0" smtClean="0"/>
              <a:t>Many studies of obesity and UI do not publish UDS results</a:t>
            </a:r>
          </a:p>
          <a:p>
            <a:r>
              <a:rPr lang="en-US" dirty="0" smtClean="0"/>
              <a:t>Sugerman, et al and Noblett, et al</a:t>
            </a:r>
          </a:p>
          <a:p>
            <a:pPr lvl="1"/>
            <a:r>
              <a:rPr lang="en-US" dirty="0" smtClean="0"/>
              <a:t>Elevated P</a:t>
            </a:r>
            <a:r>
              <a:rPr lang="en-US" baseline="-25000" dirty="0" smtClean="0"/>
              <a:t>abd</a:t>
            </a:r>
            <a:r>
              <a:rPr lang="en-US" dirty="0" smtClean="0"/>
              <a:t> and P</a:t>
            </a:r>
            <a:r>
              <a:rPr lang="en-US" baseline="-25000" dirty="0" smtClean="0"/>
              <a:t>ves</a:t>
            </a:r>
            <a:r>
              <a:rPr lang="en-US" dirty="0" smtClean="0"/>
              <a:t> in patients with increased abdominal diameter and BMI</a:t>
            </a:r>
          </a:p>
          <a:p>
            <a:r>
              <a:rPr lang="en-US" dirty="0" smtClean="0"/>
              <a:t>Dietel, et al and Bump, et al </a:t>
            </a:r>
          </a:p>
          <a:p>
            <a:pPr lvl="1"/>
            <a:r>
              <a:rPr lang="en-US" dirty="0" smtClean="0"/>
              <a:t>For patients with significant weight loss: improvements in stress UI, decreased P</a:t>
            </a:r>
            <a:r>
              <a:rPr lang="en-US" baseline="-25000" dirty="0" smtClean="0"/>
              <a:t>ves,</a:t>
            </a:r>
            <a:r>
              <a:rPr lang="en-US" dirty="0" smtClean="0"/>
              <a:t> cough pressure transmission and urethral mobility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Obesity and UI: Non-Surgical Management  </a:t>
            </a:r>
            <a:endParaRPr lang="en-US" dirty="0"/>
          </a:p>
        </p:txBody>
      </p:sp>
      <p:sp>
        <p:nvSpPr>
          <p:cNvPr id="3" name="Content Placeholder 2"/>
          <p:cNvSpPr>
            <a:spLocks noGrp="1"/>
          </p:cNvSpPr>
          <p:nvPr>
            <p:ph idx="1"/>
          </p:nvPr>
        </p:nvSpPr>
        <p:spPr>
          <a:xfrm>
            <a:off x="457200" y="1600200"/>
            <a:ext cx="8229600" cy="4952999"/>
          </a:xfrm>
        </p:spPr>
        <p:txBody>
          <a:bodyPr/>
          <a:lstStyle/>
          <a:p>
            <a:r>
              <a:rPr lang="en-US" dirty="0" smtClean="0"/>
              <a:t>Weight Loss:</a:t>
            </a:r>
          </a:p>
          <a:p>
            <a:pPr lvl="1"/>
            <a:r>
              <a:rPr lang="en-US" dirty="0" smtClean="0"/>
              <a:t>Subak, et al, 2005</a:t>
            </a:r>
          </a:p>
          <a:p>
            <a:pPr lvl="1"/>
            <a:r>
              <a:rPr lang="en-US" dirty="0" smtClean="0"/>
              <a:t>Subak, Wing, et al 2009</a:t>
            </a:r>
          </a:p>
          <a:p>
            <a:pPr lvl="1"/>
            <a:r>
              <a:rPr lang="en-US" dirty="0" smtClean="0"/>
              <a:t>Auwad, et al, 2008</a:t>
            </a:r>
          </a:p>
          <a:p>
            <a:pPr lvl="1"/>
            <a:endParaRPr lang="en-US" dirty="0" smtClean="0"/>
          </a:p>
          <a:p>
            <a:endParaRPr lang="en-US" dirty="0" smtClean="0"/>
          </a:p>
          <a:p>
            <a:pPr lvl="1"/>
            <a:endParaRPr lang="en-US" dirty="0" smtClean="0"/>
          </a:p>
          <a:p>
            <a:endParaRPr lang="en-US" dirty="0" smtClean="0"/>
          </a:p>
          <a:p>
            <a:pPr lvl="1"/>
            <a:endParaRPr lang="en-US" dirty="0"/>
          </a:p>
        </p:txBody>
      </p:sp>
      <p:pic>
        <p:nvPicPr>
          <p:cNvPr id="1027" name="Picture 3" descr="C:\Documents and Settings\cwb\Local Settings\Temporary Internet Files\Content.IE5\QZXFDQ3R\MC900445722[1].wmf"/>
          <p:cNvPicPr>
            <a:picLocks noChangeAspect="1" noChangeArrowheads="1"/>
          </p:cNvPicPr>
          <p:nvPr/>
        </p:nvPicPr>
        <p:blipFill>
          <a:blip r:embed="rId2"/>
          <a:srcRect/>
          <a:stretch>
            <a:fillRect/>
          </a:stretch>
        </p:blipFill>
        <p:spPr bwMode="auto">
          <a:xfrm>
            <a:off x="4267200" y="3505200"/>
            <a:ext cx="678485" cy="1008583"/>
          </a:xfrm>
          <a:prstGeom prst="rect">
            <a:avLst/>
          </a:prstGeom>
          <a:noFill/>
        </p:spPr>
      </p:pic>
      <p:pic>
        <p:nvPicPr>
          <p:cNvPr id="1028" name="Picture 4" descr="C:\Documents and Settings\cwb\Local Settings\Temporary Internet Files\Content.IE5\AYNWW8FJ\MC900286866[1].wmf"/>
          <p:cNvPicPr>
            <a:picLocks noChangeAspect="1" noChangeArrowheads="1"/>
          </p:cNvPicPr>
          <p:nvPr/>
        </p:nvPicPr>
        <p:blipFill>
          <a:blip r:embed="rId3"/>
          <a:srcRect/>
          <a:stretch>
            <a:fillRect/>
          </a:stretch>
        </p:blipFill>
        <p:spPr bwMode="auto">
          <a:xfrm>
            <a:off x="5257800" y="4191000"/>
            <a:ext cx="1741283" cy="1564740"/>
          </a:xfrm>
          <a:prstGeom prst="rect">
            <a:avLst/>
          </a:prstGeom>
          <a:noFill/>
        </p:spPr>
      </p:pic>
      <p:pic>
        <p:nvPicPr>
          <p:cNvPr id="1029" name="Picture 5" descr="C:\Documents and Settings\cwb\Local Settings\Temporary Internet Files\Content.IE5\9AV4XBZY\MC900121031[1].wmf"/>
          <p:cNvPicPr>
            <a:picLocks noChangeAspect="1" noChangeArrowheads="1"/>
          </p:cNvPicPr>
          <p:nvPr/>
        </p:nvPicPr>
        <p:blipFill>
          <a:blip r:embed="rId4"/>
          <a:srcRect/>
          <a:stretch>
            <a:fillRect/>
          </a:stretch>
        </p:blipFill>
        <p:spPr bwMode="auto">
          <a:xfrm>
            <a:off x="1245870" y="4038600"/>
            <a:ext cx="2564130" cy="2443581"/>
          </a:xfrm>
          <a:prstGeom prst="rect">
            <a:avLst/>
          </a:prstGeom>
          <a:noFill/>
        </p:spPr>
      </p:pic>
      <p:pic>
        <p:nvPicPr>
          <p:cNvPr id="1031" name="Picture 7" descr="C:\Documents and Settings\cwb\My Documents\My Pictures\Alli.jpg"/>
          <p:cNvPicPr>
            <a:picLocks noChangeAspect="1" noChangeArrowheads="1"/>
          </p:cNvPicPr>
          <p:nvPr/>
        </p:nvPicPr>
        <p:blipFill>
          <a:blip r:embed="rId5"/>
          <a:srcRect/>
          <a:stretch>
            <a:fillRect/>
          </a:stretch>
        </p:blipFill>
        <p:spPr bwMode="auto">
          <a:xfrm>
            <a:off x="5791200" y="1905000"/>
            <a:ext cx="2857500" cy="1981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Obesity and UI: Non-Surgical Urologic Treatments </a:t>
            </a:r>
            <a:endParaRPr lang="en-US" dirty="0"/>
          </a:p>
        </p:txBody>
      </p:sp>
      <p:sp>
        <p:nvSpPr>
          <p:cNvPr id="3" name="Content Placeholder 2"/>
          <p:cNvSpPr>
            <a:spLocks noGrp="1"/>
          </p:cNvSpPr>
          <p:nvPr>
            <p:ph idx="1"/>
          </p:nvPr>
        </p:nvSpPr>
        <p:spPr/>
        <p:txBody>
          <a:bodyPr>
            <a:normAutofit/>
          </a:bodyPr>
          <a:lstStyle/>
          <a:p>
            <a:r>
              <a:rPr lang="en-US" dirty="0" smtClean="0"/>
              <a:t>PME/Behavioral UI Therapies? </a:t>
            </a:r>
          </a:p>
          <a:p>
            <a:pPr lvl="1"/>
            <a:r>
              <a:rPr lang="en-US" dirty="0" smtClean="0"/>
              <a:t>Subak, Wing, et al 2009: Educational booklet w/basic UI, PME, urge-control info. </a:t>
            </a:r>
          </a:p>
          <a:p>
            <a:pPr lvl="2"/>
            <a:r>
              <a:rPr lang="en-US" dirty="0" smtClean="0"/>
              <a:t>Found no evidence for effect of PME</a:t>
            </a:r>
          </a:p>
          <a:p>
            <a:endParaRPr lang="en-US" dirty="0" smtClean="0"/>
          </a:p>
          <a:p>
            <a:r>
              <a:rPr lang="en-US" dirty="0" smtClean="0"/>
              <a:t>Medications</a:t>
            </a:r>
          </a:p>
          <a:p>
            <a:pPr lvl="1"/>
            <a:r>
              <a:rPr lang="en-US" dirty="0" smtClean="0"/>
              <a:t>Antimuscarinic agents: Chancellor, et al (2010)</a:t>
            </a:r>
          </a:p>
          <a:p>
            <a:pPr lvl="1"/>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and UI: Surgical Treatment</a:t>
            </a:r>
            <a:endParaRPr lang="en-US" dirty="0"/>
          </a:p>
        </p:txBody>
      </p:sp>
      <p:sp>
        <p:nvSpPr>
          <p:cNvPr id="3" name="Content Placeholder 2"/>
          <p:cNvSpPr>
            <a:spLocks noGrp="1"/>
          </p:cNvSpPr>
          <p:nvPr>
            <p:ph idx="1"/>
          </p:nvPr>
        </p:nvSpPr>
        <p:spPr/>
        <p:txBody>
          <a:bodyPr>
            <a:normAutofit/>
          </a:bodyPr>
          <a:lstStyle/>
          <a:p>
            <a:r>
              <a:rPr lang="en-US" dirty="0" smtClean="0"/>
              <a:t>For UI: </a:t>
            </a:r>
          </a:p>
          <a:p>
            <a:pPr lvl="1"/>
            <a:r>
              <a:rPr lang="en-US" dirty="0" smtClean="0"/>
              <a:t>Concerns about safety/feasibility of surgery </a:t>
            </a:r>
          </a:p>
          <a:p>
            <a:pPr lvl="1"/>
            <a:r>
              <a:rPr lang="en-US" dirty="0" smtClean="0"/>
              <a:t>Some evidence re: TVT</a:t>
            </a:r>
          </a:p>
          <a:p>
            <a:pPr lvl="1"/>
            <a:r>
              <a:rPr lang="en-US" dirty="0" smtClean="0"/>
              <a:t>Treatment of FI and POP</a:t>
            </a:r>
          </a:p>
          <a:p>
            <a:r>
              <a:rPr lang="en-US" dirty="0" smtClean="0"/>
              <a:t>For obesity:</a:t>
            </a:r>
          </a:p>
          <a:p>
            <a:pPr lvl="1"/>
            <a:r>
              <a:rPr lang="en-US" dirty="0" smtClean="0"/>
              <a:t>Reviews of bariatric surgical procedures</a:t>
            </a:r>
          </a:p>
          <a:p>
            <a:pPr lvl="2"/>
            <a:r>
              <a:rPr lang="en-US" dirty="0" smtClean="0"/>
              <a:t>Hunskaar, 2008; Subak, et al 2009</a:t>
            </a:r>
          </a:p>
          <a:p>
            <a:pPr lvl="1"/>
            <a:r>
              <a:rPr lang="en-US" dirty="0" smtClean="0"/>
              <a:t>Burgio, et al, 2007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Roux-en-Y Gastric Bypass </a:t>
            </a:r>
            <a:endParaRPr lang="en-US" dirty="0"/>
          </a:p>
        </p:txBody>
      </p:sp>
      <p:pic>
        <p:nvPicPr>
          <p:cNvPr id="2050" name="Picture 2" descr="C:\Documents and Settings\cwb\My Documents\My Pictures\Roux-en-Y_gastric_bypass.png"/>
          <p:cNvPicPr>
            <a:picLocks noGrp="1" noChangeAspect="1" noChangeArrowheads="1"/>
          </p:cNvPicPr>
          <p:nvPr>
            <p:ph idx="1"/>
          </p:nvPr>
        </p:nvPicPr>
        <p:blipFill>
          <a:blip r:embed="rId3"/>
          <a:srcRect/>
          <a:stretch>
            <a:fillRect/>
          </a:stretch>
        </p:blipFill>
        <p:spPr bwMode="auto">
          <a:xfrm>
            <a:off x="2174620" y="1600200"/>
            <a:ext cx="4794760" cy="452596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Weight Loss Surgery in Morbidly Obese Women**</a:t>
            </a:r>
            <a:endParaRPr lang="en-US" dirty="0"/>
          </a:p>
        </p:txBody>
      </p:sp>
      <p:graphicFrame>
        <p:nvGraphicFramePr>
          <p:cNvPr id="4" name="Content Placeholder 3"/>
          <p:cNvGraphicFramePr>
            <a:graphicFrameLocks noGrp="1"/>
          </p:cNvGraphicFramePr>
          <p:nvPr>
            <p:ph idx="1"/>
          </p:nvPr>
        </p:nvGraphicFramePr>
        <p:xfrm>
          <a:off x="5334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p:cNvSpPr>
            <a:spLocks noGrp="1"/>
          </p:cNvSpPr>
          <p:nvPr>
            <p:ph type="ftr" sz="quarter" idx="11"/>
          </p:nvPr>
        </p:nvSpPr>
        <p:spPr/>
        <p:txBody>
          <a:bodyPr/>
          <a:lstStyle/>
          <a:p>
            <a:r>
              <a:rPr lang="en-US" dirty="0" smtClean="0"/>
              <a:t>** Burgio, et al 2007</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normAutofit fontScale="77500" lnSpcReduction="20000"/>
          </a:bodyPr>
          <a:lstStyle/>
          <a:p>
            <a:r>
              <a:rPr lang="en-US" sz="4000" dirty="0" smtClean="0"/>
              <a:t>1. Describe the demographics and consequences of obesity and UI </a:t>
            </a:r>
          </a:p>
          <a:p>
            <a:endParaRPr lang="en-US" sz="4000" dirty="0" smtClean="0"/>
          </a:p>
          <a:p>
            <a:r>
              <a:rPr lang="en-US" sz="4000" dirty="0" smtClean="0"/>
              <a:t>2. Examine </a:t>
            </a:r>
            <a:r>
              <a:rPr lang="en-US" sz="4000" dirty="0" smtClean="0"/>
              <a:t>selected research regarding obesity and continence care in nursing home residents </a:t>
            </a:r>
            <a:endParaRPr lang="en-US" sz="4000" dirty="0" smtClean="0"/>
          </a:p>
          <a:p>
            <a:endParaRPr lang="en-US" sz="4000" dirty="0" smtClean="0"/>
          </a:p>
          <a:p>
            <a:r>
              <a:rPr lang="en-US" sz="4000" dirty="0" smtClean="0"/>
              <a:t>3. Suggest future practice </a:t>
            </a:r>
          </a:p>
          <a:p>
            <a:pPr marL="0" indent="0">
              <a:buNone/>
            </a:pPr>
            <a:r>
              <a:rPr lang="en-US" sz="4000" dirty="0" smtClean="0"/>
              <a:t>and research needs</a:t>
            </a:r>
          </a:p>
          <a:p>
            <a:pPr>
              <a:buNone/>
            </a:pPr>
            <a:endParaRPr lang="en-US" dirty="0" smtClean="0"/>
          </a:p>
          <a:p>
            <a:pPr>
              <a:buNone/>
            </a:pPr>
            <a:r>
              <a:rPr lang="en-US" dirty="0" smtClean="0"/>
              <a:t>	 </a:t>
            </a:r>
            <a:endParaRPr lang="en-US" dirty="0"/>
          </a:p>
          <a:p>
            <a:endParaRPr lang="en-US" dirty="0"/>
          </a:p>
        </p:txBody>
      </p:sp>
      <p:pic>
        <p:nvPicPr>
          <p:cNvPr id="13313" name="Picture 1" descr="C:\Documents and Settings\cwb\My Documents\My Pictures\obesity%20faceless%20290.jpg"/>
          <p:cNvPicPr>
            <a:picLocks noChangeAspect="1" noChangeArrowheads="1"/>
          </p:cNvPicPr>
          <p:nvPr/>
        </p:nvPicPr>
        <p:blipFill>
          <a:blip r:embed="rId3"/>
          <a:srcRect/>
          <a:stretch>
            <a:fillRect/>
          </a:stretch>
        </p:blipFill>
        <p:spPr bwMode="auto">
          <a:xfrm>
            <a:off x="5029200" y="3810000"/>
            <a:ext cx="3683000" cy="24511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Obesity and UI in Long-Term Care</a:t>
            </a:r>
            <a:endParaRPr lang="en-US" dirty="0"/>
          </a:p>
        </p:txBody>
      </p:sp>
      <p:sp>
        <p:nvSpPr>
          <p:cNvPr id="6" name="Text Placeholder 5"/>
          <p:cNvSpPr>
            <a:spLocks noGrp="1"/>
          </p:cNvSpPr>
          <p:nvPr>
            <p:ph type="body" idx="1"/>
          </p:nvPr>
        </p:nvSpPr>
        <p:spPr>
          <a:xfrm>
            <a:off x="457200" y="1371600"/>
            <a:ext cx="4040188" cy="650875"/>
          </a:xfrm>
        </p:spPr>
        <p:txBody>
          <a:bodyPr>
            <a:normAutofit/>
          </a:bodyPr>
          <a:lstStyle/>
          <a:p>
            <a:r>
              <a:rPr lang="en-US" dirty="0" smtClean="0"/>
              <a:t>Obesity in Older Individuals </a:t>
            </a:r>
            <a:endParaRPr lang="en-US" dirty="0"/>
          </a:p>
        </p:txBody>
      </p:sp>
      <p:sp>
        <p:nvSpPr>
          <p:cNvPr id="7" name="Content Placeholder 6"/>
          <p:cNvSpPr>
            <a:spLocks noGrp="1"/>
          </p:cNvSpPr>
          <p:nvPr>
            <p:ph sz="half" idx="2"/>
          </p:nvPr>
        </p:nvSpPr>
        <p:spPr>
          <a:xfrm>
            <a:off x="457200" y="1981200"/>
            <a:ext cx="4040188" cy="4724400"/>
          </a:xfrm>
        </p:spPr>
        <p:txBody>
          <a:bodyPr>
            <a:noAutofit/>
          </a:bodyPr>
          <a:lstStyle/>
          <a:p>
            <a:r>
              <a:rPr lang="en-US" dirty="0" smtClean="0"/>
              <a:t>1992-2002: % newly admitted obese residents increased from 15% to &gt; 25%. </a:t>
            </a:r>
          </a:p>
          <a:p>
            <a:r>
              <a:rPr lang="en-US" dirty="0" smtClean="0"/>
              <a:t>30%  of those with BMI of </a:t>
            </a:r>
            <a:r>
              <a:rPr lang="en-US" u="sng" dirty="0" smtClean="0"/>
              <a:t>&gt;</a:t>
            </a:r>
            <a:r>
              <a:rPr lang="en-US" dirty="0" smtClean="0"/>
              <a:t>35.0 were &lt; 65</a:t>
            </a:r>
          </a:p>
          <a:p>
            <a:r>
              <a:rPr lang="en-US" dirty="0" smtClean="0"/>
              <a:t>77% female</a:t>
            </a:r>
          </a:p>
          <a:p>
            <a:r>
              <a:rPr lang="en-US" dirty="0" smtClean="0"/>
              <a:t>13.4% non-Hispanic black  </a:t>
            </a:r>
            <a:br>
              <a:rPr lang="en-US" dirty="0" smtClean="0"/>
            </a:br>
            <a:endParaRPr lang="en-US" dirty="0" smtClean="0"/>
          </a:p>
          <a:p>
            <a:endParaRPr lang="en-US" sz="2000" dirty="0"/>
          </a:p>
        </p:txBody>
      </p:sp>
      <p:sp>
        <p:nvSpPr>
          <p:cNvPr id="8" name="Text Placeholder 7"/>
          <p:cNvSpPr>
            <a:spLocks noGrp="1"/>
          </p:cNvSpPr>
          <p:nvPr>
            <p:ph type="body" sz="quarter" idx="3"/>
          </p:nvPr>
        </p:nvSpPr>
        <p:spPr>
          <a:xfrm>
            <a:off x="4648200" y="1371600"/>
            <a:ext cx="4041775" cy="639762"/>
          </a:xfrm>
        </p:spPr>
        <p:txBody>
          <a:bodyPr>
            <a:normAutofit/>
          </a:bodyPr>
          <a:lstStyle/>
          <a:p>
            <a:r>
              <a:rPr lang="en-US" dirty="0" smtClean="0"/>
              <a:t>Obesity and Continence Care </a:t>
            </a:r>
            <a:endParaRPr lang="en-US" dirty="0"/>
          </a:p>
        </p:txBody>
      </p:sp>
      <p:sp>
        <p:nvSpPr>
          <p:cNvPr id="9" name="Content Placeholder 8"/>
          <p:cNvSpPr>
            <a:spLocks noGrp="1"/>
          </p:cNvSpPr>
          <p:nvPr>
            <p:ph sz="quarter" idx="4"/>
          </p:nvPr>
        </p:nvSpPr>
        <p:spPr>
          <a:xfrm>
            <a:off x="4572000" y="1981200"/>
            <a:ext cx="4041775" cy="4683125"/>
          </a:xfrm>
        </p:spPr>
        <p:txBody>
          <a:bodyPr>
            <a:noAutofit/>
          </a:bodyPr>
          <a:lstStyle/>
          <a:p>
            <a:r>
              <a:rPr lang="en-US" dirty="0" smtClean="0"/>
              <a:t>Rogers, et al, 2008: NH residents weighing </a:t>
            </a:r>
            <a:r>
              <a:rPr lang="en-US" u="sng" dirty="0" smtClean="0"/>
              <a:t>&gt;</a:t>
            </a:r>
            <a:r>
              <a:rPr lang="en-US" dirty="0" smtClean="0"/>
              <a:t>250 pounds at admission were 2X as likely to have an indwelling catheter as those &lt; 250 pounds </a:t>
            </a:r>
          </a:p>
          <a:p>
            <a:r>
              <a:rPr lang="en-US" dirty="0" smtClean="0"/>
              <a:t>Bradway, et al: </a:t>
            </a:r>
            <a:r>
              <a:rPr lang="en-US" dirty="0" smtClean="0"/>
              <a:t>2010</a:t>
            </a:r>
          </a:p>
          <a:p>
            <a:r>
              <a:rPr lang="en-US" dirty="0" smtClean="0"/>
              <a:t>Felix, et al: 2009</a:t>
            </a:r>
            <a:endParaRPr lang="en-US" dirty="0" smtClean="0"/>
          </a:p>
          <a:p>
            <a:r>
              <a:rPr lang="en-US" dirty="0" smtClean="0"/>
              <a:t>Felix, et al: 2013</a:t>
            </a:r>
          </a:p>
          <a:p>
            <a:r>
              <a:rPr lang="en-US" dirty="0" smtClean="0"/>
              <a:t>Bradway, et al: 2013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Continence Care for Obese NH Residents*: Methods </a:t>
            </a:r>
            <a:endParaRPr lang="en-US" dirty="0"/>
          </a:p>
        </p:txBody>
      </p:sp>
      <p:sp>
        <p:nvSpPr>
          <p:cNvPr id="3" name="Content Placeholder 2"/>
          <p:cNvSpPr>
            <a:spLocks noGrp="1"/>
          </p:cNvSpPr>
          <p:nvPr>
            <p:ph idx="1"/>
          </p:nvPr>
        </p:nvSpPr>
        <p:spPr/>
        <p:txBody>
          <a:bodyPr/>
          <a:lstStyle/>
          <a:p>
            <a:r>
              <a:rPr lang="en-US" dirty="0" smtClean="0"/>
              <a:t>Qualitative descriptive </a:t>
            </a:r>
            <a:r>
              <a:rPr lang="en-US" dirty="0" smtClean="0"/>
              <a:t>design</a:t>
            </a:r>
          </a:p>
          <a:p>
            <a:r>
              <a:rPr lang="en-US" dirty="0" smtClean="0"/>
              <a:t>Medical </a:t>
            </a:r>
            <a:r>
              <a:rPr lang="en-US" dirty="0"/>
              <a:t>record </a:t>
            </a:r>
            <a:r>
              <a:rPr lang="en-US" dirty="0" smtClean="0"/>
              <a:t>review</a:t>
            </a:r>
          </a:p>
          <a:p>
            <a:r>
              <a:rPr lang="en-US" dirty="0" smtClean="0"/>
              <a:t>Interviews </a:t>
            </a:r>
            <a:r>
              <a:rPr lang="en-US" dirty="0"/>
              <a:t>of nurses caring for obese </a:t>
            </a:r>
            <a:r>
              <a:rPr lang="en-US" dirty="0" smtClean="0"/>
              <a:t>residents</a:t>
            </a:r>
          </a:p>
          <a:p>
            <a:r>
              <a:rPr lang="en-US" dirty="0" smtClean="0"/>
              <a:t>Interviews </a:t>
            </a:r>
            <a:r>
              <a:rPr lang="en-US" dirty="0"/>
              <a:t>of obese </a:t>
            </a:r>
            <a:r>
              <a:rPr lang="en-US" dirty="0" smtClean="0"/>
              <a:t>residents</a:t>
            </a:r>
          </a:p>
          <a:p>
            <a:r>
              <a:rPr lang="en-US" dirty="0" smtClean="0"/>
              <a:t>Direct </a:t>
            </a:r>
            <a:r>
              <a:rPr lang="en-US" dirty="0"/>
              <a:t>observation of care between nursing staff and obese </a:t>
            </a:r>
            <a:r>
              <a:rPr lang="en-US" dirty="0" smtClean="0"/>
              <a:t>residents</a:t>
            </a:r>
            <a:endParaRPr lang="en-US" dirty="0"/>
          </a:p>
          <a:p>
            <a:endParaRPr lang="en-US" dirty="0"/>
          </a:p>
        </p:txBody>
      </p:sp>
      <p:sp>
        <p:nvSpPr>
          <p:cNvPr id="4" name="Footer Placeholder 3"/>
          <p:cNvSpPr>
            <a:spLocks noGrp="1"/>
          </p:cNvSpPr>
          <p:nvPr>
            <p:ph type="ftr" sz="quarter" idx="11"/>
          </p:nvPr>
        </p:nvSpPr>
        <p:spPr/>
        <p:txBody>
          <a:bodyPr/>
          <a:lstStyle/>
          <a:p>
            <a:r>
              <a:rPr lang="en-US" smtClean="0"/>
              <a:t>* Bradway, et al, 2010</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 of the Sample </a:t>
            </a:r>
            <a:endParaRPr lang="en-US" dirty="0"/>
          </a:p>
        </p:txBody>
      </p:sp>
      <p:graphicFrame>
        <p:nvGraphicFramePr>
          <p:cNvPr id="4" name="Content Placeholder 3"/>
          <p:cNvGraphicFramePr>
            <a:graphicFrameLocks noGrp="1"/>
          </p:cNvGraphicFramePr>
          <p:nvPr>
            <p:ph idx="1"/>
          </p:nvPr>
        </p:nvGraphicFramePr>
        <p:xfrm>
          <a:off x="457200" y="1295399"/>
          <a:ext cx="8229600" cy="5333118"/>
        </p:xfrm>
        <a:graphic>
          <a:graphicData uri="http://schemas.openxmlformats.org/drawingml/2006/table">
            <a:tbl>
              <a:tblPr firstRow="1" bandRow="1">
                <a:tableStyleId>{5C22544A-7EE6-4342-B048-85BDC9FD1C3A}</a:tableStyleId>
              </a:tblPr>
              <a:tblGrid>
                <a:gridCol w="4114800"/>
                <a:gridCol w="4114800"/>
              </a:tblGrid>
              <a:tr h="431653">
                <a:tc>
                  <a:txBody>
                    <a:bodyPr/>
                    <a:lstStyle/>
                    <a:p>
                      <a:pPr algn="ctr"/>
                      <a:r>
                        <a:rPr lang="en-US" dirty="0" smtClean="0"/>
                        <a:t>Characteristic </a:t>
                      </a:r>
                      <a:endParaRPr lang="en-US" dirty="0"/>
                    </a:p>
                  </a:txBody>
                  <a:tcPr/>
                </a:tc>
                <a:tc>
                  <a:txBody>
                    <a:bodyPr/>
                    <a:lstStyle/>
                    <a:p>
                      <a:pPr algn="ctr"/>
                      <a:r>
                        <a:rPr lang="en-US" dirty="0" smtClean="0"/>
                        <a:t>Resident Participants (N=5)</a:t>
                      </a:r>
                      <a:endParaRPr lang="en-US" dirty="0"/>
                    </a:p>
                  </a:txBody>
                  <a:tcPr/>
                </a:tc>
              </a:tr>
              <a:tr h="431653">
                <a:tc>
                  <a:txBody>
                    <a:bodyPr/>
                    <a:lstStyle/>
                    <a:p>
                      <a:r>
                        <a:rPr lang="en-US" dirty="0" smtClean="0"/>
                        <a:t>Mean Age (years)</a:t>
                      </a:r>
                      <a:endParaRPr lang="en-US" dirty="0"/>
                    </a:p>
                  </a:txBody>
                  <a:tcPr/>
                </a:tc>
                <a:tc>
                  <a:txBody>
                    <a:bodyPr/>
                    <a:lstStyle/>
                    <a:p>
                      <a:r>
                        <a:rPr lang="en-US" dirty="0" smtClean="0"/>
                        <a:t>65 (range=47-75)</a:t>
                      </a:r>
                      <a:endParaRPr lang="en-US" dirty="0"/>
                    </a:p>
                  </a:txBody>
                  <a:tcPr/>
                </a:tc>
              </a:tr>
              <a:tr h="628309">
                <a:tc>
                  <a:txBody>
                    <a:bodyPr/>
                    <a:lstStyle/>
                    <a:p>
                      <a:r>
                        <a:rPr lang="en-US" dirty="0" smtClean="0"/>
                        <a:t>Race</a:t>
                      </a:r>
                      <a:endParaRPr lang="en-US" dirty="0"/>
                    </a:p>
                  </a:txBody>
                  <a:tcPr/>
                </a:tc>
                <a:tc>
                  <a:txBody>
                    <a:bodyPr/>
                    <a:lstStyle/>
                    <a:p>
                      <a:r>
                        <a:rPr lang="en-US" dirty="0" smtClean="0"/>
                        <a:t>African American=1</a:t>
                      </a:r>
                    </a:p>
                    <a:p>
                      <a:r>
                        <a:rPr lang="en-US" dirty="0" smtClean="0"/>
                        <a:t>White=4</a:t>
                      </a:r>
                      <a:endParaRPr lang="en-US" dirty="0"/>
                    </a:p>
                  </a:txBody>
                  <a:tcPr/>
                </a:tc>
              </a:tr>
              <a:tr h="431653">
                <a:tc>
                  <a:txBody>
                    <a:bodyPr/>
                    <a:lstStyle/>
                    <a:p>
                      <a:r>
                        <a:rPr lang="en-US" dirty="0" smtClean="0"/>
                        <a:t>Female Sex</a:t>
                      </a:r>
                      <a:endParaRPr lang="en-US" dirty="0"/>
                    </a:p>
                  </a:txBody>
                  <a:tcPr/>
                </a:tc>
                <a:tc>
                  <a:txBody>
                    <a:bodyPr/>
                    <a:lstStyle/>
                    <a:p>
                      <a:r>
                        <a:rPr lang="en-US" dirty="0" smtClean="0"/>
                        <a:t>n=3</a:t>
                      </a:r>
                      <a:endParaRPr lang="en-US" dirty="0"/>
                    </a:p>
                  </a:txBody>
                  <a:tcPr/>
                </a:tc>
              </a:tr>
              <a:tr h="431653">
                <a:tc>
                  <a:txBody>
                    <a:bodyPr/>
                    <a:lstStyle/>
                    <a:p>
                      <a:r>
                        <a:rPr lang="en-US" dirty="0" smtClean="0"/>
                        <a:t>Mean Weight (pounds)</a:t>
                      </a:r>
                      <a:endParaRPr lang="en-US" dirty="0"/>
                    </a:p>
                  </a:txBody>
                  <a:tcPr/>
                </a:tc>
                <a:tc>
                  <a:txBody>
                    <a:bodyPr/>
                    <a:lstStyle/>
                    <a:p>
                      <a:r>
                        <a:rPr lang="en-US" dirty="0" smtClean="0"/>
                        <a:t>323 (range=273-428)</a:t>
                      </a:r>
                      <a:endParaRPr lang="en-US" dirty="0"/>
                    </a:p>
                  </a:txBody>
                  <a:tcPr/>
                </a:tc>
              </a:tr>
              <a:tr h="431653">
                <a:tc>
                  <a:txBody>
                    <a:bodyPr/>
                    <a:lstStyle/>
                    <a:p>
                      <a:r>
                        <a:rPr lang="en-US" dirty="0" smtClean="0"/>
                        <a:t>Mean Body Mass Index</a:t>
                      </a:r>
                      <a:endParaRPr lang="en-US" dirty="0"/>
                    </a:p>
                  </a:txBody>
                  <a:tcPr/>
                </a:tc>
                <a:tc>
                  <a:txBody>
                    <a:bodyPr/>
                    <a:lstStyle/>
                    <a:p>
                      <a:r>
                        <a:rPr lang="en-US" dirty="0" smtClean="0"/>
                        <a:t>53 (range-50-57)</a:t>
                      </a:r>
                      <a:endParaRPr lang="en-US" dirty="0"/>
                    </a:p>
                  </a:txBody>
                  <a:tcPr/>
                </a:tc>
              </a:tr>
              <a:tr h="1166858">
                <a:tc>
                  <a:txBody>
                    <a:bodyPr/>
                    <a:lstStyle/>
                    <a:p>
                      <a:r>
                        <a:rPr lang="en-US" dirty="0" smtClean="0"/>
                        <a:t>Urinary Incontinence </a:t>
                      </a:r>
                      <a:endParaRPr lang="en-US" dirty="0"/>
                    </a:p>
                  </a:txBody>
                  <a:tcPr/>
                </a:tc>
                <a:tc>
                  <a:txBody>
                    <a:bodyPr/>
                    <a:lstStyle/>
                    <a:p>
                      <a:r>
                        <a:rPr lang="en-US" dirty="0" smtClean="0"/>
                        <a:t>n=3*</a:t>
                      </a:r>
                    </a:p>
                    <a:p>
                      <a:r>
                        <a:rPr lang="en-US" dirty="0" smtClean="0"/>
                        <a:t>    Functional=3</a:t>
                      </a:r>
                    </a:p>
                    <a:p>
                      <a:r>
                        <a:rPr lang="en-US" dirty="0" smtClean="0"/>
                        <a:t>   Urge=1</a:t>
                      </a:r>
                    </a:p>
                    <a:p>
                      <a:r>
                        <a:rPr lang="en-US" dirty="0" smtClean="0"/>
                        <a:t>   Urinary</a:t>
                      </a:r>
                      <a:r>
                        <a:rPr lang="en-US" baseline="0" dirty="0" smtClean="0"/>
                        <a:t> Retention=1</a:t>
                      </a:r>
                      <a:endParaRPr lang="en-US" dirty="0" smtClean="0"/>
                    </a:p>
                  </a:txBody>
                  <a:tcPr/>
                </a:tc>
              </a:tr>
              <a:tr h="431653">
                <a:tc>
                  <a:txBody>
                    <a:bodyPr/>
                    <a:lstStyle/>
                    <a:p>
                      <a:r>
                        <a:rPr lang="en-US" dirty="0" smtClean="0"/>
                        <a:t>Fecal Incontinence </a:t>
                      </a:r>
                      <a:endParaRPr lang="en-US" dirty="0"/>
                    </a:p>
                  </a:txBody>
                  <a:tcPr/>
                </a:tc>
                <a:tc>
                  <a:txBody>
                    <a:bodyPr/>
                    <a:lstStyle/>
                    <a:p>
                      <a:r>
                        <a:rPr lang="en-US" dirty="0" smtClean="0"/>
                        <a:t>n=3*</a:t>
                      </a:r>
                      <a:endParaRPr lang="en-US" dirty="0"/>
                    </a:p>
                  </a:txBody>
                  <a:tcPr/>
                </a:tc>
              </a:tr>
              <a:tr h="876325">
                <a:tc>
                  <a:txBody>
                    <a:bodyPr/>
                    <a:lstStyle/>
                    <a:p>
                      <a:r>
                        <a:rPr lang="en-US" dirty="0" smtClean="0"/>
                        <a:t>Strategies for Managing</a:t>
                      </a:r>
                      <a:r>
                        <a:rPr lang="en-US" baseline="0" dirty="0" smtClean="0"/>
                        <a:t> UI </a:t>
                      </a:r>
                      <a:endParaRPr lang="en-US" dirty="0"/>
                    </a:p>
                  </a:txBody>
                  <a:tcPr/>
                </a:tc>
                <a:tc>
                  <a:txBody>
                    <a:bodyPr/>
                    <a:lstStyle/>
                    <a:p>
                      <a:r>
                        <a:rPr lang="en-US" dirty="0" smtClean="0"/>
                        <a:t>Anticholinergic Medication</a:t>
                      </a:r>
                      <a:r>
                        <a:rPr lang="en-US" baseline="0" dirty="0" smtClean="0"/>
                        <a:t> n=1</a:t>
                      </a:r>
                    </a:p>
                    <a:p>
                      <a:r>
                        <a:rPr lang="en-US" baseline="0" dirty="0" smtClean="0"/>
                        <a:t>Pads/products n=3</a:t>
                      </a:r>
                    </a:p>
                    <a:p>
                      <a:r>
                        <a:rPr lang="en-US" baseline="0" dirty="0" smtClean="0"/>
                        <a:t>Indwelling urinary catheter n=1</a:t>
                      </a:r>
                      <a:endParaRPr lang="en-US"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p:txBody>
          <a:bodyPr/>
          <a:lstStyle/>
          <a:p>
            <a:r>
              <a:rPr lang="en-US" dirty="0" smtClean="0"/>
              <a:t>Three primary themes </a:t>
            </a:r>
          </a:p>
          <a:p>
            <a:endParaRPr lang="en-US" dirty="0" smtClean="0"/>
          </a:p>
          <a:p>
            <a:r>
              <a:rPr lang="en-US" dirty="0" smtClean="0"/>
              <a:t>From interview and observational data:</a:t>
            </a:r>
            <a:endParaRPr lang="en-US" i="1" dirty="0" smtClean="0"/>
          </a:p>
          <a:p>
            <a:pPr lvl="1">
              <a:buNone/>
            </a:pPr>
            <a:r>
              <a:rPr lang="en-US" i="1" dirty="0" smtClean="0"/>
              <a:t>Obese and Incontinent Day to Day </a:t>
            </a:r>
          </a:p>
          <a:p>
            <a:pPr lvl="1">
              <a:buNone/>
            </a:pPr>
            <a:r>
              <a:rPr lang="en-US" i="1" dirty="0" smtClean="0"/>
              <a:t>Fitting In the Environment</a:t>
            </a:r>
          </a:p>
          <a:p>
            <a:pPr lvl="1">
              <a:buNone/>
            </a:pPr>
            <a:r>
              <a:rPr lang="en-US" i="1" dirty="0" smtClean="0"/>
              <a:t>“It’s Rough…But We Want to Do It”</a:t>
            </a:r>
            <a:endParaRPr lang="en-US" i="1" dirty="0"/>
          </a:p>
        </p:txBody>
      </p:sp>
      <p:pic>
        <p:nvPicPr>
          <p:cNvPr id="4" name="Picture 2" descr="C:\Documents and Settings\cwb\My Documents\My Pictures\0041-0701-2318-3312.jpg"/>
          <p:cNvPicPr>
            <a:picLocks noChangeAspect="1" noChangeArrowheads="1"/>
          </p:cNvPicPr>
          <p:nvPr/>
        </p:nvPicPr>
        <p:blipFill>
          <a:blip r:embed="rId3" cstate="print"/>
          <a:srcRect/>
          <a:stretch>
            <a:fillRect/>
          </a:stretch>
        </p:blipFill>
        <p:spPr bwMode="auto">
          <a:xfrm>
            <a:off x="6705600" y="4876800"/>
            <a:ext cx="2184400" cy="1651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Dealing with Continence and Incontinence </a:t>
            </a:r>
            <a:endParaRPr lang="en-US" dirty="0"/>
          </a:p>
        </p:txBody>
      </p:sp>
      <p:sp>
        <p:nvSpPr>
          <p:cNvPr id="5" name="Text Placeholder 4"/>
          <p:cNvSpPr>
            <a:spLocks noGrp="1"/>
          </p:cNvSpPr>
          <p:nvPr>
            <p:ph type="body" idx="1"/>
          </p:nvPr>
        </p:nvSpPr>
        <p:spPr/>
        <p:txBody>
          <a:bodyPr/>
          <a:lstStyle/>
          <a:p>
            <a:r>
              <a:rPr lang="en-US" dirty="0" smtClean="0"/>
              <a:t>Indwelling Catheters </a:t>
            </a:r>
            <a:endParaRPr lang="en-US" dirty="0"/>
          </a:p>
        </p:txBody>
      </p:sp>
      <p:sp>
        <p:nvSpPr>
          <p:cNvPr id="6" name="Content Placeholder 5"/>
          <p:cNvSpPr>
            <a:spLocks noGrp="1"/>
          </p:cNvSpPr>
          <p:nvPr>
            <p:ph sz="half" idx="2"/>
          </p:nvPr>
        </p:nvSpPr>
        <p:spPr/>
        <p:txBody>
          <a:bodyPr>
            <a:normAutofit fontScale="92500"/>
          </a:bodyPr>
          <a:lstStyle/>
          <a:p>
            <a:r>
              <a:rPr lang="en-US" dirty="0" smtClean="0"/>
              <a:t>“</a:t>
            </a:r>
            <a:r>
              <a:rPr lang="en-US" i="1" dirty="0" smtClean="0"/>
              <a:t>I had one [an indwelling urinary catheter] when I first came here. After about a month, it was removed. I asked them to replace it, but was told they were not allowed to do that…I think it helped keep me dry. Even if [I get the urge]…call the nurse, they might not get here in time, and then I get wet…”</a:t>
            </a:r>
            <a:endParaRPr lang="en-US" dirty="0"/>
          </a:p>
        </p:txBody>
      </p:sp>
      <p:sp>
        <p:nvSpPr>
          <p:cNvPr id="7" name="Text Placeholder 6"/>
          <p:cNvSpPr>
            <a:spLocks noGrp="1"/>
          </p:cNvSpPr>
          <p:nvPr>
            <p:ph type="body" sz="quarter" idx="3"/>
          </p:nvPr>
        </p:nvSpPr>
        <p:spPr/>
        <p:txBody>
          <a:bodyPr/>
          <a:lstStyle/>
          <a:p>
            <a:r>
              <a:rPr lang="en-US" dirty="0" smtClean="0"/>
              <a:t>Complex Schedules </a:t>
            </a:r>
            <a:endParaRPr lang="en-US" dirty="0"/>
          </a:p>
        </p:txBody>
      </p:sp>
      <p:sp>
        <p:nvSpPr>
          <p:cNvPr id="8" name="Content Placeholder 7"/>
          <p:cNvSpPr>
            <a:spLocks noGrp="1"/>
          </p:cNvSpPr>
          <p:nvPr>
            <p:ph sz="quarter" idx="4"/>
          </p:nvPr>
        </p:nvSpPr>
        <p:spPr/>
        <p:txBody>
          <a:bodyPr>
            <a:normAutofit fontScale="92500" lnSpcReduction="20000"/>
          </a:bodyPr>
          <a:lstStyle/>
          <a:p>
            <a:r>
              <a:rPr lang="en-US" i="1" dirty="0" smtClean="0"/>
              <a:t>“[The NAs] need a Hoyer lift to get me out of bed because I can’t bear weight. I can’t use a toilet or bedside commode, so I wear a diaper. I’m out of bed from 11AM-7PM and don’t go the bathroom in-between. The diaper gets wet. I could ask to go to bed at 4PM [and probably not be as wet or maybe even stay dry] but I want to stay up until 7PM…it’s a choice I make.”</a:t>
            </a:r>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i="1" dirty="0" smtClean="0"/>
              <a:t>Fitting in the Environment </a:t>
            </a:r>
            <a:endParaRPr lang="en-US" i="1" dirty="0"/>
          </a:p>
        </p:txBody>
      </p:sp>
      <p:sp>
        <p:nvSpPr>
          <p:cNvPr id="8" name="Content Placeholder 7"/>
          <p:cNvSpPr>
            <a:spLocks noGrp="1"/>
          </p:cNvSpPr>
          <p:nvPr>
            <p:ph idx="1"/>
          </p:nvPr>
        </p:nvSpPr>
        <p:spPr/>
        <p:txBody>
          <a:bodyPr/>
          <a:lstStyle/>
          <a:p>
            <a:r>
              <a:rPr lang="en-US" dirty="0" smtClean="0"/>
              <a:t>Tight spaces</a:t>
            </a:r>
          </a:p>
          <a:p>
            <a:r>
              <a:rPr lang="en-US" dirty="0" smtClean="0"/>
              <a:t>Working with equipment and products</a:t>
            </a:r>
          </a:p>
          <a:p>
            <a:r>
              <a:rPr lang="en-US" dirty="0" smtClean="0"/>
              <a:t>Fitting in </a:t>
            </a:r>
            <a:endParaRPr lang="en-US" dirty="0"/>
          </a:p>
        </p:txBody>
      </p:sp>
      <p:pic>
        <p:nvPicPr>
          <p:cNvPr id="26626" name="Picture 2"/>
          <p:cNvPicPr>
            <a:picLocks noChangeAspect="1" noChangeArrowheads="1"/>
          </p:cNvPicPr>
          <p:nvPr/>
        </p:nvPicPr>
        <p:blipFill>
          <a:blip r:embed="rId3" cstate="print"/>
          <a:srcRect/>
          <a:stretch>
            <a:fillRect/>
          </a:stretch>
        </p:blipFill>
        <p:spPr bwMode="auto">
          <a:xfrm>
            <a:off x="6858000" y="3124200"/>
            <a:ext cx="1981200" cy="2514600"/>
          </a:xfrm>
          <a:prstGeom prst="rect">
            <a:avLst/>
          </a:prstGeom>
          <a:noFill/>
          <a:ln w="9525">
            <a:noFill/>
            <a:miter lim="800000"/>
            <a:headEnd/>
            <a:tailEnd/>
          </a:ln>
          <a:effectLst/>
        </p:spPr>
      </p:pic>
      <p:pic>
        <p:nvPicPr>
          <p:cNvPr id="26627" name="Picture 3" descr="C:\Documents and Settings\cwb\Local Settings\Temporary Internet Files\Content.IE5\QZXFDQ3R\MCj03842660000[1].wmf"/>
          <p:cNvPicPr>
            <a:picLocks noChangeAspect="1" noChangeArrowheads="1"/>
          </p:cNvPicPr>
          <p:nvPr/>
        </p:nvPicPr>
        <p:blipFill>
          <a:blip r:embed="rId4" cstate="print"/>
          <a:srcRect/>
          <a:stretch>
            <a:fillRect/>
          </a:stretch>
        </p:blipFill>
        <p:spPr bwMode="auto">
          <a:xfrm>
            <a:off x="2819400" y="3505200"/>
            <a:ext cx="1797710" cy="1623974"/>
          </a:xfrm>
          <a:prstGeom prst="rect">
            <a:avLst/>
          </a:prstGeom>
          <a:noFill/>
        </p:spPr>
      </p:pic>
      <p:pic>
        <p:nvPicPr>
          <p:cNvPr id="25602" name="Picture 2"/>
          <p:cNvPicPr>
            <a:picLocks noChangeAspect="1" noChangeArrowheads="1"/>
          </p:cNvPicPr>
          <p:nvPr/>
        </p:nvPicPr>
        <p:blipFill>
          <a:blip r:embed="rId5" cstate="print"/>
          <a:srcRect/>
          <a:stretch>
            <a:fillRect/>
          </a:stretch>
        </p:blipFill>
        <p:spPr bwMode="auto">
          <a:xfrm>
            <a:off x="457200" y="4953000"/>
            <a:ext cx="1800225" cy="1139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Working with Equipment and Products  </a:t>
            </a:r>
            <a:endParaRPr lang="en-US" dirty="0"/>
          </a:p>
        </p:txBody>
      </p:sp>
      <p:sp>
        <p:nvSpPr>
          <p:cNvPr id="3" name="Content Placeholder 2"/>
          <p:cNvSpPr>
            <a:spLocks noGrp="1"/>
          </p:cNvSpPr>
          <p:nvPr>
            <p:ph idx="1"/>
          </p:nvPr>
        </p:nvSpPr>
        <p:spPr/>
        <p:txBody>
          <a:bodyPr>
            <a:normAutofit fontScale="92500" lnSpcReduction="10000"/>
          </a:bodyPr>
          <a:lstStyle/>
          <a:p>
            <a:r>
              <a:rPr lang="en-US" i="1" dirty="0" smtClean="0"/>
              <a:t>[It would be] “nice to have a shower stretcher that fits the patients better, but if they [facility] got it, it would not fit through the doorway to the patient’s room or the doorway to the shower.” </a:t>
            </a:r>
            <a:r>
              <a:rPr lang="en-US" dirty="0" smtClean="0"/>
              <a:t>(Nurse participant #3)</a:t>
            </a:r>
          </a:p>
          <a:p>
            <a:r>
              <a:rPr lang="en-US" i="1" dirty="0" smtClean="0"/>
              <a:t>“diapers are scratchy, especially if you are overweight…if the diaper does not fit the tabs end up not being closed, then the tabs lay against the skin and rub the area. They stick to you…those plastic tabs are sharp!”</a:t>
            </a:r>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“It’s Rough…But We Want to Do It”</a:t>
            </a:r>
            <a:endParaRPr lang="en-US" i="1" dirty="0"/>
          </a:p>
        </p:txBody>
      </p:sp>
      <p:sp>
        <p:nvSpPr>
          <p:cNvPr id="3" name="Content Placeholder 2"/>
          <p:cNvSpPr>
            <a:spLocks noGrp="1"/>
          </p:cNvSpPr>
          <p:nvPr>
            <p:ph idx="1"/>
          </p:nvPr>
        </p:nvSpPr>
        <p:spPr/>
        <p:txBody>
          <a:bodyPr/>
          <a:lstStyle/>
          <a:p>
            <a:r>
              <a:rPr lang="en-US" dirty="0" smtClean="0"/>
              <a:t>Time and staffing</a:t>
            </a:r>
          </a:p>
          <a:p>
            <a:endParaRPr lang="en-US" dirty="0" smtClean="0"/>
          </a:p>
          <a:p>
            <a:r>
              <a:rPr lang="en-US" dirty="0" smtClean="0"/>
              <a:t>Physically exhausting and challenging care</a:t>
            </a:r>
          </a:p>
          <a:p>
            <a:endParaRPr lang="en-US" dirty="0" smtClean="0"/>
          </a:p>
          <a:p>
            <a:r>
              <a:rPr lang="en-US" dirty="0" smtClean="0"/>
              <a:t>Caregiving with respect and dignity </a:t>
            </a:r>
          </a:p>
          <a:p>
            <a:endParaRPr lang="en-US" dirty="0" smtClean="0"/>
          </a:p>
          <a:p>
            <a:endParaRPr lang="en-US" dirty="0" smtClean="0"/>
          </a:p>
          <a:p>
            <a:endParaRPr lang="en-US" dirty="0"/>
          </a:p>
        </p:txBody>
      </p:sp>
      <p:pic>
        <p:nvPicPr>
          <p:cNvPr id="27651" name="Picture 3"/>
          <p:cNvPicPr>
            <a:picLocks noChangeAspect="1" noChangeArrowheads="1"/>
          </p:cNvPicPr>
          <p:nvPr/>
        </p:nvPicPr>
        <p:blipFill>
          <a:blip r:embed="rId3" cstate="print"/>
          <a:srcRect/>
          <a:stretch>
            <a:fillRect/>
          </a:stretch>
        </p:blipFill>
        <p:spPr bwMode="auto">
          <a:xfrm>
            <a:off x="6781800" y="3810000"/>
            <a:ext cx="1257300" cy="236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Physically Exhausting and Challenging Care </a:t>
            </a:r>
            <a:endParaRPr lang="en-US" dirty="0"/>
          </a:p>
        </p:txBody>
      </p:sp>
      <p:sp>
        <p:nvSpPr>
          <p:cNvPr id="5" name="Content Placeholder 4"/>
          <p:cNvSpPr>
            <a:spLocks noGrp="1"/>
          </p:cNvSpPr>
          <p:nvPr>
            <p:ph idx="1"/>
          </p:nvPr>
        </p:nvSpPr>
        <p:spPr/>
        <p:txBody>
          <a:bodyPr>
            <a:normAutofit fontScale="92500" lnSpcReduction="10000"/>
          </a:bodyPr>
          <a:lstStyle/>
          <a:p>
            <a:r>
              <a:rPr lang="en-US" i="1" dirty="0" smtClean="0"/>
              <a:t>“It’s really rough. It’s hard on us. It takes a couple people [and] sometimes it is too much” </a:t>
            </a:r>
            <a:endParaRPr lang="en-US" dirty="0" smtClean="0"/>
          </a:p>
          <a:p>
            <a:r>
              <a:rPr lang="en-US" i="1" dirty="0" smtClean="0"/>
              <a:t>[The] “wear and tear on your body [is] not discussed…We hear about good body mechanics, and we DO that, but when you are moving a very large person, EVEN WITH good mechanics, your shoulders hurt when you get home, just from the extra pushing with your body.”</a:t>
            </a:r>
            <a:endParaRPr lang="en-US" dirty="0" smtClean="0"/>
          </a:p>
          <a:p>
            <a:r>
              <a:rPr lang="en-US" i="1" dirty="0" smtClean="0"/>
              <a:t>“Your hand is in pain when you have to hold up that belly and then try to wash.”</a:t>
            </a:r>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Discussion/Conclusions  </a:t>
            </a:r>
            <a:endParaRPr lang="en-US" dirty="0"/>
          </a:p>
        </p:txBody>
      </p:sp>
      <p:sp>
        <p:nvSpPr>
          <p:cNvPr id="3" name="Content Placeholder 2"/>
          <p:cNvSpPr>
            <a:spLocks noGrp="1"/>
          </p:cNvSpPr>
          <p:nvPr>
            <p:ph idx="1"/>
          </p:nvPr>
        </p:nvSpPr>
        <p:spPr>
          <a:xfrm>
            <a:off x="457200" y="1752600"/>
            <a:ext cx="8229600" cy="4373563"/>
          </a:xfrm>
        </p:spPr>
        <p:txBody>
          <a:bodyPr>
            <a:normAutofit fontScale="77500" lnSpcReduction="20000"/>
          </a:bodyPr>
          <a:lstStyle/>
          <a:p>
            <a:r>
              <a:rPr lang="en-US" dirty="0" smtClean="0"/>
              <a:t>Pilot study with small sample size</a:t>
            </a:r>
          </a:p>
          <a:p>
            <a:r>
              <a:rPr lang="en-US" dirty="0" smtClean="0"/>
              <a:t>First study to observe and interview residents and staff re: continence and obesity </a:t>
            </a:r>
          </a:p>
          <a:p>
            <a:r>
              <a:rPr lang="en-US" dirty="0" smtClean="0"/>
              <a:t>Obese residents younger and heavier than “typical” LTC resident</a:t>
            </a:r>
          </a:p>
          <a:p>
            <a:r>
              <a:rPr lang="en-US" dirty="0" smtClean="0"/>
              <a:t>At high risk for incontinence and containment problems</a:t>
            </a:r>
          </a:p>
          <a:p>
            <a:r>
              <a:rPr lang="en-US" dirty="0" smtClean="0"/>
              <a:t>Need for evidence re: use of indwelling urinary catheters</a:t>
            </a:r>
          </a:p>
          <a:p>
            <a:r>
              <a:rPr lang="en-US" dirty="0" smtClean="0"/>
              <a:t>Products, supplies, and equipment impact continence care</a:t>
            </a:r>
          </a:p>
          <a:p>
            <a:r>
              <a:rPr lang="en-US" dirty="0" smtClean="0"/>
              <a:t>Residents and staff acknowledge environmental issues and physical burden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5105400"/>
            <a:ext cx="5486400" cy="685800"/>
          </a:xfrm>
        </p:spPr>
        <p:txBody>
          <a:bodyPr>
            <a:normAutofit/>
          </a:bodyPr>
          <a:lstStyle/>
          <a:p>
            <a:pPr algn="ctr"/>
            <a:r>
              <a:rPr lang="en-US" sz="2400" dirty="0" smtClean="0"/>
              <a:t>How Is Obesity Defined? </a:t>
            </a:r>
            <a:endParaRPr lang="en-US" sz="2400" dirty="0"/>
          </a:p>
        </p:txBody>
      </p:sp>
      <p:pic>
        <p:nvPicPr>
          <p:cNvPr id="3074" name="Picture 2"/>
          <p:cNvPicPr>
            <a:picLocks noGrp="1" noChangeAspect="1" noChangeArrowheads="1"/>
          </p:cNvPicPr>
          <p:nvPr>
            <p:ph type="pic" idx="1"/>
          </p:nvPr>
        </p:nvPicPr>
        <p:blipFill>
          <a:blip r:embed="rId3" cstate="print"/>
          <a:srcRect l="273" r="273"/>
          <a:stretch>
            <a:fillRect/>
          </a:stretch>
        </p:blipFill>
        <p:spPr bwMode="auto">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t>
            </a:r>
            <a:endParaRPr lang="en-US" dirty="0"/>
          </a:p>
        </p:txBody>
      </p:sp>
      <p:sp>
        <p:nvSpPr>
          <p:cNvPr id="3" name="Content Placeholder 2"/>
          <p:cNvSpPr>
            <a:spLocks noGrp="1"/>
          </p:cNvSpPr>
          <p:nvPr>
            <p:ph idx="1"/>
          </p:nvPr>
        </p:nvSpPr>
        <p:spPr/>
        <p:txBody>
          <a:bodyPr>
            <a:normAutofit/>
          </a:bodyPr>
          <a:lstStyle/>
          <a:p>
            <a:r>
              <a:rPr lang="en-US" dirty="0" smtClean="0"/>
              <a:t>72 y.o. male, BMI 50.2</a:t>
            </a:r>
          </a:p>
          <a:p>
            <a:r>
              <a:rPr lang="en-US" dirty="0" smtClean="0"/>
              <a:t>Incontinent of bowel and bladder</a:t>
            </a:r>
          </a:p>
          <a:p>
            <a:r>
              <a:rPr lang="en-US" dirty="0" smtClean="0"/>
              <a:t>2-3 certified nurse assistants to bathe/shower</a:t>
            </a:r>
          </a:p>
          <a:p>
            <a:r>
              <a:rPr lang="en-US" dirty="0" smtClean="0"/>
              <a:t>105 minutes</a:t>
            </a:r>
          </a:p>
          <a:p>
            <a:pPr lvl="1"/>
            <a:r>
              <a:rPr lang="en-US" dirty="0" smtClean="0"/>
              <a:t>Vs. 45 minutes for non-obese patient**</a:t>
            </a:r>
          </a:p>
          <a:p>
            <a:pPr lvl="1"/>
            <a:endParaRPr lang="en-US" dirty="0" smtClean="0"/>
          </a:p>
          <a:p>
            <a:pPr lvl="1"/>
            <a:r>
              <a:rPr lang="en-US" dirty="0" smtClean="0"/>
              <a:t>* Felix, et al, </a:t>
            </a:r>
            <a:r>
              <a:rPr lang="en-US" dirty="0" smtClean="0"/>
              <a:t>2009</a:t>
            </a:r>
          </a:p>
          <a:p>
            <a:pPr lvl="1"/>
            <a:r>
              <a:rPr lang="en-US" dirty="0" smtClean="0"/>
              <a:t>Rose, et al, 2007; Bradway &amp; Felix, under review </a:t>
            </a:r>
            <a:endParaRPr lang="en-US" dirty="0" smtClean="0"/>
          </a:p>
          <a:p>
            <a:endParaRPr lang="en-US" dirty="0" smtClean="0"/>
          </a:p>
          <a:p>
            <a:endParaRPr lang="en-US" dirty="0"/>
          </a:p>
        </p:txBody>
      </p:sp>
    </p:spTree>
    <p:extLst>
      <p:ext uri="{BB962C8B-B14F-4D97-AF65-F5344CB8AC3E}">
        <p14:creationId xmlns:p14="http://schemas.microsoft.com/office/powerpoint/2010/main" val="41936986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 of Weight on IDUC Use Among LTC Facility Residents*: Methods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Longitudinal cohort design</a:t>
            </a:r>
            <a:endParaRPr lang="en-US" dirty="0" smtClean="0"/>
          </a:p>
          <a:p>
            <a:r>
              <a:rPr lang="en-US" dirty="0" smtClean="0"/>
              <a:t>Medical </a:t>
            </a:r>
            <a:r>
              <a:rPr lang="en-US" dirty="0"/>
              <a:t>record </a:t>
            </a:r>
            <a:r>
              <a:rPr lang="en-US" dirty="0" smtClean="0"/>
              <a:t>review</a:t>
            </a:r>
          </a:p>
          <a:p>
            <a:pPr lvl="1"/>
            <a:r>
              <a:rPr lang="en-US" dirty="0" smtClean="0"/>
              <a:t>All federally certified LTC facilities in Arkansas </a:t>
            </a:r>
            <a:endParaRPr lang="en-US" dirty="0" smtClean="0"/>
          </a:p>
          <a:p>
            <a:pPr lvl="1"/>
            <a:r>
              <a:rPr lang="en-US" dirty="0" smtClean="0"/>
              <a:t>MDS data from all older adults admitted during quarter one in 2008 (N=3,879)</a:t>
            </a:r>
          </a:p>
          <a:p>
            <a:pPr lvl="1"/>
            <a:r>
              <a:rPr lang="en-US" dirty="0" smtClean="0"/>
              <a:t>All 4 quarters during a one year period examined </a:t>
            </a:r>
            <a:endParaRPr lang="en-US" dirty="0" smtClean="0"/>
          </a:p>
          <a:p>
            <a:r>
              <a:rPr lang="en-US" dirty="0" smtClean="0"/>
              <a:t>Descriptive stats to characterize LTC residents</a:t>
            </a:r>
          </a:p>
          <a:p>
            <a:r>
              <a:rPr lang="en-US" dirty="0" smtClean="0"/>
              <a:t>Generalized estimating equation (GEE) model to examine effect of obesity on indwelling urinary catheter use over time</a:t>
            </a:r>
            <a:endParaRPr lang="en-US" dirty="0"/>
          </a:p>
        </p:txBody>
      </p:sp>
      <p:sp>
        <p:nvSpPr>
          <p:cNvPr id="4" name="Footer Placeholder 3"/>
          <p:cNvSpPr>
            <a:spLocks noGrp="1"/>
          </p:cNvSpPr>
          <p:nvPr>
            <p:ph type="ftr" sz="quarter" idx="11"/>
          </p:nvPr>
        </p:nvSpPr>
        <p:spPr/>
        <p:txBody>
          <a:bodyPr/>
          <a:lstStyle/>
          <a:p>
            <a:r>
              <a:rPr lang="en-US" smtClean="0"/>
              <a:t>* Felix, et al, 2013</a:t>
            </a:r>
            <a:endParaRPr lang="en-US" dirty="0"/>
          </a:p>
        </p:txBody>
      </p:sp>
    </p:spTree>
    <p:extLst>
      <p:ext uri="{BB962C8B-B14F-4D97-AF65-F5344CB8AC3E}">
        <p14:creationId xmlns:p14="http://schemas.microsoft.com/office/powerpoint/2010/main" val="22560474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Description of the Sample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5213198"/>
              </p:ext>
            </p:extLst>
          </p:nvPr>
        </p:nvGraphicFramePr>
        <p:xfrm>
          <a:off x="457200" y="1295399"/>
          <a:ext cx="8229600" cy="4813179"/>
        </p:xfrm>
        <a:graphic>
          <a:graphicData uri="http://schemas.openxmlformats.org/drawingml/2006/table">
            <a:tbl>
              <a:tblPr firstRow="1" bandRow="1">
                <a:tableStyleId>{5C22544A-7EE6-4342-B048-85BDC9FD1C3A}</a:tableStyleId>
              </a:tblPr>
              <a:tblGrid>
                <a:gridCol w="4114800"/>
                <a:gridCol w="4114800"/>
              </a:tblGrid>
              <a:tr h="431653">
                <a:tc>
                  <a:txBody>
                    <a:bodyPr/>
                    <a:lstStyle/>
                    <a:p>
                      <a:pPr algn="ctr"/>
                      <a:r>
                        <a:rPr lang="en-US" dirty="0" smtClean="0"/>
                        <a:t>Characteristic </a:t>
                      </a:r>
                      <a:endParaRPr lang="en-US" dirty="0"/>
                    </a:p>
                  </a:txBody>
                  <a:tcPr/>
                </a:tc>
                <a:tc>
                  <a:txBody>
                    <a:bodyPr/>
                    <a:lstStyle/>
                    <a:p>
                      <a:pPr algn="ctr"/>
                      <a:r>
                        <a:rPr lang="en-US" dirty="0" smtClean="0"/>
                        <a:t>Resident Participants (</a:t>
                      </a:r>
                      <a:r>
                        <a:rPr lang="en-US" dirty="0" smtClean="0"/>
                        <a:t>N=3,879)</a:t>
                      </a:r>
                      <a:endParaRPr lang="en-US" dirty="0"/>
                    </a:p>
                  </a:txBody>
                  <a:tcPr/>
                </a:tc>
              </a:tr>
              <a:tr h="431653">
                <a:tc>
                  <a:txBody>
                    <a:bodyPr/>
                    <a:lstStyle/>
                    <a:p>
                      <a:r>
                        <a:rPr lang="en-US" dirty="0" smtClean="0"/>
                        <a:t>Mean Age </a:t>
                      </a:r>
                      <a:r>
                        <a:rPr lang="en-US" dirty="0" smtClean="0"/>
                        <a:t>(SD)</a:t>
                      </a:r>
                      <a:endParaRPr lang="en-US" dirty="0"/>
                    </a:p>
                  </a:txBody>
                  <a:tcPr/>
                </a:tc>
                <a:tc>
                  <a:txBody>
                    <a:bodyPr/>
                    <a:lstStyle/>
                    <a:p>
                      <a:r>
                        <a:rPr lang="en-US" dirty="0" smtClean="0"/>
                        <a:t>84.1 (8.4) </a:t>
                      </a:r>
                      <a:endParaRPr lang="en-US" dirty="0"/>
                    </a:p>
                  </a:txBody>
                  <a:tcPr/>
                </a:tc>
              </a:tr>
              <a:tr h="628309">
                <a:tc>
                  <a:txBody>
                    <a:bodyPr/>
                    <a:lstStyle/>
                    <a:p>
                      <a:r>
                        <a:rPr lang="en-US" dirty="0" smtClean="0"/>
                        <a:t>*African American </a:t>
                      </a:r>
                      <a:endParaRPr lang="en-US" dirty="0"/>
                    </a:p>
                  </a:txBody>
                  <a:tcPr/>
                </a:tc>
                <a:tc>
                  <a:txBody>
                    <a:bodyPr/>
                    <a:lstStyle/>
                    <a:p>
                      <a:r>
                        <a:rPr lang="en-US" dirty="0" smtClean="0"/>
                        <a:t>10.2% (N=393) </a:t>
                      </a:r>
                      <a:endParaRPr lang="en-US" dirty="0"/>
                    </a:p>
                  </a:txBody>
                  <a:tcPr/>
                </a:tc>
              </a:tr>
              <a:tr h="431653">
                <a:tc>
                  <a:txBody>
                    <a:bodyPr/>
                    <a:lstStyle/>
                    <a:p>
                      <a:r>
                        <a:rPr lang="en-US" dirty="0" smtClean="0"/>
                        <a:t>*Female Sex </a:t>
                      </a:r>
                      <a:endParaRPr lang="en-US" dirty="0"/>
                    </a:p>
                  </a:txBody>
                  <a:tcPr/>
                </a:tc>
                <a:tc>
                  <a:txBody>
                    <a:bodyPr/>
                    <a:lstStyle/>
                    <a:p>
                      <a:r>
                        <a:rPr lang="en-US" dirty="0" smtClean="0"/>
                        <a:t>66.9% (N=2593)</a:t>
                      </a:r>
                      <a:endParaRPr lang="en-US" dirty="0"/>
                    </a:p>
                  </a:txBody>
                  <a:tcPr/>
                </a:tc>
              </a:tr>
              <a:tr h="431653">
                <a:tc>
                  <a:txBody>
                    <a:bodyPr/>
                    <a:lstStyle/>
                    <a:p>
                      <a:r>
                        <a:rPr lang="en-US" dirty="0" smtClean="0"/>
                        <a:t>Underweight (BMI &lt;18.5) </a:t>
                      </a:r>
                      <a:endParaRPr lang="en-US" dirty="0"/>
                    </a:p>
                  </a:txBody>
                  <a:tcPr/>
                </a:tc>
                <a:tc>
                  <a:txBody>
                    <a:bodyPr/>
                    <a:lstStyle/>
                    <a:p>
                      <a:r>
                        <a:rPr lang="en-US" dirty="0" smtClean="0"/>
                        <a:t>9% (N=346) </a:t>
                      </a:r>
                      <a:endParaRPr lang="en-US" dirty="0"/>
                    </a:p>
                  </a:txBody>
                  <a:tcPr/>
                </a:tc>
              </a:tr>
              <a:tr h="431653">
                <a:tc>
                  <a:txBody>
                    <a:bodyPr/>
                    <a:lstStyle/>
                    <a:p>
                      <a:r>
                        <a:rPr lang="en-US" dirty="0" smtClean="0"/>
                        <a:t>Normal weight</a:t>
                      </a:r>
                      <a:r>
                        <a:rPr lang="en-US" baseline="0" dirty="0" smtClean="0"/>
                        <a:t> (BMI 18.5-24.9) </a:t>
                      </a:r>
                      <a:endParaRPr lang="en-US" dirty="0"/>
                    </a:p>
                  </a:txBody>
                  <a:tcPr/>
                </a:tc>
                <a:tc>
                  <a:txBody>
                    <a:bodyPr/>
                    <a:lstStyle/>
                    <a:p>
                      <a:r>
                        <a:rPr lang="en-US" dirty="0" smtClean="0"/>
                        <a:t>43.5% (N=1673) </a:t>
                      </a:r>
                      <a:endParaRPr lang="en-US" dirty="0"/>
                    </a:p>
                  </a:txBody>
                  <a:tcPr/>
                </a:tc>
              </a:tr>
              <a:tr h="718627">
                <a:tc>
                  <a:txBody>
                    <a:bodyPr/>
                    <a:lstStyle/>
                    <a:p>
                      <a:r>
                        <a:rPr lang="en-US" dirty="0" smtClean="0"/>
                        <a:t>Overweight (BMI</a:t>
                      </a:r>
                      <a:r>
                        <a:rPr lang="en-US" baseline="0" dirty="0" smtClean="0"/>
                        <a:t> 25-29.9) </a:t>
                      </a:r>
                      <a:endParaRPr lang="en-US" dirty="0"/>
                    </a:p>
                  </a:txBody>
                  <a:tcPr/>
                </a:tc>
                <a:tc>
                  <a:txBody>
                    <a:bodyPr/>
                    <a:lstStyle/>
                    <a:p>
                      <a:r>
                        <a:rPr lang="en-US" dirty="0" smtClean="0"/>
                        <a:t>27.8%</a:t>
                      </a:r>
                      <a:r>
                        <a:rPr lang="en-US" baseline="0" dirty="0" smtClean="0"/>
                        <a:t> (N=1067) </a:t>
                      </a:r>
                      <a:endParaRPr lang="en-US" dirty="0" smtClean="0"/>
                    </a:p>
                  </a:txBody>
                  <a:tcPr/>
                </a:tc>
              </a:tr>
              <a:tr h="431653">
                <a:tc>
                  <a:txBody>
                    <a:bodyPr/>
                    <a:lstStyle/>
                    <a:p>
                      <a:r>
                        <a:rPr lang="en-US" dirty="0" smtClean="0"/>
                        <a:t>Obesity (BMI 30-34.9) </a:t>
                      </a:r>
                      <a:endParaRPr lang="en-US" dirty="0"/>
                    </a:p>
                  </a:txBody>
                  <a:tcPr/>
                </a:tc>
                <a:tc>
                  <a:txBody>
                    <a:bodyPr/>
                    <a:lstStyle/>
                    <a:p>
                      <a:r>
                        <a:rPr lang="en-US" dirty="0" smtClean="0"/>
                        <a:t>11.89% (N=456) </a:t>
                      </a:r>
                      <a:endParaRPr lang="en-US" dirty="0"/>
                    </a:p>
                  </a:txBody>
                  <a:tcPr/>
                </a:tc>
              </a:tr>
              <a:tr h="876325">
                <a:tc>
                  <a:txBody>
                    <a:bodyPr/>
                    <a:lstStyle/>
                    <a:p>
                      <a:r>
                        <a:rPr lang="en-US" dirty="0" smtClean="0"/>
                        <a:t>Severe obesity</a:t>
                      </a:r>
                      <a:r>
                        <a:rPr lang="en-US" baseline="0" dirty="0" smtClean="0"/>
                        <a:t> (BMI &gt; 35)   </a:t>
                      </a:r>
                      <a:endParaRPr lang="en-US" dirty="0"/>
                    </a:p>
                  </a:txBody>
                  <a:tcPr/>
                </a:tc>
                <a:tc>
                  <a:txBody>
                    <a:bodyPr/>
                    <a:lstStyle/>
                    <a:p>
                      <a:r>
                        <a:rPr lang="en-US" dirty="0" smtClean="0"/>
                        <a:t>7.9% (N=302) </a:t>
                      </a:r>
                      <a:endParaRPr lang="en-US" dirty="0"/>
                    </a:p>
                  </a:txBody>
                  <a:tcPr/>
                </a:tc>
              </a:tr>
            </a:tbl>
          </a:graphicData>
        </a:graphic>
      </p:graphicFrame>
    </p:spTree>
    <p:extLst>
      <p:ext uri="{BB962C8B-B14F-4D97-AF65-F5344CB8AC3E}">
        <p14:creationId xmlns:p14="http://schemas.microsoft.com/office/powerpoint/2010/main" val="1108255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Admission </a:t>
            </a:r>
            <a:endParaRPr lang="en-US" dirty="0"/>
          </a:p>
        </p:txBody>
      </p:sp>
      <p:sp>
        <p:nvSpPr>
          <p:cNvPr id="3" name="Content Placeholder 2"/>
          <p:cNvSpPr>
            <a:spLocks noGrp="1"/>
          </p:cNvSpPr>
          <p:nvPr>
            <p:ph idx="1"/>
          </p:nvPr>
        </p:nvSpPr>
        <p:spPr>
          <a:xfrm>
            <a:off x="457200" y="1600201"/>
            <a:ext cx="8229600" cy="3352800"/>
          </a:xfrm>
        </p:spPr>
        <p:txBody>
          <a:bodyPr>
            <a:normAutofit/>
          </a:bodyPr>
          <a:lstStyle/>
          <a:p>
            <a:r>
              <a:rPr lang="en-US" dirty="0" smtClean="0"/>
              <a:t>Prevalence rate of IDUC: 16.8%; decreased to 4.1% by 4</a:t>
            </a:r>
            <a:r>
              <a:rPr lang="en-US" baseline="30000" dirty="0" smtClean="0"/>
              <a:t>th</a:t>
            </a:r>
            <a:r>
              <a:rPr lang="en-US" dirty="0" smtClean="0"/>
              <a:t> quarter</a:t>
            </a:r>
          </a:p>
          <a:p>
            <a:r>
              <a:rPr lang="en-US" dirty="0" smtClean="0"/>
              <a:t>Obese had higher prevalence of IDUC than non-obese (19.4% vs 16.2%; p=0.034); borderline significance at 2</a:t>
            </a:r>
            <a:r>
              <a:rPr lang="en-US" baseline="30000" dirty="0" smtClean="0"/>
              <a:t>nd</a:t>
            </a:r>
            <a:r>
              <a:rPr lang="en-US" dirty="0" smtClean="0"/>
              <a:t> quarter (p=0.09); no difference in 3</a:t>
            </a:r>
            <a:r>
              <a:rPr lang="en-US" baseline="30000" dirty="0" smtClean="0"/>
              <a:t>rd</a:t>
            </a:r>
            <a:r>
              <a:rPr lang="en-US" dirty="0" smtClean="0"/>
              <a:t> and 4</a:t>
            </a:r>
            <a:r>
              <a:rPr lang="en-US" baseline="30000" dirty="0" smtClean="0"/>
              <a:t>th</a:t>
            </a:r>
            <a:r>
              <a:rPr lang="en-US" dirty="0" smtClean="0"/>
              <a:t> quarters</a:t>
            </a:r>
            <a:endParaRPr lang="en-US" dirty="0"/>
          </a:p>
        </p:txBody>
      </p:sp>
      <p:pic>
        <p:nvPicPr>
          <p:cNvPr id="1026" name="Picture 2" descr="C:\Users\cwb\Pictures\cath versus decath carto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527" y="4839673"/>
            <a:ext cx="5715000" cy="1713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9081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GEE Model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Obese residents (BMI 30-34.9) had increased odds (OR=1.69) of having IDUC; not statistically significant (p=0.40)</a:t>
            </a:r>
          </a:p>
          <a:p>
            <a:r>
              <a:rPr lang="en-US" dirty="0" smtClean="0"/>
              <a:t>Only significant association was re: time</a:t>
            </a:r>
          </a:p>
          <a:p>
            <a:pPr lvl="1"/>
            <a:r>
              <a:rPr lang="en-US" dirty="0" smtClean="0"/>
              <a:t>Over time, likelihood of IDUC was significantly lower (p=0.04) </a:t>
            </a:r>
          </a:p>
          <a:p>
            <a:r>
              <a:rPr lang="en-US" dirty="0" smtClean="0"/>
              <a:t>Trends:</a:t>
            </a:r>
          </a:p>
          <a:p>
            <a:pPr lvl="1"/>
            <a:r>
              <a:rPr lang="en-US" dirty="0" smtClean="0"/>
              <a:t>Females less likely (OR=0.67; p=0.09) to have IDUC than males</a:t>
            </a:r>
          </a:p>
          <a:p>
            <a:pPr lvl="1"/>
            <a:r>
              <a:rPr lang="en-US" dirty="0" smtClean="0"/>
              <a:t>AA more likely (OR=1.6; p=0.08) to have IDUC than Caucasians </a:t>
            </a:r>
            <a:endParaRPr lang="en-US" dirty="0"/>
          </a:p>
        </p:txBody>
      </p:sp>
    </p:spTree>
    <p:extLst>
      <p:ext uri="{BB962C8B-B14F-4D97-AF65-F5344CB8AC3E}">
        <p14:creationId xmlns:p14="http://schemas.microsoft.com/office/powerpoint/2010/main" val="24998168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Discussion/Summary Felix, et al, 2013</a:t>
            </a:r>
            <a:endParaRPr lang="en-US" dirty="0"/>
          </a:p>
        </p:txBody>
      </p:sp>
      <p:sp>
        <p:nvSpPr>
          <p:cNvPr id="3" name="Content Placeholder 2"/>
          <p:cNvSpPr>
            <a:spLocks noGrp="1"/>
          </p:cNvSpPr>
          <p:nvPr>
            <p:ph idx="1"/>
          </p:nvPr>
        </p:nvSpPr>
        <p:spPr/>
        <p:txBody>
          <a:bodyPr>
            <a:normAutofit lnSpcReduction="10000"/>
          </a:bodyPr>
          <a:lstStyle/>
          <a:p>
            <a:r>
              <a:rPr lang="en-US" dirty="0" smtClean="0"/>
              <a:t>Higher than national quality benchmark rate at admission for IDUC  use in all residents as well as obese residents</a:t>
            </a:r>
          </a:p>
          <a:p>
            <a:r>
              <a:rPr lang="en-US" dirty="0" smtClean="0"/>
              <a:t>Substantial decrease in IDUC use within one year</a:t>
            </a:r>
          </a:p>
          <a:p>
            <a:r>
              <a:rPr lang="en-US" dirty="0" smtClean="0"/>
              <a:t>Obesity did not increase risk of IDUC use, except at admission </a:t>
            </a:r>
          </a:p>
          <a:p>
            <a:r>
              <a:rPr lang="en-US" dirty="0" smtClean="0"/>
              <a:t>Need for additional examination of race and gender</a:t>
            </a:r>
          </a:p>
          <a:p>
            <a:pPr marL="0" indent="0">
              <a:buNone/>
            </a:pPr>
            <a:endParaRPr lang="en-US" dirty="0"/>
          </a:p>
        </p:txBody>
      </p:sp>
    </p:spTree>
    <p:extLst>
      <p:ext uri="{BB962C8B-B14F-4D97-AF65-F5344CB8AC3E}">
        <p14:creationId xmlns:p14="http://schemas.microsoft.com/office/powerpoint/2010/main" val="970514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Implications  for Practice and Research </a:t>
            </a:r>
            <a:endParaRPr lang="en-US" dirty="0"/>
          </a:p>
        </p:txBody>
      </p:sp>
      <p:sp>
        <p:nvSpPr>
          <p:cNvPr id="3" name="Content Placeholder 2"/>
          <p:cNvSpPr>
            <a:spLocks noGrp="1"/>
          </p:cNvSpPr>
          <p:nvPr>
            <p:ph idx="1"/>
          </p:nvPr>
        </p:nvSpPr>
        <p:spPr>
          <a:xfrm>
            <a:off x="457200" y="1600201"/>
            <a:ext cx="8229600" cy="3657600"/>
          </a:xfrm>
        </p:spPr>
        <p:txBody>
          <a:bodyPr>
            <a:normAutofit fontScale="92500" lnSpcReduction="20000"/>
          </a:bodyPr>
          <a:lstStyle/>
          <a:p>
            <a:r>
              <a:rPr lang="en-US" dirty="0" smtClean="0"/>
              <a:t>Indwelling catheter use</a:t>
            </a:r>
          </a:p>
          <a:p>
            <a:r>
              <a:rPr lang="en-US" dirty="0" smtClean="0"/>
              <a:t>Use of anticholinergic medications</a:t>
            </a:r>
          </a:p>
          <a:p>
            <a:r>
              <a:rPr lang="en-US" dirty="0" smtClean="0"/>
              <a:t>Incorporation of behavioral strategies</a:t>
            </a:r>
          </a:p>
          <a:p>
            <a:r>
              <a:rPr lang="en-US" dirty="0" smtClean="0"/>
              <a:t>Dually incontinent residents</a:t>
            </a:r>
          </a:p>
          <a:p>
            <a:r>
              <a:rPr lang="en-US" dirty="0" smtClean="0"/>
              <a:t>Time, effort, and costs of care</a:t>
            </a:r>
          </a:p>
          <a:p>
            <a:r>
              <a:rPr lang="en-US" dirty="0" smtClean="0"/>
              <a:t>Prevention strategies </a:t>
            </a:r>
          </a:p>
          <a:p>
            <a:r>
              <a:rPr lang="en-US" dirty="0" smtClean="0"/>
              <a:t>Urologic </a:t>
            </a:r>
            <a:r>
              <a:rPr lang="en-US" dirty="0" smtClean="0"/>
              <a:t>specialists must </a:t>
            </a:r>
            <a:r>
              <a:rPr lang="en-US" dirty="0" smtClean="0"/>
              <a:t>partner with </a:t>
            </a:r>
          </a:p>
          <a:p>
            <a:pPr>
              <a:buNone/>
            </a:pPr>
            <a:r>
              <a:rPr lang="en-US" dirty="0" smtClean="0"/>
              <a:t>     other providers/specialties </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6705600" y="4724400"/>
            <a:ext cx="1842600" cy="175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Conclusions </a:t>
            </a:r>
            <a:endParaRPr lang="en-US" dirty="0"/>
          </a:p>
        </p:txBody>
      </p:sp>
      <p:sp>
        <p:nvSpPr>
          <p:cNvPr id="3" name="Content Placeholder 2"/>
          <p:cNvSpPr>
            <a:spLocks noGrp="1"/>
          </p:cNvSpPr>
          <p:nvPr>
            <p:ph idx="1"/>
          </p:nvPr>
        </p:nvSpPr>
        <p:spPr/>
        <p:txBody>
          <a:bodyPr>
            <a:normAutofit/>
          </a:bodyPr>
          <a:lstStyle/>
          <a:p>
            <a:r>
              <a:rPr lang="en-US" dirty="0" smtClean="0"/>
              <a:t>Obesity is a strong, independent risk factor for UI</a:t>
            </a:r>
          </a:p>
          <a:p>
            <a:r>
              <a:rPr lang="en-US" dirty="0" smtClean="0"/>
              <a:t>The exact mechanism is unknown</a:t>
            </a:r>
          </a:p>
          <a:p>
            <a:r>
              <a:rPr lang="en-US" dirty="0" smtClean="0"/>
              <a:t>Need evidence re: appropriate assessment </a:t>
            </a:r>
          </a:p>
          <a:p>
            <a:r>
              <a:rPr lang="en-US" dirty="0" smtClean="0"/>
              <a:t>Conservative and surgical weight loss should be considered in obese women with UI</a:t>
            </a:r>
          </a:p>
          <a:p>
            <a:r>
              <a:rPr lang="en-US" dirty="0" smtClean="0"/>
              <a:t>The NH environment is an area in need of additional research </a:t>
            </a:r>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References </a:t>
            </a:r>
            <a:endParaRPr lang="en-US" dirty="0"/>
          </a:p>
        </p:txBody>
      </p:sp>
      <p:sp>
        <p:nvSpPr>
          <p:cNvPr id="3" name="Content Placeholder 2"/>
          <p:cNvSpPr>
            <a:spLocks noGrp="1"/>
          </p:cNvSpPr>
          <p:nvPr>
            <p:ph idx="1"/>
          </p:nvPr>
        </p:nvSpPr>
        <p:spPr>
          <a:xfrm>
            <a:off x="457200" y="1371600"/>
            <a:ext cx="8229600" cy="4876800"/>
          </a:xfrm>
        </p:spPr>
        <p:txBody>
          <a:bodyPr>
            <a:normAutofit fontScale="32500" lnSpcReduction="20000"/>
          </a:bodyPr>
          <a:lstStyle/>
          <a:p>
            <a:r>
              <a:rPr lang="en-US" sz="5500" dirty="0" smtClean="0"/>
              <a:t>Auwad, W., et al. (2008). Moderate weight loss in obese women with UI: A prospective longitudinal study. </a:t>
            </a:r>
            <a:r>
              <a:rPr lang="en-US" sz="5500" i="1" dirty="0" smtClean="0"/>
              <a:t>International Urogynecology Journal, 19, 1</a:t>
            </a:r>
            <a:r>
              <a:rPr lang="en-US" sz="5500" dirty="0" smtClean="0"/>
              <a:t>251-1259. </a:t>
            </a:r>
          </a:p>
          <a:p>
            <a:r>
              <a:rPr lang="en-US" sz="5500" dirty="0" smtClean="0"/>
              <a:t>Bradway, C., </a:t>
            </a:r>
            <a:r>
              <a:rPr lang="en-US" sz="5500" dirty="0" smtClean="0"/>
              <a:t>et al. (</a:t>
            </a:r>
            <a:r>
              <a:rPr lang="en-US" sz="5500" dirty="0" smtClean="0"/>
              <a:t>2010). Continence care for obese nursing home residents. </a:t>
            </a:r>
            <a:r>
              <a:rPr lang="en-US" sz="5500" i="1" dirty="0" smtClean="0"/>
              <a:t>Urologic Nursing, 30, </a:t>
            </a:r>
            <a:r>
              <a:rPr lang="en-US" sz="5500" dirty="0" smtClean="0"/>
              <a:t>121-129. </a:t>
            </a:r>
            <a:endParaRPr lang="en-US" sz="5500" dirty="0" smtClean="0"/>
          </a:p>
          <a:p>
            <a:r>
              <a:rPr lang="en-US" sz="5500" dirty="0" smtClean="0"/>
              <a:t>Bradway</a:t>
            </a:r>
            <a:r>
              <a:rPr lang="en-US" sz="5500" dirty="0"/>
              <a:t>, C</a:t>
            </a:r>
            <a:r>
              <a:rPr lang="en-US" sz="5500" b="1" dirty="0"/>
              <a:t>., </a:t>
            </a:r>
            <a:r>
              <a:rPr lang="en-US" sz="5500" b="1" dirty="0" smtClean="0"/>
              <a:t>et al. (2</a:t>
            </a:r>
            <a:r>
              <a:rPr lang="en-US" sz="5500" dirty="0" smtClean="0"/>
              <a:t>013</a:t>
            </a:r>
            <a:r>
              <a:rPr lang="en-US" sz="5500" dirty="0"/>
              <a:t>). Case study: Transitional care for a patient with benign prostatic hyperplasia and recurrent urinary tract infections. Urologic Nursing, 33, 177-179, 200. </a:t>
            </a:r>
            <a:endParaRPr lang="en-US" sz="5500" dirty="0" smtClean="0"/>
          </a:p>
          <a:p>
            <a:r>
              <a:rPr lang="en-US" sz="5500" dirty="0" smtClean="0"/>
              <a:t>Bump</a:t>
            </a:r>
            <a:r>
              <a:rPr lang="en-US" sz="5500" dirty="0" smtClean="0"/>
              <a:t>, R.C., et al. (1992). Obesity and lower urinary tract function in women: effect of surgically induced weight loss. </a:t>
            </a:r>
            <a:r>
              <a:rPr lang="en-US" sz="5500" i="1" dirty="0" smtClean="0"/>
              <a:t>American Journal of Obstetrics &amp; Gynecology, 167, </a:t>
            </a:r>
            <a:r>
              <a:rPr lang="en-US" sz="5500" dirty="0" smtClean="0"/>
              <a:t>392–7</a:t>
            </a:r>
            <a:r>
              <a:rPr lang="en-US" sz="5500" dirty="0" smtClean="0"/>
              <a:t>.</a:t>
            </a:r>
          </a:p>
          <a:p>
            <a:r>
              <a:rPr lang="en-US" sz="5500" dirty="0" err="1" smtClean="0"/>
              <a:t>Burgio</a:t>
            </a:r>
            <a:r>
              <a:rPr lang="en-US" sz="5500" dirty="0" smtClean="0"/>
              <a:t>, K, et al. </a:t>
            </a:r>
            <a:r>
              <a:rPr lang="en-US" sz="5500" dirty="0"/>
              <a:t>(2007). Changes in </a:t>
            </a:r>
            <a:r>
              <a:rPr lang="en-US" sz="5500" dirty="0" smtClean="0"/>
              <a:t>urinary </a:t>
            </a:r>
            <a:r>
              <a:rPr lang="en-US" sz="5500" dirty="0"/>
              <a:t>and </a:t>
            </a:r>
            <a:r>
              <a:rPr lang="en-US" sz="5500" dirty="0" smtClean="0"/>
              <a:t>fecal incontinence symptoms with weight loss surgery </a:t>
            </a:r>
            <a:r>
              <a:rPr lang="en-US" sz="5500" dirty="0"/>
              <a:t>in </a:t>
            </a:r>
            <a:r>
              <a:rPr lang="en-US" sz="5500" dirty="0" smtClean="0"/>
              <a:t>morbidly obese women. </a:t>
            </a:r>
            <a:r>
              <a:rPr lang="en-US" sz="5500" i="1" dirty="0" smtClean="0"/>
              <a:t>Obstetrics &amp; Gynecology, 110, </a:t>
            </a:r>
            <a:r>
              <a:rPr lang="en-US" sz="5500" dirty="0" smtClean="0"/>
              <a:t>1034-1040. </a:t>
            </a:r>
            <a:endParaRPr lang="en-US" sz="5500" dirty="0" smtClean="0"/>
          </a:p>
          <a:p>
            <a:r>
              <a:rPr lang="en-US" sz="5500" dirty="0" smtClean="0"/>
              <a:t>Chancellor, M.B., et al (2010). Obesity is associated with a more severe overactive bladder disease state that is effectively treated with once-daily administration of trospium chloride extended release.  </a:t>
            </a:r>
            <a:r>
              <a:rPr lang="en-US" sz="5500" i="1" dirty="0" smtClean="0"/>
              <a:t>Neurourology &amp; Urodynamics, 29, </a:t>
            </a:r>
            <a:r>
              <a:rPr lang="en-US" sz="5500" dirty="0" smtClean="0"/>
              <a:t>551-54. </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References </a:t>
            </a:r>
            <a:endParaRPr lang="en-US" dirty="0"/>
          </a:p>
        </p:txBody>
      </p:sp>
      <p:sp>
        <p:nvSpPr>
          <p:cNvPr id="3" name="Content Placeholder 2"/>
          <p:cNvSpPr>
            <a:spLocks noGrp="1"/>
          </p:cNvSpPr>
          <p:nvPr>
            <p:ph idx="1"/>
          </p:nvPr>
        </p:nvSpPr>
        <p:spPr>
          <a:xfrm>
            <a:off x="457200" y="1371600"/>
            <a:ext cx="8229600" cy="4876800"/>
          </a:xfrm>
        </p:spPr>
        <p:txBody>
          <a:bodyPr>
            <a:normAutofit fontScale="62500" lnSpcReduction="20000"/>
          </a:bodyPr>
          <a:lstStyle/>
          <a:p>
            <a:r>
              <a:rPr lang="en-US" sz="3600" dirty="0" err="1" smtClean="0"/>
              <a:t>Chiarelli</a:t>
            </a:r>
            <a:r>
              <a:rPr lang="en-US" sz="3600" dirty="0" smtClean="0"/>
              <a:t>, P., et al. (2009). Leaking urine: Prevalence and associated factors in Australian women. </a:t>
            </a:r>
            <a:r>
              <a:rPr lang="en-US" sz="3600" i="1" dirty="0" smtClean="0"/>
              <a:t>Neurology &amp; </a:t>
            </a:r>
            <a:r>
              <a:rPr lang="en-US" sz="3600" i="1" dirty="0" err="1" smtClean="0"/>
              <a:t>Urodynamics</a:t>
            </a:r>
            <a:r>
              <a:rPr lang="en-US" sz="3600" i="1" dirty="0" smtClean="0"/>
              <a:t>, 18, </a:t>
            </a:r>
            <a:r>
              <a:rPr lang="en-US" sz="3600" dirty="0" smtClean="0"/>
              <a:t>567-77. </a:t>
            </a:r>
          </a:p>
          <a:p>
            <a:r>
              <a:rPr lang="en-US" sz="3600" dirty="0" err="1" smtClean="0"/>
              <a:t>Deitel</a:t>
            </a:r>
            <a:r>
              <a:rPr lang="en-US" sz="3600" dirty="0" smtClean="0"/>
              <a:t> </a:t>
            </a:r>
            <a:r>
              <a:rPr lang="en-US" sz="3600" dirty="0" smtClean="0"/>
              <a:t>, M., et al. (1988). Gynecologic-obstetric changes after loss of massive excess weight following bariatric surgery.  </a:t>
            </a:r>
            <a:r>
              <a:rPr lang="en-US" sz="3600" i="1" dirty="0" smtClean="0"/>
              <a:t>Journal of the American College of Nutrition, 7, </a:t>
            </a:r>
            <a:r>
              <a:rPr lang="en-US" sz="3600" dirty="0" smtClean="0"/>
              <a:t>147-53. </a:t>
            </a:r>
          </a:p>
          <a:p>
            <a:r>
              <a:rPr lang="en-US" sz="3600" dirty="0" smtClean="0"/>
              <a:t>Felix, H.C., </a:t>
            </a:r>
            <a:r>
              <a:rPr lang="en-US" sz="3600" dirty="0" smtClean="0"/>
              <a:t>et al. (</a:t>
            </a:r>
            <a:r>
              <a:rPr lang="en-US" sz="3600" dirty="0" smtClean="0"/>
              <a:t>2009). Staff time and estimated labor costs to bathe obese nursing home residents: A case report. </a:t>
            </a:r>
            <a:r>
              <a:rPr lang="en-US" sz="3600" i="1" dirty="0" smtClean="0"/>
              <a:t>Obesity and Nursing Home Working Paper Series No 1. </a:t>
            </a:r>
            <a:r>
              <a:rPr lang="en-US" sz="3600" dirty="0" smtClean="0"/>
              <a:t>Available at Social Science Research Network: </a:t>
            </a:r>
            <a:r>
              <a:rPr lang="en-US" sz="3600" u="sng" dirty="0" smtClean="0">
                <a:hlinkClick r:id="rId2"/>
              </a:rPr>
              <a:t>http://</a:t>
            </a:r>
            <a:r>
              <a:rPr lang="en-US" sz="3600" u="sng" dirty="0" smtClean="0">
                <a:hlinkClick r:id="rId2"/>
              </a:rPr>
              <a:t>ssrn.com/abstract=1492703</a:t>
            </a:r>
            <a:endParaRPr lang="en-US" sz="3600" u="sng" dirty="0" smtClean="0"/>
          </a:p>
          <a:p>
            <a:r>
              <a:rPr lang="en-US" sz="3600" dirty="0"/>
              <a:t>Felix, H.C., </a:t>
            </a:r>
            <a:r>
              <a:rPr lang="en-US" sz="3600" dirty="0" smtClean="0"/>
              <a:t>et al. (</a:t>
            </a:r>
            <a:r>
              <a:rPr lang="en-US" sz="3600" dirty="0"/>
              <a:t>2013). Effect of weight on indwelling catheter use among long-term care facility residents. </a:t>
            </a:r>
            <a:r>
              <a:rPr lang="en-US" sz="3600" i="1" dirty="0"/>
              <a:t>Urologic Nursing, 33, </a:t>
            </a:r>
            <a:r>
              <a:rPr lang="en-US" sz="3600" dirty="0"/>
              <a:t>194-200. </a:t>
            </a:r>
            <a:endParaRPr lang="en-US" sz="3600" dirty="0" smtClean="0"/>
          </a:p>
          <a:p>
            <a:r>
              <a:rPr lang="en-US" sz="3600" dirty="0" smtClean="0"/>
              <a:t>Greer, W.J., et al. (2008). Obesity and pelvic floor disorders. </a:t>
            </a:r>
            <a:r>
              <a:rPr lang="en-US" sz="3600" i="1" dirty="0" smtClean="0"/>
              <a:t>Obstetrics &amp; Gynecology, 112, </a:t>
            </a:r>
            <a:r>
              <a:rPr lang="en-US" sz="3600" dirty="0" smtClean="0"/>
              <a:t>341-348. </a:t>
            </a:r>
            <a:endParaRPr lang="en-US" sz="3600" dirty="0"/>
          </a:p>
          <a:p>
            <a:endParaRPr lang="en-US" sz="3600" dirty="0" smtClean="0"/>
          </a:p>
          <a:p>
            <a:endParaRPr lang="en-US" sz="4000" dirty="0" smtClean="0"/>
          </a:p>
          <a:p>
            <a:endParaRPr lang="en-US" dirty="0"/>
          </a:p>
        </p:txBody>
      </p:sp>
    </p:spTree>
    <p:extLst>
      <p:ext uri="{BB962C8B-B14F-4D97-AF65-F5344CB8AC3E}">
        <p14:creationId xmlns:p14="http://schemas.microsoft.com/office/powerpoint/2010/main" val="1430001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a:bodyPr>
          <a:lstStyle/>
          <a:p>
            <a:pPr algn="r"/>
            <a:r>
              <a:rPr lang="en-US" sz="3600" dirty="0" smtClean="0"/>
              <a:t>Weight Classification by Body Mass Index*</a:t>
            </a:r>
            <a:r>
              <a:rPr lang="en-US" sz="2000" dirty="0" smtClean="0"/>
              <a:t> *NIH, 2000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8245774"/>
              </p:ext>
            </p:extLst>
          </p:nvPr>
        </p:nvGraphicFramePr>
        <p:xfrm>
          <a:off x="457200" y="1828800"/>
          <a:ext cx="8229600" cy="4724402"/>
        </p:xfrm>
        <a:graphic>
          <a:graphicData uri="http://schemas.openxmlformats.org/drawingml/2006/table">
            <a:tbl>
              <a:tblPr firstRow="1" bandRow="1">
                <a:tableStyleId>{5C22544A-7EE6-4342-B048-85BDC9FD1C3A}</a:tableStyleId>
              </a:tblPr>
              <a:tblGrid>
                <a:gridCol w="3962400"/>
                <a:gridCol w="4267200"/>
              </a:tblGrid>
              <a:tr h="703352">
                <a:tc>
                  <a:txBody>
                    <a:bodyPr/>
                    <a:lstStyle/>
                    <a:p>
                      <a:pPr algn="ctr"/>
                      <a:r>
                        <a:rPr lang="en-US" dirty="0" smtClean="0"/>
                        <a:t>Classifications </a:t>
                      </a:r>
                      <a:endParaRPr lang="en-US" dirty="0"/>
                    </a:p>
                  </a:txBody>
                  <a:tcPr/>
                </a:tc>
                <a:tc>
                  <a:txBody>
                    <a:bodyPr/>
                    <a:lstStyle/>
                    <a:p>
                      <a:pPr algn="ctr"/>
                      <a:r>
                        <a:rPr lang="en-US" dirty="0" smtClean="0"/>
                        <a:t>Body Mass Index (kg/m2)</a:t>
                      </a:r>
                      <a:endParaRPr lang="en-US" dirty="0"/>
                    </a:p>
                  </a:txBody>
                  <a:tcPr/>
                </a:tc>
              </a:tr>
              <a:tr h="703352">
                <a:tc>
                  <a:txBody>
                    <a:bodyPr/>
                    <a:lstStyle/>
                    <a:p>
                      <a:r>
                        <a:rPr lang="en-US" dirty="0" smtClean="0"/>
                        <a:t>Underweight</a:t>
                      </a:r>
                      <a:r>
                        <a:rPr lang="en-US" baseline="0" dirty="0" smtClean="0"/>
                        <a:t> </a:t>
                      </a:r>
                      <a:endParaRPr lang="en-US" dirty="0"/>
                    </a:p>
                  </a:txBody>
                  <a:tcPr/>
                </a:tc>
                <a:tc>
                  <a:txBody>
                    <a:bodyPr/>
                    <a:lstStyle/>
                    <a:p>
                      <a:r>
                        <a:rPr lang="en-US" dirty="0" smtClean="0"/>
                        <a:t>&lt; 18.5</a:t>
                      </a:r>
                      <a:endParaRPr lang="en-US" dirty="0"/>
                    </a:p>
                  </a:txBody>
                  <a:tcPr/>
                </a:tc>
              </a:tr>
              <a:tr h="703352">
                <a:tc>
                  <a:txBody>
                    <a:bodyPr/>
                    <a:lstStyle/>
                    <a:p>
                      <a:r>
                        <a:rPr lang="en-US" dirty="0" smtClean="0"/>
                        <a:t>Normal </a:t>
                      </a:r>
                      <a:endParaRPr lang="en-US" dirty="0"/>
                    </a:p>
                  </a:txBody>
                  <a:tcPr/>
                </a:tc>
                <a:tc>
                  <a:txBody>
                    <a:bodyPr/>
                    <a:lstStyle/>
                    <a:p>
                      <a:r>
                        <a:rPr lang="en-US" dirty="0" smtClean="0"/>
                        <a:t>18.5-24.9</a:t>
                      </a:r>
                      <a:endParaRPr lang="en-US" dirty="0"/>
                    </a:p>
                  </a:txBody>
                  <a:tcPr/>
                </a:tc>
              </a:tr>
              <a:tr h="703352">
                <a:tc>
                  <a:txBody>
                    <a:bodyPr/>
                    <a:lstStyle/>
                    <a:p>
                      <a:r>
                        <a:rPr lang="en-US" dirty="0" smtClean="0"/>
                        <a:t>Overweight</a:t>
                      </a:r>
                      <a:r>
                        <a:rPr lang="en-US" baseline="0" dirty="0" smtClean="0"/>
                        <a:t> </a:t>
                      </a:r>
                      <a:endParaRPr lang="en-US" dirty="0"/>
                    </a:p>
                  </a:txBody>
                  <a:tcPr/>
                </a:tc>
                <a:tc>
                  <a:txBody>
                    <a:bodyPr/>
                    <a:lstStyle/>
                    <a:p>
                      <a:r>
                        <a:rPr lang="en-US" dirty="0" smtClean="0"/>
                        <a:t>25-29.9</a:t>
                      </a:r>
                      <a:endParaRPr lang="en-US" dirty="0"/>
                    </a:p>
                  </a:txBody>
                  <a:tcPr/>
                </a:tc>
              </a:tr>
              <a:tr h="955497">
                <a:tc>
                  <a:txBody>
                    <a:bodyPr/>
                    <a:lstStyle/>
                    <a:p>
                      <a:r>
                        <a:rPr lang="en-US" dirty="0" smtClean="0"/>
                        <a:t>Obesity</a:t>
                      </a:r>
                      <a:r>
                        <a:rPr lang="en-US" baseline="0" dirty="0" smtClean="0"/>
                        <a:t> </a:t>
                      </a:r>
                    </a:p>
                    <a:p>
                      <a:r>
                        <a:rPr lang="en-US" baseline="0" dirty="0" smtClean="0"/>
                        <a:t>    Class I</a:t>
                      </a:r>
                    </a:p>
                    <a:p>
                      <a:r>
                        <a:rPr lang="en-US" baseline="0" dirty="0" smtClean="0"/>
                        <a:t>    Class II </a:t>
                      </a:r>
                      <a:endParaRPr lang="en-US" dirty="0"/>
                    </a:p>
                  </a:txBody>
                  <a:tcPr/>
                </a:tc>
                <a:tc>
                  <a:txBody>
                    <a:bodyPr/>
                    <a:lstStyle/>
                    <a:p>
                      <a:endParaRPr lang="en-US" dirty="0" smtClean="0"/>
                    </a:p>
                    <a:p>
                      <a:r>
                        <a:rPr lang="en-US" dirty="0" smtClean="0"/>
                        <a:t>30-34.9</a:t>
                      </a:r>
                    </a:p>
                    <a:p>
                      <a:r>
                        <a:rPr lang="en-US" dirty="0" smtClean="0"/>
                        <a:t>35-39.9</a:t>
                      </a:r>
                      <a:endParaRPr lang="en-US" dirty="0"/>
                    </a:p>
                  </a:txBody>
                  <a:tcPr/>
                </a:tc>
              </a:tr>
              <a:tr h="955497">
                <a:tc>
                  <a:txBody>
                    <a:bodyPr/>
                    <a:lstStyle/>
                    <a:p>
                      <a:r>
                        <a:rPr lang="en-US" dirty="0" smtClean="0"/>
                        <a:t>Extreme/Severe Obesity </a:t>
                      </a:r>
                      <a:endParaRPr lang="en-US" dirty="0" smtClean="0"/>
                    </a:p>
                    <a:p>
                      <a:r>
                        <a:rPr lang="en-US" dirty="0" smtClean="0"/>
                        <a:t>    Class III </a:t>
                      </a:r>
                    </a:p>
                    <a:p>
                      <a:endParaRPr lang="en-US" dirty="0"/>
                    </a:p>
                  </a:txBody>
                  <a:tcPr/>
                </a:tc>
                <a:tc>
                  <a:txBody>
                    <a:bodyPr/>
                    <a:lstStyle/>
                    <a:p>
                      <a:endParaRPr lang="en-US" dirty="0" smtClean="0"/>
                    </a:p>
                    <a:p>
                      <a:r>
                        <a:rPr lang="en-US" u="sng" dirty="0" smtClean="0"/>
                        <a:t>&gt; </a:t>
                      </a:r>
                      <a:r>
                        <a:rPr lang="en-US" u="none" dirty="0" smtClean="0"/>
                        <a:t>40</a:t>
                      </a:r>
                      <a:endParaRPr lang="en-US" u="sng" dirty="0"/>
                    </a:p>
                  </a:txBody>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a:xfrm>
            <a:off x="457200" y="1447800"/>
            <a:ext cx="8229600" cy="5257800"/>
          </a:xfrm>
        </p:spPr>
        <p:txBody>
          <a:bodyPr>
            <a:noAutofit/>
          </a:bodyPr>
          <a:lstStyle/>
          <a:p>
            <a:r>
              <a:rPr lang="en-US" sz="1600" dirty="0" err="1" smtClean="0"/>
              <a:t>Hannestad</a:t>
            </a:r>
            <a:r>
              <a:rPr lang="en-US" sz="1600" dirty="0" smtClean="0"/>
              <a:t>, et al (2003). Are smoking and other lifestyle factors associated with female UI? The Norwegian EPINCOT study. </a:t>
            </a:r>
            <a:r>
              <a:rPr lang="en-US" sz="1600" i="1" dirty="0" smtClean="0"/>
              <a:t>British Journal of Obstetrics &amp; Gynecology, 110, </a:t>
            </a:r>
            <a:r>
              <a:rPr lang="en-US" sz="1600" dirty="0" smtClean="0"/>
              <a:t>247-254. </a:t>
            </a:r>
          </a:p>
          <a:p>
            <a:r>
              <a:rPr lang="en-US" sz="1600" dirty="0" smtClean="0"/>
              <a:t>Hunskaar, S. (2008). A systematic review of overweight and obesity as risk factors and targets for clinical intervention for UI in women. </a:t>
            </a:r>
            <a:r>
              <a:rPr lang="en-US" sz="1600" i="1" dirty="0" smtClean="0"/>
              <a:t>Neuourology &amp; Urodynamics, 27, </a:t>
            </a:r>
            <a:r>
              <a:rPr lang="en-US" sz="1600" dirty="0" smtClean="0"/>
              <a:t>749-757. </a:t>
            </a:r>
          </a:p>
          <a:p>
            <a:r>
              <a:rPr lang="en-US" sz="1600" dirty="0" err="1" smtClean="0"/>
              <a:t>Noblett</a:t>
            </a:r>
            <a:r>
              <a:rPr lang="en-US" sz="1600" dirty="0" smtClean="0"/>
              <a:t> </a:t>
            </a:r>
            <a:r>
              <a:rPr lang="en-US" sz="1600" dirty="0" smtClean="0"/>
              <a:t>, K.L., et al. (1997). The relationship of body mass index to intra-abdominal pressure as measured by multichannel cystometry. </a:t>
            </a:r>
            <a:r>
              <a:rPr lang="en-US" sz="1600" i="1" dirty="0" smtClean="0"/>
              <a:t>International Urogynecology Journal of Pelvic Floor Dysfunction, 8, </a:t>
            </a:r>
            <a:r>
              <a:rPr lang="en-US" sz="1600" dirty="0" smtClean="0"/>
              <a:t>323–6.</a:t>
            </a:r>
          </a:p>
          <a:p>
            <a:r>
              <a:rPr lang="en-US" sz="1600" dirty="0" smtClean="0"/>
              <a:t>Rose M, et al. (2007). A comparison of nurse staffing requirements for the care of morbidly obese and non-obese patients in the acute care setting. </a:t>
            </a:r>
            <a:r>
              <a:rPr lang="en-US" sz="1600" i="1" dirty="0" smtClean="0"/>
              <a:t>Bariatric Nursing and Surgical Patient Care, </a:t>
            </a:r>
            <a:r>
              <a:rPr lang="en-US" sz="1600" dirty="0" smtClean="0"/>
              <a:t>2(1):53-56.</a:t>
            </a:r>
          </a:p>
          <a:p>
            <a:r>
              <a:rPr lang="en-US" sz="1600" dirty="0" smtClean="0"/>
              <a:t>Subak, L.L., et al, (2005). Weight loss: A novel and effective treatment for UI. </a:t>
            </a:r>
            <a:r>
              <a:rPr lang="en-US" sz="1600" i="1" dirty="0" smtClean="0"/>
              <a:t>The Journal of Urology, 174, </a:t>
            </a:r>
            <a:r>
              <a:rPr lang="en-US" sz="1600" dirty="0" smtClean="0"/>
              <a:t>190-195. </a:t>
            </a:r>
          </a:p>
          <a:p>
            <a:r>
              <a:rPr lang="en-US" sz="1600" dirty="0" smtClean="0"/>
              <a:t>Subak, et al. (2009). Obesity and UI: Epidemiology and clinical research update. </a:t>
            </a:r>
            <a:r>
              <a:rPr lang="en-US" sz="1600" i="1" dirty="0" smtClean="0"/>
              <a:t>The Journal of Urology, 182, </a:t>
            </a:r>
            <a:r>
              <a:rPr lang="en-US" sz="1600" dirty="0" smtClean="0"/>
              <a:t>S2-7. </a:t>
            </a:r>
          </a:p>
          <a:p>
            <a:r>
              <a:rPr lang="en-US" sz="1600" dirty="0" smtClean="0"/>
              <a:t>Subak, L.L., Wing, R., et al. (2009). Weight loss to treat UI in overweigh and obese women. </a:t>
            </a:r>
            <a:r>
              <a:rPr lang="en-US" sz="1600" i="1" dirty="0" smtClean="0"/>
              <a:t>NEJM, 360, </a:t>
            </a:r>
            <a:r>
              <a:rPr lang="en-US" sz="1600" dirty="0" smtClean="0"/>
              <a:t>481-490. </a:t>
            </a:r>
          </a:p>
          <a:p>
            <a:r>
              <a:rPr lang="pt-BR" sz="1600" dirty="0" smtClean="0"/>
              <a:t>Sugerman, H., et al, (1997). Intra-abdominal p</a:t>
            </a:r>
            <a:r>
              <a:rPr lang="en-US" sz="1600" dirty="0" smtClean="0"/>
              <a:t>ressure, sagittal abdominal diameter and obesity comorbidity. </a:t>
            </a:r>
            <a:r>
              <a:rPr lang="en-US" sz="1600" i="1" dirty="0" smtClean="0"/>
              <a:t>Journal of Internal Medicine, 241, 7</a:t>
            </a:r>
            <a:r>
              <a:rPr lang="en-US" sz="1600" dirty="0" smtClean="0"/>
              <a:t>1–9.</a:t>
            </a:r>
          </a:p>
          <a:p>
            <a:endParaRPr lang="en-US"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and UI: Epidemiology**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UI affects 50% of middle-aged/older women </a:t>
            </a:r>
          </a:p>
          <a:p>
            <a:r>
              <a:rPr lang="en-US" dirty="0" smtClean="0"/>
              <a:t>Obesity in the US:  </a:t>
            </a:r>
          </a:p>
          <a:p>
            <a:pPr lvl="1"/>
            <a:r>
              <a:rPr lang="en-US" dirty="0" smtClean="0"/>
              <a:t>33% of adult population obese; increasing by 6%/year  </a:t>
            </a:r>
          </a:p>
          <a:p>
            <a:pPr lvl="1"/>
            <a:r>
              <a:rPr lang="en-US" dirty="0" smtClean="0"/>
              <a:t>Severe obesity present equally in women and men</a:t>
            </a:r>
          </a:p>
          <a:p>
            <a:pPr lvl="1"/>
            <a:r>
              <a:rPr lang="en-US" dirty="0" smtClean="0"/>
              <a:t>Women represent &gt; 75% seeking treatment </a:t>
            </a:r>
          </a:p>
          <a:p>
            <a:r>
              <a:rPr lang="en-US" dirty="0" smtClean="0"/>
              <a:t>Older Adults </a:t>
            </a:r>
          </a:p>
          <a:p>
            <a:pPr lvl="1"/>
            <a:r>
              <a:rPr lang="en-US" dirty="0" smtClean="0"/>
              <a:t>39% overweight; 20% </a:t>
            </a:r>
            <a:r>
              <a:rPr lang="en-US" dirty="0" smtClean="0"/>
              <a:t>obese</a:t>
            </a:r>
            <a:endParaRPr lang="en-US" dirty="0" smtClean="0"/>
          </a:p>
          <a:p>
            <a:r>
              <a:rPr lang="en-US" dirty="0" smtClean="0"/>
              <a:t>Most research focused on women</a:t>
            </a:r>
          </a:p>
          <a:p>
            <a:pPr lvl="1"/>
            <a:r>
              <a:rPr lang="en-US" dirty="0" smtClean="0"/>
              <a:t>&gt; 50% US women overweight/obese</a:t>
            </a:r>
          </a:p>
          <a:p>
            <a:pPr lvl="1"/>
            <a:r>
              <a:rPr lang="en-US" dirty="0" smtClean="0"/>
              <a:t>1/3 UK women overweight; ¼ obese </a:t>
            </a:r>
          </a:p>
          <a:p>
            <a:pPr lvl="1">
              <a:buNone/>
            </a:pPr>
            <a:endParaRPr lang="en-US" dirty="0" smtClean="0"/>
          </a:p>
          <a:p>
            <a:endParaRPr lang="en-US" dirty="0" smtClean="0"/>
          </a:p>
          <a:p>
            <a:endParaRPr lang="en-US" dirty="0" smtClean="0"/>
          </a:p>
        </p:txBody>
      </p:sp>
      <p:sp>
        <p:nvSpPr>
          <p:cNvPr id="4" name="Footer Placeholder 3"/>
          <p:cNvSpPr>
            <a:spLocks noGrp="1"/>
          </p:cNvSpPr>
          <p:nvPr>
            <p:ph type="ftr" sz="quarter" idx="11"/>
          </p:nvPr>
        </p:nvSpPr>
        <p:spPr/>
        <p:txBody>
          <a:bodyPr/>
          <a:lstStyle/>
          <a:p>
            <a:r>
              <a:rPr lang="en-US" dirty="0" smtClean="0"/>
              <a:t>** Hunskaar, 2008; Subak, et al, 2009</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BMI and Type of UI in Women**</a:t>
            </a:r>
            <a:endParaRPr lang="en-US" dirty="0"/>
          </a:p>
        </p:txBody>
      </p:sp>
      <p:sp>
        <p:nvSpPr>
          <p:cNvPr id="3" name="Content Placeholder 2"/>
          <p:cNvSpPr>
            <a:spLocks noGrp="1"/>
          </p:cNvSpPr>
          <p:nvPr>
            <p:ph idx="1"/>
          </p:nvPr>
        </p:nvSpPr>
        <p:spPr>
          <a:xfrm>
            <a:off x="457200" y="1600201"/>
            <a:ext cx="8229600" cy="4114800"/>
          </a:xfrm>
        </p:spPr>
        <p:txBody>
          <a:bodyPr>
            <a:normAutofit fontScale="77500" lnSpcReduction="20000"/>
          </a:bodyPr>
          <a:lstStyle/>
          <a:p>
            <a:r>
              <a:rPr lang="en-US" dirty="0" smtClean="0"/>
              <a:t>Clear dose-response effect: Increased weight=increased UI</a:t>
            </a:r>
          </a:p>
          <a:p>
            <a:pPr lvl="1"/>
            <a:r>
              <a:rPr lang="en-US" dirty="0" smtClean="0"/>
              <a:t>2X-4-5X increased risk (odds ratio) </a:t>
            </a:r>
          </a:p>
          <a:p>
            <a:r>
              <a:rPr lang="en-US" dirty="0" smtClean="0"/>
              <a:t>Stress UI</a:t>
            </a:r>
          </a:p>
          <a:p>
            <a:pPr lvl="1"/>
            <a:r>
              <a:rPr lang="en-US" dirty="0" smtClean="0"/>
              <a:t>BMI &gt;35: 2X risk any UI; 3.1X risk severe UI</a:t>
            </a:r>
          </a:p>
          <a:p>
            <a:pPr lvl="1"/>
            <a:r>
              <a:rPr lang="en-US" dirty="0" smtClean="0"/>
              <a:t> BMI &gt;40: 2.2X risk any UI; 4.1X risk severe UI </a:t>
            </a:r>
          </a:p>
          <a:p>
            <a:r>
              <a:rPr lang="en-US" dirty="0" smtClean="0"/>
              <a:t>Urge UI</a:t>
            </a:r>
          </a:p>
          <a:p>
            <a:pPr lvl="1"/>
            <a:r>
              <a:rPr lang="en-US" dirty="0" smtClean="0"/>
              <a:t>BMI &gt;35: 1.4X risk any UI; 2.5X risk severe UI</a:t>
            </a:r>
          </a:p>
          <a:p>
            <a:pPr lvl="1"/>
            <a:r>
              <a:rPr lang="en-US" dirty="0" smtClean="0"/>
              <a:t>BMI &gt;40: 1.9X risk any UI; 3.9X risk severe UI</a:t>
            </a:r>
          </a:p>
          <a:p>
            <a:r>
              <a:rPr lang="en-US" dirty="0" smtClean="0"/>
              <a:t>Mixed UI</a:t>
            </a:r>
          </a:p>
          <a:p>
            <a:pPr lvl="1"/>
            <a:r>
              <a:rPr lang="en-US" dirty="0" smtClean="0"/>
              <a:t>BMI &gt;35: 3.6X risk any UI; 5.5X risk severe UI </a:t>
            </a:r>
          </a:p>
          <a:p>
            <a:pPr lvl="1"/>
            <a:r>
              <a:rPr lang="en-US" dirty="0" smtClean="0"/>
              <a:t>BMI &gt;40: 3.9X risk any UI; 6X risk severe UI </a:t>
            </a:r>
          </a:p>
          <a:p>
            <a:pPr lvl="1">
              <a:buNone/>
            </a:pPr>
            <a:endParaRPr lang="en-US" dirty="0"/>
          </a:p>
        </p:txBody>
      </p:sp>
      <p:pic>
        <p:nvPicPr>
          <p:cNvPr id="29699" name="Picture 3" descr="C:\Documents and Settings\cwb\My Documents\My Pictures\fat%20people%20walking.jpg"/>
          <p:cNvPicPr>
            <a:picLocks noChangeAspect="1" noChangeArrowheads="1"/>
          </p:cNvPicPr>
          <p:nvPr/>
        </p:nvPicPr>
        <p:blipFill>
          <a:blip r:embed="rId2"/>
          <a:srcRect/>
          <a:stretch>
            <a:fillRect/>
          </a:stretch>
        </p:blipFill>
        <p:spPr bwMode="auto">
          <a:xfrm>
            <a:off x="6553200" y="4267200"/>
            <a:ext cx="2413000" cy="2400300"/>
          </a:xfrm>
          <a:prstGeom prst="rect">
            <a:avLst/>
          </a:prstGeom>
          <a:noFill/>
        </p:spPr>
      </p:pic>
      <p:sp>
        <p:nvSpPr>
          <p:cNvPr id="6" name="Footer Placeholder 5"/>
          <p:cNvSpPr>
            <a:spLocks noGrp="1"/>
          </p:cNvSpPr>
          <p:nvPr>
            <p:ph type="ftr" sz="quarter" idx="11"/>
          </p:nvPr>
        </p:nvSpPr>
        <p:spPr/>
        <p:txBody>
          <a:bodyPr/>
          <a:lstStyle/>
          <a:p>
            <a:r>
              <a:rPr lang="en-US" dirty="0" smtClean="0"/>
              <a:t>** Hannestad, et al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Obesity and UI: Impact of Age** </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p:cNvSpPr>
            <a:spLocks noGrp="1"/>
          </p:cNvSpPr>
          <p:nvPr>
            <p:ph type="ftr" sz="quarter" idx="11"/>
          </p:nvPr>
        </p:nvSpPr>
        <p:spPr/>
        <p:txBody>
          <a:bodyPr/>
          <a:lstStyle/>
          <a:p>
            <a:r>
              <a:rPr lang="en-US" dirty="0" smtClean="0"/>
              <a:t>** Chiarelli, et al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 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Overweight/obesity important UI risk factors </a:t>
            </a:r>
          </a:p>
          <a:p>
            <a:pPr lvl="1"/>
            <a:r>
              <a:rPr lang="en-US" dirty="0" smtClean="0"/>
              <a:t>Each 5-unit increase in weight associated with 20-70% increase in risk of daily UI</a:t>
            </a:r>
          </a:p>
          <a:p>
            <a:r>
              <a:rPr lang="en-US" dirty="0" smtClean="0"/>
              <a:t>Obesity strong risk factor</a:t>
            </a:r>
          </a:p>
          <a:p>
            <a:r>
              <a:rPr lang="en-US" dirty="0" smtClean="0"/>
              <a:t>UI in women associated with higher BMI</a:t>
            </a:r>
          </a:p>
          <a:p>
            <a:r>
              <a:rPr lang="en-US" dirty="0" smtClean="0"/>
              <a:t>Most studies: stronger association for stress/mixed UI than urge/OAB</a:t>
            </a:r>
          </a:p>
          <a:p>
            <a:r>
              <a:rPr lang="en-US" dirty="0" smtClean="0"/>
              <a:t>Little known about impact of body fat distribution </a:t>
            </a:r>
          </a:p>
          <a:p>
            <a:pPr lvl="1"/>
            <a:r>
              <a:rPr lang="en-US" dirty="0" smtClean="0"/>
              <a:t>Nurse’s Health Study data </a:t>
            </a:r>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and UI: What Causes It? </a:t>
            </a:r>
            <a:endParaRPr lang="en-US" dirty="0"/>
          </a:p>
        </p:txBody>
      </p:sp>
      <p:sp>
        <p:nvSpPr>
          <p:cNvPr id="3" name="Content Placeholder 2"/>
          <p:cNvSpPr>
            <a:spLocks noGrp="1"/>
          </p:cNvSpPr>
          <p:nvPr>
            <p:ph idx="1"/>
          </p:nvPr>
        </p:nvSpPr>
        <p:spPr/>
        <p:txBody>
          <a:bodyPr/>
          <a:lstStyle/>
          <a:p>
            <a:r>
              <a:rPr lang="en-US" dirty="0" smtClean="0"/>
              <a:t>Added weight?</a:t>
            </a:r>
          </a:p>
          <a:p>
            <a:pPr lvl="1"/>
            <a:r>
              <a:rPr lang="en-US" dirty="0" smtClean="0"/>
              <a:t>Long term impact of obesity on pelvic floor</a:t>
            </a:r>
            <a:r>
              <a:rPr lang="en-US" baseline="30000" dirty="0" smtClean="0"/>
              <a:t>1</a:t>
            </a:r>
          </a:p>
          <a:p>
            <a:pPr lvl="1"/>
            <a:r>
              <a:rPr lang="en-US" dirty="0" smtClean="0"/>
              <a:t>Increased intra-abdominal pressure? </a:t>
            </a:r>
            <a:r>
              <a:rPr lang="en-US" baseline="30000" dirty="0" smtClean="0"/>
              <a:t>2</a:t>
            </a:r>
            <a:endParaRPr lang="en-US" dirty="0" smtClean="0"/>
          </a:p>
          <a:p>
            <a:r>
              <a:rPr lang="en-US" dirty="0" smtClean="0"/>
              <a:t>Age/Chronicity of condition ? </a:t>
            </a:r>
          </a:p>
          <a:p>
            <a:pPr lvl="1"/>
            <a:r>
              <a:rPr lang="en-US" dirty="0" smtClean="0"/>
              <a:t>Risk of stress UI greater in women obese for &gt; 30 years</a:t>
            </a:r>
            <a:r>
              <a:rPr lang="en-US" baseline="30000" dirty="0" smtClean="0"/>
              <a:t>1</a:t>
            </a:r>
            <a:endParaRPr lang="en-US" dirty="0" smtClean="0"/>
          </a:p>
          <a:p>
            <a:pPr lvl="1"/>
            <a:r>
              <a:rPr lang="en-US" dirty="0" smtClean="0"/>
              <a:t>Other factors?</a:t>
            </a:r>
            <a:r>
              <a:rPr lang="en-US" baseline="30000" dirty="0" smtClean="0"/>
              <a:t>3</a:t>
            </a:r>
            <a:r>
              <a:rPr lang="en-US" dirty="0" smtClean="0"/>
              <a:t> </a:t>
            </a:r>
          </a:p>
          <a:p>
            <a:r>
              <a:rPr lang="en-US" dirty="0" smtClean="0"/>
              <a:t>Additional research necessary </a:t>
            </a:r>
          </a:p>
          <a:p>
            <a:endParaRPr lang="en-US" dirty="0"/>
          </a:p>
        </p:txBody>
      </p:sp>
      <p:sp>
        <p:nvSpPr>
          <p:cNvPr id="4" name="Footer Placeholder 3"/>
          <p:cNvSpPr>
            <a:spLocks noGrp="1"/>
          </p:cNvSpPr>
          <p:nvPr>
            <p:ph type="ftr" sz="quarter" idx="11"/>
          </p:nvPr>
        </p:nvSpPr>
        <p:spPr/>
        <p:txBody>
          <a:bodyPr/>
          <a:lstStyle/>
          <a:p>
            <a:r>
              <a:rPr lang="da-DK" smtClean="0"/>
              <a:t>1. Mishra, et al; 2. Flegal, et al; 3. Greer, et al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779</TotalTime>
  <Words>2928</Words>
  <Application>Microsoft Office PowerPoint</Application>
  <PresentationFormat>On-screen Show (4:3)</PresentationFormat>
  <Paragraphs>359</Paragraphs>
  <Slides>40</Slides>
  <Notes>24</Notes>
  <HiddenSlides>0</HiddenSlides>
  <MMClips>1</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Obesity and Continence Care in Nursing Home Residents  </vt:lpstr>
      <vt:lpstr>Objectives </vt:lpstr>
      <vt:lpstr>How Is Obesity Defined? </vt:lpstr>
      <vt:lpstr>Weight Classification by Body Mass Index* *NIH, 2000      </vt:lpstr>
      <vt:lpstr>Obesity and UI: Epidemiology** </vt:lpstr>
      <vt:lpstr>BMI and Type of UI in Women**</vt:lpstr>
      <vt:lpstr>Obesity and UI: Impact of Age** </vt:lpstr>
      <vt:lpstr>Epidemiology: Summary</vt:lpstr>
      <vt:lpstr>Obesity and UI: What Causes It? </vt:lpstr>
      <vt:lpstr>Obesity and UI: Consequences </vt:lpstr>
      <vt:lpstr>Obesity and UI: Assessment/Evaluation   </vt:lpstr>
      <vt:lpstr>Physical Examination</vt:lpstr>
      <vt:lpstr>Diagnostic Tests </vt:lpstr>
      <vt:lpstr>Diagnostic Tests: Urodynamic Studies (UDS)</vt:lpstr>
      <vt:lpstr>Obesity and UI: Non-Surgical Management  </vt:lpstr>
      <vt:lpstr>Obesity and UI: Non-Surgical Urologic Treatments </vt:lpstr>
      <vt:lpstr>Obesity and UI: Surgical Treatment</vt:lpstr>
      <vt:lpstr>Roux-en-Y Gastric Bypass </vt:lpstr>
      <vt:lpstr>Weight Loss Surgery in Morbidly Obese Women**</vt:lpstr>
      <vt:lpstr>Obesity and UI in Long-Term Care</vt:lpstr>
      <vt:lpstr>Continence Care for Obese NH Residents*: Methods </vt:lpstr>
      <vt:lpstr>Description of the Sample </vt:lpstr>
      <vt:lpstr>Findings</vt:lpstr>
      <vt:lpstr>Dealing with Continence and Incontinence </vt:lpstr>
      <vt:lpstr>Fitting in the Environment </vt:lpstr>
      <vt:lpstr>Working with Equipment and Products  </vt:lpstr>
      <vt:lpstr>“It’s Rough…But We Want to Do It”</vt:lpstr>
      <vt:lpstr>Physically Exhausting and Challenging Care </vt:lpstr>
      <vt:lpstr>Study Discussion/Conclusions  </vt:lpstr>
      <vt:lpstr>Case Study* </vt:lpstr>
      <vt:lpstr>Effect of Weight on IDUC Use Among LTC Facility Residents*: Methods </vt:lpstr>
      <vt:lpstr>Description of the Sample </vt:lpstr>
      <vt:lpstr>Results: At Admission </vt:lpstr>
      <vt:lpstr>Results: GEE Model </vt:lpstr>
      <vt:lpstr>Discussion/Summary Felix, et al, 2013</vt:lpstr>
      <vt:lpstr>Implications  for Practice and Research </vt:lpstr>
      <vt:lpstr>Summary and Conclusions </vt:lpstr>
      <vt:lpstr>References </vt:lpstr>
      <vt:lpstr>References </vt:lpstr>
      <vt:lpstr>References </vt:lpstr>
    </vt:vector>
  </TitlesOfParts>
  <Company>University of Pennsylvania School of Nursing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Continence Care for Obese Individuals in the Long-Term Care Setting </dc:title>
  <dc:creator>cwb</dc:creator>
  <cp:lastModifiedBy>tester</cp:lastModifiedBy>
  <cp:revision>84</cp:revision>
  <cp:lastPrinted>2013-12-31T14:32:52Z</cp:lastPrinted>
  <dcterms:created xsi:type="dcterms:W3CDTF">2009-07-23T10:53:34Z</dcterms:created>
  <dcterms:modified xsi:type="dcterms:W3CDTF">2013-12-31T15:02:12Z</dcterms:modified>
</cp:coreProperties>
</file>