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96" r:id="rId2"/>
    <p:sldId id="258" r:id="rId3"/>
    <p:sldId id="280" r:id="rId4"/>
    <p:sldId id="281" r:id="rId5"/>
    <p:sldId id="291" r:id="rId6"/>
    <p:sldId id="289" r:id="rId7"/>
    <p:sldId id="292" r:id="rId8"/>
    <p:sldId id="293" r:id="rId9"/>
    <p:sldId id="294" r:id="rId10"/>
    <p:sldId id="295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6BCA-5896-0E49-8F7B-62169E302503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F1A09-0DD2-B841-8B1F-F2D3B709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E9952-22A8-5945-87ED-8665F5B74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-upenn.corefacilities.org/service_center/show_external/52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lab-support@agilent.com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pmacs/iLab.html" TargetMode="External"/><Relationship Id="rId2" Type="http://schemas.openxmlformats.org/officeDocument/2006/relationships/hyperlink" Target="https://help.ilab.agilent.com/37179-using-a-core/264646-using-a-core-over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11" y="428283"/>
            <a:ext cx="8446417" cy="4810144"/>
          </a:xfrm>
        </p:spPr>
        <p:txBody>
          <a:bodyPr>
            <a:normAutofit fontScale="90000"/>
          </a:bodyPr>
          <a:lstStyle/>
          <a:p>
            <a:r>
              <a:rPr lang="en-US" sz="4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sz="4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Introduction</a:t>
            </a:r>
            <a:br>
              <a:rPr lang="en-US" sz="4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User Guide</a:t>
            </a:r>
            <a:b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Rodent Metabolic Phenotyping Core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Perelman School of Medicine</a:t>
            </a:r>
            <a:b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n-US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https://med-upenn.corefacilities.org/service_center/show_external/5249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PerelmanMedicine_logo_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91" y="5500125"/>
            <a:ext cx="239463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D8FAD-B063-4729-AC31-035E9BBD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88" y="1758985"/>
            <a:ext cx="5674720" cy="4429787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16B7E41-C33A-4A5C-B1A2-12F959E1BA34}"/>
              </a:ext>
            </a:extLst>
          </p:cNvPr>
          <p:cNvSpPr/>
          <p:nvPr/>
        </p:nvSpPr>
        <p:spPr>
          <a:xfrm>
            <a:off x="779318" y="352617"/>
            <a:ext cx="7479298" cy="88229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Accessible to trained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Users Only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1BD5BC7-4E4F-4446-8A47-CF04EC935AB7}"/>
              </a:ext>
            </a:extLst>
          </p:cNvPr>
          <p:cNvSpPr/>
          <p:nvPr/>
        </p:nvSpPr>
        <p:spPr>
          <a:xfrm>
            <a:off x="122548" y="1781570"/>
            <a:ext cx="3384223" cy="219654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the form that automatically populates after reserving a time block: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quantity of animals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fund account number.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Save Reservation.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6A95B7-CBB1-4756-8313-C70204E84B54}"/>
              </a:ext>
            </a:extLst>
          </p:cNvPr>
          <p:cNvCxnSpPr>
            <a:cxnSpLocks/>
          </p:cNvCxnSpPr>
          <p:nvPr/>
        </p:nvCxnSpPr>
        <p:spPr>
          <a:xfrm>
            <a:off x="3289955" y="2658359"/>
            <a:ext cx="4006391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FD4EAA-053A-4B0B-9B34-F445308FFA35}"/>
              </a:ext>
            </a:extLst>
          </p:cNvPr>
          <p:cNvCxnSpPr>
            <a:cxnSpLocks/>
          </p:cNvCxnSpPr>
          <p:nvPr/>
        </p:nvCxnSpPr>
        <p:spPr>
          <a:xfrm>
            <a:off x="2733773" y="3049571"/>
            <a:ext cx="2488676" cy="62688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745D0F-C240-4EC4-8B0B-953F8932D1E4}"/>
              </a:ext>
            </a:extLst>
          </p:cNvPr>
          <p:cNvCxnSpPr>
            <a:cxnSpLocks/>
          </p:cNvCxnSpPr>
          <p:nvPr/>
        </p:nvCxnSpPr>
        <p:spPr>
          <a:xfrm>
            <a:off x="2073897" y="3808429"/>
            <a:ext cx="1649691" cy="213045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20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4492" y="572680"/>
            <a:ext cx="7484160" cy="941239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 access issues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0284" y="1794746"/>
            <a:ext cx="8164539" cy="435165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unable to access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are a registered user of the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send an e-mail to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ilab-support@agilent.com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describing your issue. 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 responds quickly to support requests.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 can help with funding source issues AFTER your BA has added you to funding sources in CAMS.</a:t>
            </a:r>
          </a:p>
        </p:txBody>
      </p:sp>
    </p:spTree>
    <p:extLst>
      <p:ext uri="{BB962C8B-B14F-4D97-AF65-F5344CB8AC3E}">
        <p14:creationId xmlns:p14="http://schemas.microsoft.com/office/powerpoint/2010/main" val="131732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793" y="150374"/>
            <a:ext cx="8708841" cy="81649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6792" y="989515"/>
            <a:ext cx="8708841" cy="80890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 documentation: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://help.ilab.agilent.com/37179-using-a-core/264646-using-a-core-overview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793" y="5309753"/>
            <a:ext cx="8708841" cy="13819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also available at Penn Medicine’s iLab website: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https://www.med.upenn.edu/pmacs/iLab.html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079" y="1900256"/>
            <a:ext cx="6596555" cy="330766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5082" y="2234045"/>
            <a:ext cx="2056859" cy="22441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by screen help, with a direct link to iLab support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88032" y="4405746"/>
            <a:ext cx="634386" cy="50808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rved Left Arrow 14"/>
          <p:cNvSpPr/>
          <p:nvPr/>
        </p:nvSpPr>
        <p:spPr>
          <a:xfrm>
            <a:off x="8375073" y="1598057"/>
            <a:ext cx="467043" cy="820882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7 -0.14553 L 1.08911E-6 5.7936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8" y="1598745"/>
            <a:ext cx="7626494" cy="185993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4618" y="3592437"/>
            <a:ext cx="8740589" cy="101284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 as a new user, please click the “Register” button </a:t>
            </a:r>
            <a:r>
              <a:rPr lang="mr-IN" sz="2400" dirty="0">
                <a:solidFill>
                  <a:schemeClr val="tx1"/>
                </a:solidFill>
                <a:latin typeface="Arial" panose="020B0604020202020204" pitchFamily="34" charset="0"/>
                <a:cs typeface="Avenir Roman"/>
              </a:rPr>
              <a:t>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following dropdown menu will become available.</a:t>
            </a:r>
          </a:p>
        </p:txBody>
      </p:sp>
      <p:pic>
        <p:nvPicPr>
          <p:cNvPr id="10" name="Picture 9" descr="Screen Shot 2018-02-14 at 3.2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4964206"/>
            <a:ext cx="2908300" cy="14605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659529" y="5692588"/>
            <a:ext cx="258482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5668" y="452146"/>
            <a:ext cx="8740589" cy="101284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opening page for iLab gives you the option to sign in or register as a new user.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909955" y="1953491"/>
            <a:ext cx="883227" cy="163894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AD98260-1418-43A4-89FF-E59F49B879F6}"/>
              </a:ext>
            </a:extLst>
          </p:cNvPr>
          <p:cNvSpPr/>
          <p:nvPr/>
        </p:nvSpPr>
        <p:spPr>
          <a:xfrm>
            <a:off x="5244353" y="4964206"/>
            <a:ext cx="3780118" cy="1893794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“Register using UPenn Credentials” button and follow all instructions.</a:t>
            </a:r>
          </a:p>
        </p:txBody>
      </p:sp>
    </p:spTree>
    <p:extLst>
      <p:ext uri="{BB962C8B-B14F-4D97-AF65-F5344CB8AC3E}">
        <p14:creationId xmlns:p14="http://schemas.microsoft.com/office/powerpoint/2010/main" val="51382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4410" y="1478070"/>
            <a:ext cx="8740589" cy="456570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STEPS FOR REGISTERING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NEW USER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 will ask which PI’s lab you belong to.  </a:t>
            </a:r>
          </a:p>
          <a:p>
            <a:pPr marL="457200" indent="-457200" algn="ctr"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 to have funds allocated to you to request services.</a:t>
            </a:r>
          </a:p>
          <a:p>
            <a:pPr marL="457200" indent="-457200" algn="ctr"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 PI or BA to assign fund accounts to you in CAMS.</a:t>
            </a:r>
          </a:p>
          <a:p>
            <a:pPr marL="457200" indent="-457200" algn="ctr"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 assignments are copied into iLab overnight.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13890" y="622386"/>
            <a:ext cx="5261627" cy="5705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 Registration</a:t>
            </a:r>
          </a:p>
        </p:txBody>
      </p:sp>
    </p:spTree>
    <p:extLst>
      <p:ext uri="{BB962C8B-B14F-4D97-AF65-F5344CB8AC3E}">
        <p14:creationId xmlns:p14="http://schemas.microsoft.com/office/powerpoint/2010/main" val="427626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14 at 3.0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73" y="3958224"/>
            <a:ext cx="2032064" cy="2765379"/>
          </a:xfrm>
          <a:prstGeom prst="rect">
            <a:avLst/>
          </a:prstGeom>
        </p:spPr>
      </p:pic>
      <p:pic>
        <p:nvPicPr>
          <p:cNvPr id="6" name="Picture 5" descr="Screen Shot 2018-02-14 at 3.09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5" y="1865300"/>
            <a:ext cx="8668691" cy="20437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90026" y="4454067"/>
            <a:ext cx="4617560" cy="1773692"/>
          </a:xfrm>
          <a:prstGeom prst="roundRect">
            <a:avLst/>
          </a:prstGeom>
          <a:solidFill>
            <a:schemeClr val="bg2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UPenn credentials are your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PennKey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 and Password.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13890" y="422427"/>
            <a:ext cx="5261627" cy="5705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User Sign In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37018" y="1728479"/>
            <a:ext cx="1537855" cy="11913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2104" y="1148620"/>
            <a:ext cx="8919882" cy="735534"/>
          </a:xfrm>
          <a:prstGeom prst="roundRect">
            <a:avLst/>
          </a:prstGeom>
          <a:solidFill>
            <a:schemeClr val="bg2"/>
          </a:solidFill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sign into the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system, please use your UPenn credentials.</a:t>
            </a:r>
          </a:p>
        </p:txBody>
      </p:sp>
    </p:spTree>
    <p:extLst>
      <p:ext uri="{BB962C8B-B14F-4D97-AF65-F5344CB8AC3E}">
        <p14:creationId xmlns:p14="http://schemas.microsoft.com/office/powerpoint/2010/main" val="66753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F4CDD4-61D5-4BD6-AC60-3C4F1182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719"/>
            <a:ext cx="9144000" cy="419892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591581" y="1545996"/>
            <a:ext cx="0" cy="17687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7E8F13-378C-4BF0-B2D0-866BD73D7F1F}"/>
              </a:ext>
            </a:extLst>
          </p:cNvPr>
          <p:cNvCxnSpPr>
            <a:cxnSpLocks/>
          </p:cNvCxnSpPr>
          <p:nvPr/>
        </p:nvCxnSpPr>
        <p:spPr>
          <a:xfrm>
            <a:off x="6768445" y="1480008"/>
            <a:ext cx="1442301" cy="322396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50209" y="176645"/>
            <a:ext cx="8993791" cy="1539033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signing in,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tab to request services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click the request service button for your selected category.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1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79318" y="168580"/>
            <a:ext cx="7479298" cy="629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sections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Request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DBDBF-5726-456A-84FA-2235BEE7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127" y="1441911"/>
            <a:ext cx="7024873" cy="3068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9EB6C-FE82-4303-B060-3A1A8A87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44" y="4797095"/>
            <a:ext cx="7008557" cy="13929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763" y="906686"/>
            <a:ext cx="2011645" cy="43723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and Request Details: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all required fields -                      (they’re identified with a red star).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Section 1 form.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1721900" y="2546786"/>
            <a:ext cx="397227" cy="12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546698" y="4688732"/>
            <a:ext cx="1682885" cy="39641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91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5" y="2306320"/>
            <a:ext cx="6271178" cy="385218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85264" y="1511627"/>
            <a:ext cx="2091805" cy="40700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3: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drop-down arrow to choose a fund for payment.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your request to the core.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79318" y="352618"/>
            <a:ext cx="7479298" cy="63725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sections to Request a Service</a:t>
            </a:r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3180080" y="3546629"/>
            <a:ext cx="3605184" cy="70651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68800" y="4696691"/>
            <a:ext cx="2416465" cy="98274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81398" y="1181087"/>
            <a:ext cx="6301007" cy="5984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core will complete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send you a quote with the final price for your approval.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046480" y="1779577"/>
            <a:ext cx="602212" cy="60802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0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D0772-63AD-44CF-8340-862EF82CC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0012"/>
            <a:ext cx="9143999" cy="223797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58B1FC-CADE-45E2-B2D1-2118454637E0}"/>
              </a:ext>
            </a:extLst>
          </p:cNvPr>
          <p:cNvCxnSpPr>
            <a:cxnSpLocks/>
          </p:cNvCxnSpPr>
          <p:nvPr/>
        </p:nvCxnSpPr>
        <p:spPr>
          <a:xfrm>
            <a:off x="4355184" y="2310012"/>
            <a:ext cx="1885360" cy="7819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4745FF6C-A38B-40B6-BC70-04F02F6DDE25}"/>
              </a:ext>
            </a:extLst>
          </p:cNvPr>
          <p:cNvSpPr/>
          <p:nvPr/>
        </p:nvSpPr>
        <p:spPr>
          <a:xfrm>
            <a:off x="779318" y="352617"/>
            <a:ext cx="7479298" cy="88229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Accessible to trained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Users Only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C279AD-973D-470E-BEC1-8B6AB8F9F3CA}"/>
              </a:ext>
            </a:extLst>
          </p:cNvPr>
          <p:cNvCxnSpPr>
            <a:cxnSpLocks/>
          </p:cNvCxnSpPr>
          <p:nvPr/>
        </p:nvCxnSpPr>
        <p:spPr>
          <a:xfrm flipH="1" flipV="1">
            <a:off x="443060" y="4034673"/>
            <a:ext cx="1527142" cy="6598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F1828A3-297C-441F-9254-8A0C69C7D182}"/>
              </a:ext>
            </a:extLst>
          </p:cNvPr>
          <p:cNvSpPr/>
          <p:nvPr/>
        </p:nvSpPr>
        <p:spPr>
          <a:xfrm>
            <a:off x="1875932" y="4317476"/>
            <a:ext cx="5156464" cy="24226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Click 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book use of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“trained user.”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If not a “trained user”, you will need to complete a one-time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session which can be requested under the Request Services tab.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F0BDB0-825C-49CC-A58F-C1DFCABA710B}"/>
              </a:ext>
            </a:extLst>
          </p:cNvPr>
          <p:cNvCxnSpPr>
            <a:cxnSpLocks/>
          </p:cNvCxnSpPr>
          <p:nvPr/>
        </p:nvCxnSpPr>
        <p:spPr>
          <a:xfrm flipV="1">
            <a:off x="6627043" y="3308362"/>
            <a:ext cx="405353" cy="265880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AC89EC9C-F507-4790-8D2A-65149345F0CA}"/>
              </a:ext>
            </a:extLst>
          </p:cNvPr>
          <p:cNvSpPr/>
          <p:nvPr/>
        </p:nvSpPr>
        <p:spPr>
          <a:xfrm>
            <a:off x="217759" y="1538942"/>
            <a:ext cx="4988315" cy="70508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Schedule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</a:t>
            </a:r>
          </a:p>
        </p:txBody>
      </p:sp>
    </p:spTree>
    <p:extLst>
      <p:ext uri="{BB962C8B-B14F-4D97-AF65-F5344CB8AC3E}">
        <p14:creationId xmlns:p14="http://schemas.microsoft.com/office/powerpoint/2010/main" val="48413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16B7E41-C33A-4A5C-B1A2-12F959E1BA34}"/>
              </a:ext>
            </a:extLst>
          </p:cNvPr>
          <p:cNvSpPr/>
          <p:nvPr/>
        </p:nvSpPr>
        <p:spPr>
          <a:xfrm>
            <a:off x="779318" y="352617"/>
            <a:ext cx="7479298" cy="88229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Scheduling </a:t>
            </a:r>
            <a:r>
              <a:rPr lang="en-US" sz="2400" dirty="0" err="1">
                <a:solidFill>
                  <a:schemeClr val="tx1"/>
                </a:solidFill>
              </a:rPr>
              <a:t>EchoMRI</a:t>
            </a:r>
            <a:r>
              <a:rPr lang="en-US" sz="2400" dirty="0">
                <a:solidFill>
                  <a:schemeClr val="tx1"/>
                </a:solidFill>
              </a:rPr>
              <a:t>: Accessible to trained </a:t>
            </a:r>
            <a:r>
              <a:rPr lang="en-US" sz="2400" dirty="0" err="1">
                <a:solidFill>
                  <a:schemeClr val="tx1"/>
                </a:solidFill>
              </a:rPr>
              <a:t>EchoMRI</a:t>
            </a:r>
            <a:r>
              <a:rPr lang="en-US" sz="2400" dirty="0">
                <a:solidFill>
                  <a:schemeClr val="tx1"/>
                </a:solidFill>
              </a:rPr>
              <a:t> Users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78D4E-89A5-4333-9AF0-207D1E2D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16" y="1756718"/>
            <a:ext cx="7616398" cy="3106472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1BD5BC7-4E4F-4446-8A47-CF04EC935AB7}"/>
              </a:ext>
            </a:extLst>
          </p:cNvPr>
          <p:cNvSpPr/>
          <p:nvPr/>
        </p:nvSpPr>
        <p:spPr>
          <a:xfrm>
            <a:off x="1945324" y="4863190"/>
            <a:ext cx="6199435" cy="179718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1) When scheduling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EchoMRI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you can only create reservations in the future. You cannot create a reservation with a start time within 24 hours of the current time.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2) If you cancel the booking with a less than 24-hour notice, you will automatically be charged for the service.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CDBAE4D5-D227-4975-A711-2CB5813FA0BE}"/>
              </a:ext>
            </a:extLst>
          </p:cNvPr>
          <p:cNvSpPr/>
          <p:nvPr/>
        </p:nvSpPr>
        <p:spPr>
          <a:xfrm>
            <a:off x="108669" y="2440817"/>
            <a:ext cx="2606252" cy="8822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Click 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Calender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to reserve 1-hour time blocks.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A808DB-53F0-425D-B1A0-4AD1F53213D1}"/>
              </a:ext>
            </a:extLst>
          </p:cNvPr>
          <p:cNvCxnSpPr>
            <a:cxnSpLocks/>
          </p:cNvCxnSpPr>
          <p:nvPr/>
        </p:nvCxnSpPr>
        <p:spPr>
          <a:xfrm>
            <a:off x="2714921" y="2835587"/>
            <a:ext cx="3308807" cy="5934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52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779</TotalTime>
  <Words>566</Words>
  <Application>Microsoft Macintosh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Avenir Roman</vt:lpstr>
      <vt:lpstr>Calibri</vt:lpstr>
      <vt:lpstr>News Gothic MT</vt:lpstr>
      <vt:lpstr>Wingdings 2</vt:lpstr>
      <vt:lpstr>Breeze</vt:lpstr>
      <vt:lpstr>iLab Introduction Internal User Guide  Rodent Metabolic Phenotyping Core Perelman School of Medicine  Link: https://med-upenn.corefacilities.org/service_center/show_external/5249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Pennsylvania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 &amp; Xenograft Core Department of Hematology/Oncology Perelman School of Medicine</dc:title>
  <dc:creator>Tony Secreto</dc:creator>
  <cp:lastModifiedBy>Microsoft Office User</cp:lastModifiedBy>
  <cp:revision>45</cp:revision>
  <dcterms:created xsi:type="dcterms:W3CDTF">2018-02-27T20:37:06Z</dcterms:created>
  <dcterms:modified xsi:type="dcterms:W3CDTF">2020-06-24T16:15:38Z</dcterms:modified>
</cp:coreProperties>
</file>