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9" r:id="rId5"/>
  </p:sldIdLst>
  <p:sldSz cx="100584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CC"/>
    <a:srgbClr val="990099"/>
    <a:srgbClr val="990000"/>
    <a:srgbClr val="CC0000"/>
    <a:srgbClr val="D60093"/>
    <a:srgbClr val="CC3399"/>
    <a:srgbClr val="CC00FF"/>
    <a:srgbClr val="C632D6"/>
    <a:srgbClr val="1C2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111" d="100"/>
          <a:sy n="111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78FE-7F75-469D-8028-0B7DC548E93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857250"/>
            <a:ext cx="33940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98181-5B7E-40CB-AB7B-3C4B550F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2B55-7C23-41B3-8579-35AC828B0A0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76F0-4A15-462D-963A-23CFF344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63B4CE-6D89-75F4-34C3-D1D08B80DA45}"/>
              </a:ext>
            </a:extLst>
          </p:cNvPr>
          <p:cNvSpPr txBox="1"/>
          <p:nvPr/>
        </p:nvSpPr>
        <p:spPr>
          <a:xfrm>
            <a:off x="1396432" y="13387"/>
            <a:ext cx="829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“Comparative binding properties of Tau PET tracers JSS20-183A, PI-2620 and T807 in postmortem Alzheimer’s, progressive supranuclear palsy and corticobasal degeneration brains and in Tau P301S mouse model”.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9BBA6-E278-1712-A4DF-071F593FDF1C}"/>
              </a:ext>
            </a:extLst>
          </p:cNvPr>
          <p:cNvSpPr txBox="1"/>
          <p:nvPr/>
        </p:nvSpPr>
        <p:spPr>
          <a:xfrm>
            <a:off x="1642284" y="462050"/>
            <a:ext cx="7806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Dinahlee Saturnino Guarino,[a] Jeff Stehouwer,[b] Evan Gallagher,[a] Hong Xu,[a] Edward B. Lee,[c] John L. Robinson,[c] Virginia M-Y Lee,[c] Neil Vasdev,[d] Chester A. Mathis,[b] Robert H. Mach[a].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5DF48-44C5-39CD-FB09-3005CA780F4F}"/>
              </a:ext>
            </a:extLst>
          </p:cNvPr>
          <p:cNvSpPr txBox="1"/>
          <p:nvPr/>
        </p:nvSpPr>
        <p:spPr>
          <a:xfrm>
            <a:off x="1642284" y="841553"/>
            <a:ext cx="74758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Depts. of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Radiology, </a:t>
            </a:r>
            <a:r>
              <a:rPr lang="en-US" sz="8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Pathology &amp; Laboratory Medicine, University of Pennsylvania, Philadelphia, PA, 19104, USA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Dept. of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Radiology, University of Pittsburgh, Pittsburgh, Pennsylvania 15213, United States.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Dept. of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Psychiatry/Institute of Medical Science, University of Toronto, Toronto, ON M5T 1R8, Canada.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9943A-24FE-7066-426A-B7C3D3C6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99" y="1753223"/>
            <a:ext cx="982977" cy="43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3D419-62D6-B42C-D8C4-BD69349B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8" y="2236474"/>
            <a:ext cx="889481" cy="461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C1945-EEE0-CEE9-0AAE-9CAF0A787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31" y="2201164"/>
            <a:ext cx="982977" cy="5083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B38688-8E3C-C03C-E987-B2DE8CDC814F}"/>
              </a:ext>
            </a:extLst>
          </p:cNvPr>
          <p:cNvSpPr/>
          <p:nvPr/>
        </p:nvSpPr>
        <p:spPr>
          <a:xfrm>
            <a:off x="0" y="0"/>
            <a:ext cx="10058400" cy="1293962"/>
          </a:xfrm>
          <a:prstGeom prst="roundRect">
            <a:avLst/>
          </a:prstGeom>
          <a:solidFill>
            <a:srgbClr val="660066"/>
          </a:solidFill>
          <a:ln>
            <a:solidFill>
              <a:srgbClr val="99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21D36-DC99-2C84-8AE3-95E03BCD27B1}"/>
              </a:ext>
            </a:extLst>
          </p:cNvPr>
          <p:cNvSpPr txBox="1"/>
          <p:nvPr/>
        </p:nvSpPr>
        <p:spPr>
          <a:xfrm>
            <a:off x="1533639" y="1970"/>
            <a:ext cx="829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“Comparative binding properties of Tau PET tracers JSS20-183A, PI-2620 and T807 in postmortem Alzheimer’s, progressive supranuclear palsy and corticobasal degeneration brains and in Tau P301S mouse model”.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B29D7-2BEA-A5D0-4729-0FC02C8F82E8}"/>
              </a:ext>
            </a:extLst>
          </p:cNvPr>
          <p:cNvSpPr txBox="1"/>
          <p:nvPr/>
        </p:nvSpPr>
        <p:spPr>
          <a:xfrm>
            <a:off x="1605036" y="472109"/>
            <a:ext cx="82468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Dinahlee Saturnino Guarino,[a] Jeff Stehouwer,[b] Evan Gallagher,[a] Hong Xu,[a] Edward B. Lee,[c] John L. Robinson,[c] Virginia M-Y Lee,[c] Neil Vasdev,[d] Chester A. Mathis,[b] Robert H. Mach[a].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EF44B-FAB3-7090-DA8E-19F4AEF97F16}"/>
              </a:ext>
            </a:extLst>
          </p:cNvPr>
          <p:cNvSpPr txBox="1"/>
          <p:nvPr/>
        </p:nvSpPr>
        <p:spPr>
          <a:xfrm>
            <a:off x="3082440" y="804043"/>
            <a:ext cx="529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Depts. of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Radiology,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Pathology &amp; Laboratory Medicine, University of Pennsylvania, Philadelphia, PA, 19104, USA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Dept. of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Radiology, University of Pittsburgh, Pittsburgh, Pennsylvania 15213, United States.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Dept. of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Psychiatry/Institute of Medical Science, University of Toronto, Toronto, ON M5T 1R8, Canada.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DA806B-A7A9-4FE7-35CA-6A959A3B7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11" y="650616"/>
            <a:ext cx="532809" cy="6287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1277AE-4115-1158-13A2-F290E4DC23AD}"/>
              </a:ext>
            </a:extLst>
          </p:cNvPr>
          <p:cNvSpPr/>
          <p:nvPr/>
        </p:nvSpPr>
        <p:spPr>
          <a:xfrm>
            <a:off x="134244" y="1314615"/>
            <a:ext cx="2642324" cy="284293"/>
          </a:xfrm>
          <a:prstGeom prst="rect">
            <a:avLst/>
          </a:prstGeom>
          <a:solidFill>
            <a:srgbClr val="6600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CF0AF8-C383-29A5-9FD0-6FB8AE3C5B5C}"/>
              </a:ext>
            </a:extLst>
          </p:cNvPr>
          <p:cNvSpPr txBox="1"/>
          <p:nvPr/>
        </p:nvSpPr>
        <p:spPr>
          <a:xfrm>
            <a:off x="853651" y="1609712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JSS20-183A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0FAA97-F7C1-7AC2-9F1C-738D3C1C4816}"/>
              </a:ext>
            </a:extLst>
          </p:cNvPr>
          <p:cNvSpPr txBox="1"/>
          <p:nvPr/>
        </p:nvSpPr>
        <p:spPr>
          <a:xfrm>
            <a:off x="267091" y="211128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PI-2620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8A60A3-BD6E-A3B3-7F72-43977A11EE98}"/>
              </a:ext>
            </a:extLst>
          </p:cNvPr>
          <p:cNvSpPr txBox="1"/>
          <p:nvPr/>
        </p:nvSpPr>
        <p:spPr>
          <a:xfrm>
            <a:off x="1521293" y="2109153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T807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07D26E-B37D-FBD8-EF09-BFB763C3CCE5}"/>
              </a:ext>
            </a:extLst>
          </p:cNvPr>
          <p:cNvSpPr txBox="1"/>
          <p:nvPr/>
        </p:nvSpPr>
        <p:spPr>
          <a:xfrm>
            <a:off x="0" y="2759944"/>
            <a:ext cx="260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binding properties of JSS20-183A in AD-tau and to non-AD tauopathies;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the binding properties of JSS-20183A to several tau positron emission tomography tracers, such as  PI-2620, T807 (also known as AV1451; flortaucipir), head-to-head in the same post-mortem human brain tissue.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0E3F75-26F2-BB14-3F67-DDEA6CFFD4E2}"/>
              </a:ext>
            </a:extLst>
          </p:cNvPr>
          <p:cNvSpPr txBox="1"/>
          <p:nvPr/>
        </p:nvSpPr>
        <p:spPr>
          <a:xfrm>
            <a:off x="1019209" y="1304424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673C17-D023-BB68-E00B-A735E27D407C}"/>
              </a:ext>
            </a:extLst>
          </p:cNvPr>
          <p:cNvSpPr/>
          <p:nvPr/>
        </p:nvSpPr>
        <p:spPr>
          <a:xfrm>
            <a:off x="106441" y="3977155"/>
            <a:ext cx="2670127" cy="284293"/>
          </a:xfrm>
          <a:prstGeom prst="rect">
            <a:avLst/>
          </a:prstGeom>
          <a:solidFill>
            <a:srgbClr val="66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CC43B7C-E4BC-6D76-CA11-DFA2A99E6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089" y="1314615"/>
            <a:ext cx="3802936" cy="2929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5EED6C-CCA0-7344-8AE6-7DD3EFBEB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940" y="1314901"/>
            <a:ext cx="3312403" cy="2926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E3DDCD5-A86A-2523-82F5-3C483D217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940" y="3980303"/>
            <a:ext cx="3310415" cy="28737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6EBD21D-ACB6-254C-2A6F-7ECC92FDFF61}"/>
              </a:ext>
            </a:extLst>
          </p:cNvPr>
          <p:cNvSpPr txBox="1"/>
          <p:nvPr/>
        </p:nvSpPr>
        <p:spPr>
          <a:xfrm>
            <a:off x="2914506" y="1338342"/>
            <a:ext cx="3143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assessment of JSS20-183A binding in AD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37366B-C105-C8F5-70F0-A07BEC5549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434" y="1671264"/>
            <a:ext cx="3453655" cy="22639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9252B4-4D8A-D3F1-15D4-254CE4E1477D}"/>
              </a:ext>
            </a:extLst>
          </p:cNvPr>
          <p:cNvSpPr txBox="1"/>
          <p:nvPr/>
        </p:nvSpPr>
        <p:spPr>
          <a:xfrm>
            <a:off x="6425851" y="1337703"/>
            <a:ext cx="3269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assessment of JSS20-183A binding in CBD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B25F24B-F5EC-6A79-0672-0852DA813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990" y="1705768"/>
            <a:ext cx="3826209" cy="227964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4E5F504-6D5F-ACD7-2641-CCEDCEB5151B}"/>
              </a:ext>
            </a:extLst>
          </p:cNvPr>
          <p:cNvSpPr txBox="1"/>
          <p:nvPr/>
        </p:nvSpPr>
        <p:spPr>
          <a:xfrm>
            <a:off x="2961051" y="3985243"/>
            <a:ext cx="3096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assessment of JSS20-183A binding in PSP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B219918-40DF-546F-ECA0-CFAD8C66D1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791" y="3975047"/>
            <a:ext cx="3804234" cy="2926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918AC9-5910-0CDB-E6A0-B9E1CD3B9C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9660" y="4307538"/>
            <a:ext cx="3562229" cy="211585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D8BD290-D93B-8010-79E4-426E17029850}"/>
              </a:ext>
            </a:extLst>
          </p:cNvPr>
          <p:cNvSpPr txBox="1"/>
          <p:nvPr/>
        </p:nvSpPr>
        <p:spPr>
          <a:xfrm>
            <a:off x="6258224" y="3952441"/>
            <a:ext cx="37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9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H]JSS20-183A autoradiography competition with unlabeled JSS, PI-2620 and T807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3A8739B-BEBE-892C-31A8-B555B5EB89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5940" y="4324852"/>
            <a:ext cx="3341851" cy="205680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A6F5DC6-F1EB-0E5D-0B39-6457900E80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293" y="4330400"/>
            <a:ext cx="2503442" cy="205680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E64CDAD-FCCF-14D8-79B9-1EAB68F317AB}"/>
              </a:ext>
            </a:extLst>
          </p:cNvPr>
          <p:cNvSpPr txBox="1"/>
          <p:nvPr/>
        </p:nvSpPr>
        <p:spPr>
          <a:xfrm rot="16200000">
            <a:off x="-50138" y="4646606"/>
            <a:ext cx="3754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16AD746-3FE3-69B0-9E3B-480EB01B058E}"/>
              </a:ext>
            </a:extLst>
          </p:cNvPr>
          <p:cNvSpPr txBox="1"/>
          <p:nvPr/>
        </p:nvSpPr>
        <p:spPr>
          <a:xfrm rot="16200000">
            <a:off x="-41321" y="5137911"/>
            <a:ext cx="3577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NSB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F2CB983-4302-C39B-3C6E-4012C93F7A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6365" y="4814848"/>
            <a:ext cx="207282" cy="37188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A971B9-5852-E971-1C0C-1D869F5F33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30856" y="5735451"/>
            <a:ext cx="207282" cy="35969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4A2F6749-76F4-4FFF-2561-33DDD8BF8A7E}"/>
              </a:ext>
            </a:extLst>
          </p:cNvPr>
          <p:cNvSpPr txBox="1"/>
          <p:nvPr/>
        </p:nvSpPr>
        <p:spPr>
          <a:xfrm>
            <a:off x="-93350" y="3985243"/>
            <a:ext cx="302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assessment of JSS20-183A binding in Tau P301S mouse model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0E0FBFD-C242-5809-D8DE-D7649F192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72" y="6493378"/>
            <a:ext cx="2651990" cy="29263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4B3D52D-6E7F-9852-3BB4-5F99F26B6EF6}"/>
              </a:ext>
            </a:extLst>
          </p:cNvPr>
          <p:cNvSpPr txBox="1"/>
          <p:nvPr/>
        </p:nvSpPr>
        <p:spPr>
          <a:xfrm>
            <a:off x="2772482" y="6404441"/>
            <a:ext cx="351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JSS20-183A showed target engagement with NFTs in AD brain , astrocytic lesions in CBD brain </a:t>
            </a:r>
          </a:p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tufted astrocytes and NFTs in PSP brain.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comparison of autoradiographic JSS20-183A uptake with PI-2620, T807 tau tracers showed</a:t>
            </a:r>
          </a:p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similar binding profile in AD , but dissimilar in CBD and PSP pathology</a:t>
            </a: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3A84E72-CB59-E1B6-BBEF-B9CAB9B1536E}"/>
              </a:ext>
            </a:extLst>
          </p:cNvPr>
          <p:cNvSpPr txBox="1"/>
          <p:nvPr/>
        </p:nvSpPr>
        <p:spPr>
          <a:xfrm>
            <a:off x="1074281" y="6508315"/>
            <a:ext cx="849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345E74B-22EF-EC1C-A6C3-7DFD7F4B22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1491" y="6475694"/>
            <a:ext cx="3710534" cy="31031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9A9380E-C1C4-33B7-4BAF-DDA6B6407AAB}"/>
              </a:ext>
            </a:extLst>
          </p:cNvPr>
          <p:cNvSpPr txBox="1"/>
          <p:nvPr/>
        </p:nvSpPr>
        <p:spPr>
          <a:xfrm>
            <a:off x="6331579" y="6530824"/>
            <a:ext cx="3550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grants U19NS110456 (RHM) and U19AG062418 (VMYL)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E6E1E96-0E67-6A59-CCDE-EA2AD8C209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447" y="39152"/>
            <a:ext cx="1541539" cy="5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9307B4A9D3C141B5983F511B82BEA3" ma:contentTypeVersion="6" ma:contentTypeDescription="Creare un nuovo documento." ma:contentTypeScope="" ma:versionID="3b00c792550ec1c77fe560163c6be893">
  <xsd:schema xmlns:xsd="http://www.w3.org/2001/XMLSchema" xmlns:xs="http://www.w3.org/2001/XMLSchema" xmlns:p="http://schemas.microsoft.com/office/2006/metadata/properties" xmlns:ns3="a7e0e7f9-8437-41d0-9163-c2134c514b8b" targetNamespace="http://schemas.microsoft.com/office/2006/metadata/properties" ma:root="true" ma:fieldsID="154cc5b05fff8c00bacdd14f73334be5" ns3:_="">
    <xsd:import namespace="a7e0e7f9-8437-41d0-9163-c2134c514b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0e7f9-8437-41d0-9163-c2134c514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47747-F3FC-40DC-A308-500271CC7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189EED-A8EC-4313-B377-D92049BD846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a7e0e7f9-8437-41d0-9163-c2134c514b8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4432A9-5ED4-48BE-B0B6-2D8A6F13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0e7f9-8437-41d0-9163-c2134c514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1632</TotalTime>
  <Words>482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SATURNINO GUARINO DINAHLEE [SM5400392]</dc:creator>
  <cp:lastModifiedBy>Dinahlee Saturnino</cp:lastModifiedBy>
  <cp:revision>18</cp:revision>
  <dcterms:created xsi:type="dcterms:W3CDTF">2023-10-24T09:46:44Z</dcterms:created>
  <dcterms:modified xsi:type="dcterms:W3CDTF">2024-10-03T00:21:13Z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0x010100EE9307B4A9D3C141B5983F511B82BEA3</vt:lpwstr>
  </property>
</Properties>
</file>