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2" r:id="rId2"/>
    <p:sldId id="341" r:id="rId3"/>
    <p:sldId id="340" r:id="rId4"/>
    <p:sldId id="348" r:id="rId5"/>
    <p:sldId id="349" r:id="rId6"/>
    <p:sldId id="389" r:id="rId7"/>
    <p:sldId id="359" r:id="rId8"/>
    <p:sldId id="360" r:id="rId9"/>
    <p:sldId id="362" r:id="rId10"/>
    <p:sldId id="363" r:id="rId11"/>
    <p:sldId id="364" r:id="rId12"/>
    <p:sldId id="365" r:id="rId13"/>
    <p:sldId id="368" r:id="rId14"/>
    <p:sldId id="369" r:id="rId15"/>
    <p:sldId id="347" r:id="rId16"/>
    <p:sldId id="370" r:id="rId17"/>
    <p:sldId id="388" r:id="rId18"/>
    <p:sldId id="366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81" r:id="rId27"/>
    <p:sldId id="382" r:id="rId28"/>
    <p:sldId id="367" r:id="rId29"/>
    <p:sldId id="344" r:id="rId30"/>
    <p:sldId id="308" r:id="rId31"/>
    <p:sldId id="383" r:id="rId32"/>
    <p:sldId id="309" r:id="rId33"/>
    <p:sldId id="310" r:id="rId34"/>
    <p:sldId id="336" r:id="rId35"/>
    <p:sldId id="339" r:id="rId36"/>
    <p:sldId id="387" r:id="rId37"/>
    <p:sldId id="385" r:id="rId38"/>
    <p:sldId id="386" r:id="rId3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9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8" autoAdjust="0"/>
  </p:normalViewPr>
  <p:slideViewPr>
    <p:cSldViewPr>
      <p:cViewPr varScale="1">
        <p:scale>
          <a:sx n="127" d="100"/>
          <a:sy n="127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4" Type="http://schemas.openxmlformats.org/officeDocument/2006/relationships/chartUserShapes" Target="../drawings/drawing3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4" Type="http://schemas.openxmlformats.org/officeDocument/2006/relationships/chartUserShapes" Target="../drawings/drawing4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4" Type="http://schemas.openxmlformats.org/officeDocument/2006/relationships/chartUserShapes" Target="../drawings/drawing5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64481804639"/>
          <c:y val="0.0389582181691685"/>
          <c:w val="0.844908491168334"/>
          <c:h val="0.7865994673971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Sheet1!$B$2:$B$24</c:f>
              <c:numCache>
                <c:formatCode>#,##0.0%</c:formatCode>
                <c:ptCount val="23"/>
                <c:pt idx="0">
                  <c:v>0.135445378850822</c:v>
                </c:pt>
                <c:pt idx="1">
                  <c:v>0.149002979482058</c:v>
                </c:pt>
                <c:pt idx="2">
                  <c:v>0.142370191145505</c:v>
                </c:pt>
                <c:pt idx="3">
                  <c:v>0.142897483933757</c:v>
                </c:pt>
                <c:pt idx="4">
                  <c:v>0.122932640115468</c:v>
                </c:pt>
                <c:pt idx="5">
                  <c:v>0.158859011726122</c:v>
                </c:pt>
                <c:pt idx="6">
                  <c:v>0.120650822492867</c:v>
                </c:pt>
                <c:pt idx="7">
                  <c:v>0.140676257576717</c:v>
                </c:pt>
                <c:pt idx="8">
                  <c:v>0.13086129760185</c:v>
                </c:pt>
                <c:pt idx="9">
                  <c:v>0.133988692994988</c:v>
                </c:pt>
                <c:pt idx="10">
                  <c:v>0.126468681436249</c:v>
                </c:pt>
                <c:pt idx="11">
                  <c:v>0.128797305661042</c:v>
                </c:pt>
                <c:pt idx="12">
                  <c:v>0.114747573593823</c:v>
                </c:pt>
                <c:pt idx="13">
                  <c:v>0.114062002736824</c:v>
                </c:pt>
                <c:pt idx="14">
                  <c:v>0.121744306290109</c:v>
                </c:pt>
                <c:pt idx="15">
                  <c:v>0.105568903717601</c:v>
                </c:pt>
                <c:pt idx="16">
                  <c:v>0.0925536905693148</c:v>
                </c:pt>
                <c:pt idx="17">
                  <c:v>0.094337625850483</c:v>
                </c:pt>
                <c:pt idx="18">
                  <c:v>0.0819300723728876</c:v>
                </c:pt>
                <c:pt idx="19">
                  <c:v>0.084841971322257</c:v>
                </c:pt>
                <c:pt idx="20">
                  <c:v>0.09517128860859</c:v>
                </c:pt>
                <c:pt idx="21">
                  <c:v>0.0815016556655306</c:v>
                </c:pt>
                <c:pt idx="22">
                  <c:v>0.082524845232386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27-451C-9D79-4780FA151B8C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27-451C-9D79-4780FA151B8C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27-451C-9D79-4780FA151B8C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Est3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Sheet1!$C$2:$C$24</c:f>
              <c:numCache>
                <c:formatCode>0.00%</c:formatCode>
                <c:ptCount val="23"/>
                <c:pt idx="0">
                  <c:v>0.1362</c:v>
                </c:pt>
                <c:pt idx="1">
                  <c:v>0.1362</c:v>
                </c:pt>
                <c:pt idx="2">
                  <c:v>0.1362</c:v>
                </c:pt>
                <c:pt idx="3">
                  <c:v>0.1362</c:v>
                </c:pt>
                <c:pt idx="4">
                  <c:v>0.1362</c:v>
                </c:pt>
                <c:pt idx="5">
                  <c:v>0.1362</c:v>
                </c:pt>
                <c:pt idx="6">
                  <c:v>0.1362</c:v>
                </c:pt>
                <c:pt idx="7">
                  <c:v>0.1362</c:v>
                </c:pt>
                <c:pt idx="8">
                  <c:v>0.1362</c:v>
                </c:pt>
                <c:pt idx="9">
                  <c:v>0.1362</c:v>
                </c:pt>
                <c:pt idx="10">
                  <c:v>0.13145</c:v>
                </c:pt>
                <c:pt idx="11">
                  <c:v>0.1267</c:v>
                </c:pt>
                <c:pt idx="12">
                  <c:v>0.122</c:v>
                </c:pt>
                <c:pt idx="13">
                  <c:v>0.1172</c:v>
                </c:pt>
                <c:pt idx="14">
                  <c:v>0.1125</c:v>
                </c:pt>
                <c:pt idx="15">
                  <c:v>0.1077</c:v>
                </c:pt>
                <c:pt idx="16">
                  <c:v>0.103</c:v>
                </c:pt>
                <c:pt idx="17">
                  <c:v>0.0982</c:v>
                </c:pt>
                <c:pt idx="18">
                  <c:v>0.09345</c:v>
                </c:pt>
                <c:pt idx="19">
                  <c:v>0.0887</c:v>
                </c:pt>
                <c:pt idx="20">
                  <c:v>0.08395</c:v>
                </c:pt>
                <c:pt idx="21">
                  <c:v>0.0792</c:v>
                </c:pt>
                <c:pt idx="22">
                  <c:v>0.0745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27-451C-9D79-4780FA151B8C}"/>
            </c:ext>
          </c:extLst>
        </c:ser>
        <c:ser>
          <c:idx val="4"/>
          <c:order val="4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Sheet1!$D$2:$D$24</c:f>
              <c:numCache>
                <c:formatCode>0.00%</c:formatCode>
                <c:ptCount val="2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D27-451C-9D79-4780FA151B8C}"/>
            </c:ext>
          </c:extLst>
        </c:ser>
        <c:ser>
          <c:idx val="5"/>
          <c:order val="5"/>
          <c:tx>
            <c:strRef>
              <c:f>Sheet1!$E$1</c:f>
              <c:strCache>
                <c:ptCount val="1"/>
                <c:pt idx="0">
                  <c:v> </c:v>
                </c:pt>
              </c:strCache>
            </c:strRef>
          </c:tx>
          <c:cat>
            <c:strRef>
              <c:f>Sheet1!$A$2:$A$24</c:f>
              <c:strCache>
                <c:ptCount val="23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</c:v>
                </c:pt>
                <c:pt idx="5">
                  <c:v>2009 Q2</c:v>
                </c:pt>
                <c:pt idx="6">
                  <c:v>2009 Q3</c:v>
                </c:pt>
                <c:pt idx="7">
                  <c:v>2009 Q4</c:v>
                </c:pt>
                <c:pt idx="8">
                  <c:v>2010 Q1</c:v>
                </c:pt>
                <c:pt idx="9">
                  <c:v>2010 Q2</c:v>
                </c:pt>
                <c:pt idx="10">
                  <c:v>2010 Q3</c:v>
                </c:pt>
                <c:pt idx="11">
                  <c:v>2010 Q4</c:v>
                </c:pt>
                <c:pt idx="12">
                  <c:v>2011 Q1</c:v>
                </c:pt>
                <c:pt idx="13">
                  <c:v>2011 Q2</c:v>
                </c:pt>
                <c:pt idx="14">
                  <c:v>2011 Q3</c:v>
                </c:pt>
                <c:pt idx="15">
                  <c:v>2011 Q4</c:v>
                </c:pt>
                <c:pt idx="16">
                  <c:v>2012 Q1</c:v>
                </c:pt>
                <c:pt idx="17">
                  <c:v>2012 Q2</c:v>
                </c:pt>
                <c:pt idx="18">
                  <c:v>2012 Q3</c:v>
                </c:pt>
                <c:pt idx="19">
                  <c:v>2012 Q4</c:v>
                </c:pt>
                <c:pt idx="20">
                  <c:v>2013 Q1</c:v>
                </c:pt>
                <c:pt idx="21">
                  <c:v>2013 Q2</c:v>
                </c:pt>
                <c:pt idx="22">
                  <c:v>2013 Q3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9" formatCode="0.00%">
                  <c:v>0.0</c:v>
                </c:pt>
                <c:pt idx="10" formatCode="0.00%">
                  <c:v>0.0</c:v>
                </c:pt>
                <c:pt idx="11" formatCode="0.00%">
                  <c:v>0.0</c:v>
                </c:pt>
                <c:pt idx="12" formatCode="0.00%">
                  <c:v>0.0</c:v>
                </c:pt>
                <c:pt idx="13" formatCode="0.00%">
                  <c:v>0.0</c:v>
                </c:pt>
                <c:pt idx="14" formatCode="0.00%">
                  <c:v>0.0</c:v>
                </c:pt>
                <c:pt idx="15" formatCode="0.00%">
                  <c:v>0.0</c:v>
                </c:pt>
                <c:pt idx="16" formatCode="0.00%">
                  <c:v>0.0</c:v>
                </c:pt>
                <c:pt idx="17" formatCode="0.00%">
                  <c:v>0.0</c:v>
                </c:pt>
                <c:pt idx="18" formatCode="0.00%">
                  <c:v>0.0</c:v>
                </c:pt>
                <c:pt idx="19" formatCode="0.00%">
                  <c:v>0.0</c:v>
                </c:pt>
                <c:pt idx="20" formatCode="0.00%">
                  <c:v>0.0</c:v>
                </c:pt>
                <c:pt idx="21" formatCode="0.00%">
                  <c:v>0.0</c:v>
                </c:pt>
                <c:pt idx="22" formatCode="0.00%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27-451C-9D79-4780FA15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9073840"/>
        <c:axId val="-1169068576"/>
      </c:lineChart>
      <c:catAx>
        <c:axId val="-116907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169068576"/>
        <c:crosses val="autoZero"/>
        <c:auto val="1"/>
        <c:lblAlgn val="ctr"/>
        <c:lblOffset val="100"/>
        <c:noMultiLvlLbl val="0"/>
      </c:catAx>
      <c:valAx>
        <c:axId val="-1169068576"/>
        <c:scaling>
          <c:orientation val="minMax"/>
          <c:max val="0.2"/>
          <c:min val="0.0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Drug</a:t>
                </a:r>
                <a:r>
                  <a:rPr lang="en-US" baseline="0" dirty="0"/>
                  <a:t> Days per 1000 Patient-Days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5015015015015"/>
              <c:y val="0.127969172811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-116907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41951006124"/>
          <c:y val="0.0389583095591312"/>
          <c:w val="0.835129653932147"/>
          <c:h val="0.7667516730902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2009 Q1</c:v>
                </c:pt>
                <c:pt idx="1">
                  <c:v>2009 Q2</c:v>
                </c:pt>
                <c:pt idx="2">
                  <c:v>2009 Q3</c:v>
                </c:pt>
                <c:pt idx="3">
                  <c:v>2009 Q4</c:v>
                </c:pt>
                <c:pt idx="4">
                  <c:v>2010 Q1</c:v>
                </c:pt>
                <c:pt idx="5">
                  <c:v>2010 Q2</c:v>
                </c:pt>
                <c:pt idx="6">
                  <c:v>2010 Q3</c:v>
                </c:pt>
                <c:pt idx="7">
                  <c:v>2010 Q4</c:v>
                </c:pt>
                <c:pt idx="8">
                  <c:v>2011 Q1</c:v>
                </c:pt>
                <c:pt idx="9">
                  <c:v>2011 Q2</c:v>
                </c:pt>
                <c:pt idx="10">
                  <c:v>2011 Q3</c:v>
                </c:pt>
                <c:pt idx="11">
                  <c:v>2011 Q4</c:v>
                </c:pt>
                <c:pt idx="12">
                  <c:v>2012 Q1</c:v>
                </c:pt>
                <c:pt idx="13">
                  <c:v>2012 Q2</c:v>
                </c:pt>
                <c:pt idx="14">
                  <c:v>2012 Q3</c:v>
                </c:pt>
                <c:pt idx="15">
                  <c:v>2012 Q4</c:v>
                </c:pt>
                <c:pt idx="16">
                  <c:v>2013 Q1</c:v>
                </c:pt>
                <c:pt idx="17">
                  <c:v>2013 Q2</c:v>
                </c:pt>
                <c:pt idx="18">
                  <c:v>2013 Q3</c:v>
                </c:pt>
              </c:strCache>
            </c:strRef>
          </c:cat>
          <c:val>
            <c:numRef>
              <c:f>Sheet1!$B$2:$B$20</c:f>
              <c:numCache>
                <c:formatCode>#,##0.0%</c:formatCode>
                <c:ptCount val="19"/>
                <c:pt idx="0">
                  <c:v>0.0223377963575708</c:v>
                </c:pt>
                <c:pt idx="1">
                  <c:v>0.0196051048954197</c:v>
                </c:pt>
                <c:pt idx="2">
                  <c:v>0.0170951068344674</c:v>
                </c:pt>
                <c:pt idx="3">
                  <c:v>0.0151692230171527</c:v>
                </c:pt>
                <c:pt idx="4">
                  <c:v>0.0200181457125532</c:v>
                </c:pt>
                <c:pt idx="5">
                  <c:v>0.0279422274062754</c:v>
                </c:pt>
                <c:pt idx="6">
                  <c:v>0.01782622138654</c:v>
                </c:pt>
                <c:pt idx="7">
                  <c:v>0.0197082754628063</c:v>
                </c:pt>
                <c:pt idx="8">
                  <c:v>0.00802698149472675</c:v>
                </c:pt>
                <c:pt idx="9">
                  <c:v>0.0107435186036618</c:v>
                </c:pt>
                <c:pt idx="10">
                  <c:v>0.0172220875695312</c:v>
                </c:pt>
                <c:pt idx="11">
                  <c:v>0.0134662680097949</c:v>
                </c:pt>
                <c:pt idx="12">
                  <c:v>0.006</c:v>
                </c:pt>
                <c:pt idx="13">
                  <c:v>0.01</c:v>
                </c:pt>
                <c:pt idx="14">
                  <c:v>0.024</c:v>
                </c:pt>
                <c:pt idx="15">
                  <c:v>0.013</c:v>
                </c:pt>
                <c:pt idx="16">
                  <c:v>0.0086207554504416</c:v>
                </c:pt>
                <c:pt idx="17">
                  <c:v>0.0139336567502547</c:v>
                </c:pt>
                <c:pt idx="18">
                  <c:v>0.0205125242905021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50-4DB5-AC3B-8166D65D7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2009 Q1</c:v>
                </c:pt>
                <c:pt idx="1">
                  <c:v>2009 Q2</c:v>
                </c:pt>
                <c:pt idx="2">
                  <c:v>2009 Q3</c:v>
                </c:pt>
                <c:pt idx="3">
                  <c:v>2009 Q4</c:v>
                </c:pt>
                <c:pt idx="4">
                  <c:v>2010 Q1</c:v>
                </c:pt>
                <c:pt idx="5">
                  <c:v>2010 Q2</c:v>
                </c:pt>
                <c:pt idx="6">
                  <c:v>2010 Q3</c:v>
                </c:pt>
                <c:pt idx="7">
                  <c:v>2010 Q4</c:v>
                </c:pt>
                <c:pt idx="8">
                  <c:v>2011 Q1</c:v>
                </c:pt>
                <c:pt idx="9">
                  <c:v>2011 Q2</c:v>
                </c:pt>
                <c:pt idx="10">
                  <c:v>2011 Q3</c:v>
                </c:pt>
                <c:pt idx="11">
                  <c:v>2011 Q4</c:v>
                </c:pt>
                <c:pt idx="12">
                  <c:v>2012 Q1</c:v>
                </c:pt>
                <c:pt idx="13">
                  <c:v>2012 Q2</c:v>
                </c:pt>
                <c:pt idx="14">
                  <c:v>2012 Q3</c:v>
                </c:pt>
                <c:pt idx="15">
                  <c:v>2012 Q4</c:v>
                </c:pt>
                <c:pt idx="16">
                  <c:v>2013 Q1</c:v>
                </c:pt>
                <c:pt idx="17">
                  <c:v>2013 Q2</c:v>
                </c:pt>
                <c:pt idx="18">
                  <c:v>2013 Q3</c:v>
                </c:pt>
              </c:strCache>
            </c:strRef>
          </c:cat>
          <c:val>
            <c:numRef>
              <c:f>Sheet1!$C$2:$C$20</c:f>
              <c:numCache>
                <c:formatCode>0.00%</c:formatCode>
                <c:ptCount val="19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50-4DB5-AC3B-8166D65D7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2009 Q1</c:v>
                </c:pt>
                <c:pt idx="1">
                  <c:v>2009 Q2</c:v>
                </c:pt>
                <c:pt idx="2">
                  <c:v>2009 Q3</c:v>
                </c:pt>
                <c:pt idx="3">
                  <c:v>2009 Q4</c:v>
                </c:pt>
                <c:pt idx="4">
                  <c:v>2010 Q1</c:v>
                </c:pt>
                <c:pt idx="5">
                  <c:v>2010 Q2</c:v>
                </c:pt>
                <c:pt idx="6">
                  <c:v>2010 Q3</c:v>
                </c:pt>
                <c:pt idx="7">
                  <c:v>2010 Q4</c:v>
                </c:pt>
                <c:pt idx="8">
                  <c:v>2011 Q1</c:v>
                </c:pt>
                <c:pt idx="9">
                  <c:v>2011 Q2</c:v>
                </c:pt>
                <c:pt idx="10">
                  <c:v>2011 Q3</c:v>
                </c:pt>
                <c:pt idx="11">
                  <c:v>2011 Q4</c:v>
                </c:pt>
                <c:pt idx="12">
                  <c:v>2012 Q1</c:v>
                </c:pt>
                <c:pt idx="13">
                  <c:v>2012 Q2</c:v>
                </c:pt>
                <c:pt idx="14">
                  <c:v>2012 Q3</c:v>
                </c:pt>
                <c:pt idx="15">
                  <c:v>2012 Q4</c:v>
                </c:pt>
                <c:pt idx="16">
                  <c:v>2013 Q1</c:v>
                </c:pt>
                <c:pt idx="17">
                  <c:v>2013 Q2</c:v>
                </c:pt>
                <c:pt idx="18">
                  <c:v>2013 Q3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7" formatCode="0.00%">
                  <c:v>0.0138</c:v>
                </c:pt>
                <c:pt idx="8" formatCode="0.00%">
                  <c:v>0.0138</c:v>
                </c:pt>
                <c:pt idx="9" formatCode="0.00%">
                  <c:v>0.0138</c:v>
                </c:pt>
                <c:pt idx="10" formatCode="0.00%">
                  <c:v>0.0138</c:v>
                </c:pt>
                <c:pt idx="11" formatCode="0.00%">
                  <c:v>0.0138</c:v>
                </c:pt>
                <c:pt idx="12" formatCode="0.00%">
                  <c:v>0.0138</c:v>
                </c:pt>
                <c:pt idx="13" formatCode="0.00%">
                  <c:v>0.0138</c:v>
                </c:pt>
                <c:pt idx="14" formatCode="0.00%">
                  <c:v>0.0138</c:v>
                </c:pt>
                <c:pt idx="15" formatCode="0.00%">
                  <c:v>0.0138</c:v>
                </c:pt>
                <c:pt idx="16" formatCode="0.00%">
                  <c:v>0.0138</c:v>
                </c:pt>
                <c:pt idx="17" formatCode="0.00%">
                  <c:v>0.0138</c:v>
                </c:pt>
                <c:pt idx="18" formatCode="0.00%">
                  <c:v>0.0138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50-4DB5-AC3B-8166D65D7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8957920"/>
        <c:axId val="-1168950576"/>
      </c:lineChart>
      <c:catAx>
        <c:axId val="-116895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68950576"/>
        <c:crosses val="autoZero"/>
        <c:auto val="1"/>
        <c:lblAlgn val="ctr"/>
        <c:lblOffset val="100"/>
        <c:noMultiLvlLbl val="0"/>
      </c:catAx>
      <c:valAx>
        <c:axId val="-1168950576"/>
        <c:scaling>
          <c:orientation val="minMax"/>
          <c:max val="0.0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Drug Days per 1000 Patient-Days </a:t>
                </a:r>
              </a:p>
            </c:rich>
          </c:tx>
          <c:layout>
            <c:manualLayout>
              <c:xMode val="edge"/>
              <c:yMode val="edge"/>
              <c:x val="0.0262345679012346"/>
              <c:y val="0.1207098025790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-1168957920"/>
        <c:crosses val="autoZero"/>
        <c:crossBetween val="between"/>
        <c:maj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LOS - Uncomplicated Appendicitis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76252526731785"/>
          <c:y val="0.119626865671642"/>
          <c:w val="0.9322717779216"/>
          <c:h val="0.631678810671054"/>
        </c:manualLayout>
      </c:layout>
      <c:lineChart>
        <c:grouping val="standard"/>
        <c:varyColors val="0"/>
        <c:ser>
          <c:idx val="0"/>
          <c:order val="0"/>
          <c:tx>
            <c:strRef>
              <c:f>'LOS-Uncomplicated'!$C$4</c:f>
              <c:strCache>
                <c:ptCount val="1"/>
                <c:pt idx="0">
                  <c:v>UCL</c:v>
                </c:pt>
              </c:strCache>
            </c:strRef>
          </c:tx>
          <c:spPr>
            <a:ln w="12700" cap="rnd">
              <a:solidFill>
                <a:schemeClr val="accent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'LOS-Uncomplicated'!$C$5:$C$48</c:f>
              <c:numCache>
                <c:formatCode>#,##0.00</c:formatCode>
                <c:ptCount val="44"/>
                <c:pt idx="0">
                  <c:v>46.0</c:v>
                </c:pt>
                <c:pt idx="1">
                  <c:v>46.0</c:v>
                </c:pt>
                <c:pt idx="2">
                  <c:v>46.0</c:v>
                </c:pt>
                <c:pt idx="3">
                  <c:v>46.0</c:v>
                </c:pt>
                <c:pt idx="4">
                  <c:v>46.0</c:v>
                </c:pt>
                <c:pt idx="5">
                  <c:v>46.0</c:v>
                </c:pt>
                <c:pt idx="6">
                  <c:v>46.0</c:v>
                </c:pt>
                <c:pt idx="7">
                  <c:v>46.0</c:v>
                </c:pt>
                <c:pt idx="8">
                  <c:v>46.0</c:v>
                </c:pt>
                <c:pt idx="9">
                  <c:v>46.0</c:v>
                </c:pt>
                <c:pt idx="10">
                  <c:v>46.0</c:v>
                </c:pt>
                <c:pt idx="11">
                  <c:v>46.0</c:v>
                </c:pt>
                <c:pt idx="12">
                  <c:v>46.0</c:v>
                </c:pt>
                <c:pt idx="13">
                  <c:v>46.0</c:v>
                </c:pt>
                <c:pt idx="14">
                  <c:v>46.0</c:v>
                </c:pt>
                <c:pt idx="15">
                  <c:v>46.0</c:v>
                </c:pt>
                <c:pt idx="16">
                  <c:v>46.0</c:v>
                </c:pt>
                <c:pt idx="17">
                  <c:v>46.0</c:v>
                </c:pt>
                <c:pt idx="18">
                  <c:v>46.0</c:v>
                </c:pt>
                <c:pt idx="19">
                  <c:v>46.0</c:v>
                </c:pt>
                <c:pt idx="20">
                  <c:v>46.0</c:v>
                </c:pt>
                <c:pt idx="21">
                  <c:v>46.0</c:v>
                </c:pt>
                <c:pt idx="22">
                  <c:v>36.1</c:v>
                </c:pt>
                <c:pt idx="23">
                  <c:v>36.1</c:v>
                </c:pt>
                <c:pt idx="24">
                  <c:v>36.1</c:v>
                </c:pt>
                <c:pt idx="25">
                  <c:v>36.1</c:v>
                </c:pt>
                <c:pt idx="26">
                  <c:v>36.1</c:v>
                </c:pt>
                <c:pt idx="27">
                  <c:v>36.1</c:v>
                </c:pt>
                <c:pt idx="28">
                  <c:v>36.1</c:v>
                </c:pt>
                <c:pt idx="29">
                  <c:v>36.1</c:v>
                </c:pt>
                <c:pt idx="30">
                  <c:v>36.1</c:v>
                </c:pt>
                <c:pt idx="31">
                  <c:v>36.1</c:v>
                </c:pt>
                <c:pt idx="32">
                  <c:v>36.1</c:v>
                </c:pt>
                <c:pt idx="33">
                  <c:v>36.1</c:v>
                </c:pt>
                <c:pt idx="34">
                  <c:v>36.1</c:v>
                </c:pt>
                <c:pt idx="35">
                  <c:v>36.1</c:v>
                </c:pt>
                <c:pt idx="36">
                  <c:v>36.1</c:v>
                </c:pt>
                <c:pt idx="37">
                  <c:v>36.1</c:v>
                </c:pt>
                <c:pt idx="38">
                  <c:v>36.1</c:v>
                </c:pt>
                <c:pt idx="39">
                  <c:v>36.1</c:v>
                </c:pt>
                <c:pt idx="40">
                  <c:v>36.1</c:v>
                </c:pt>
                <c:pt idx="41">
                  <c:v>36.1</c:v>
                </c:pt>
                <c:pt idx="42">
                  <c:v>36.1</c:v>
                </c:pt>
                <c:pt idx="43">
                  <c:v>36.1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D8-45C2-87FE-11F185F4D8BE}"/>
            </c:ext>
          </c:extLst>
        </c:ser>
        <c:ser>
          <c:idx val="1"/>
          <c:order val="1"/>
          <c:tx>
            <c:strRef>
              <c:f>'LOS-Uncomplicated'!$D$4</c:f>
              <c:strCache>
                <c:ptCount val="1"/>
                <c:pt idx="0">
                  <c:v>Actual LOS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'LOS-Uncomplicated'!$D$5:$D$48</c:f>
              <c:numCache>
                <c:formatCode>#,##0.00</c:formatCode>
                <c:ptCount val="44"/>
                <c:pt idx="0">
                  <c:v>39.35</c:v>
                </c:pt>
                <c:pt idx="1">
                  <c:v>40.3</c:v>
                </c:pt>
                <c:pt idx="2">
                  <c:v>41.02</c:v>
                </c:pt>
                <c:pt idx="3">
                  <c:v>36.875</c:v>
                </c:pt>
                <c:pt idx="4">
                  <c:v>33.725</c:v>
                </c:pt>
                <c:pt idx="5">
                  <c:v>36.16500000000001</c:v>
                </c:pt>
                <c:pt idx="6">
                  <c:v>34.75</c:v>
                </c:pt>
                <c:pt idx="7">
                  <c:v>41.61</c:v>
                </c:pt>
                <c:pt idx="8">
                  <c:v>42.515</c:v>
                </c:pt>
                <c:pt idx="9">
                  <c:v>36.675</c:v>
                </c:pt>
                <c:pt idx="10">
                  <c:v>35.6</c:v>
                </c:pt>
                <c:pt idx="11">
                  <c:v>40.05</c:v>
                </c:pt>
                <c:pt idx="12">
                  <c:v>28.22</c:v>
                </c:pt>
                <c:pt idx="13">
                  <c:v>37.25</c:v>
                </c:pt>
                <c:pt idx="14">
                  <c:v>36.9</c:v>
                </c:pt>
                <c:pt idx="15">
                  <c:v>34.24500000000001</c:v>
                </c:pt>
                <c:pt idx="16">
                  <c:v>38.47</c:v>
                </c:pt>
                <c:pt idx="17">
                  <c:v>33.85</c:v>
                </c:pt>
                <c:pt idx="18">
                  <c:v>32.5</c:v>
                </c:pt>
                <c:pt idx="19">
                  <c:v>34.63</c:v>
                </c:pt>
                <c:pt idx="20">
                  <c:v>31.3</c:v>
                </c:pt>
                <c:pt idx="21">
                  <c:v>26.975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D8-45C2-87FE-11F185F4D8BE}"/>
            </c:ext>
          </c:extLst>
        </c:ser>
        <c:ser>
          <c:idx val="2"/>
          <c:order val="2"/>
          <c:tx>
            <c:strRef>
              <c:f>'LOS-Uncomplicated'!$E$4</c:f>
              <c:strCache>
                <c:ptCount val="1"/>
                <c:pt idx="0">
                  <c:v>Median LOS (prior to Pathway) 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'LOS-Uncomplicated'!$E$5:$E$48</c:f>
              <c:numCache>
                <c:formatCode>General</c:formatCode>
                <c:ptCount val="44"/>
                <c:pt idx="0">
                  <c:v>36.0</c:v>
                </c:pt>
                <c:pt idx="1">
                  <c:v>36.0</c:v>
                </c:pt>
                <c:pt idx="2">
                  <c:v>36.0</c:v>
                </c:pt>
                <c:pt idx="3">
                  <c:v>36.0</c:v>
                </c:pt>
                <c:pt idx="4">
                  <c:v>36.0</c:v>
                </c:pt>
                <c:pt idx="5">
                  <c:v>36.0</c:v>
                </c:pt>
                <c:pt idx="6">
                  <c:v>36.0</c:v>
                </c:pt>
                <c:pt idx="7">
                  <c:v>36.0</c:v>
                </c:pt>
                <c:pt idx="8">
                  <c:v>36.0</c:v>
                </c:pt>
                <c:pt idx="9">
                  <c:v>36.0</c:v>
                </c:pt>
                <c:pt idx="10">
                  <c:v>36.0</c:v>
                </c:pt>
                <c:pt idx="11">
                  <c:v>36.0</c:v>
                </c:pt>
                <c:pt idx="12">
                  <c:v>36.0</c:v>
                </c:pt>
                <c:pt idx="13">
                  <c:v>36.0</c:v>
                </c:pt>
                <c:pt idx="14">
                  <c:v>36.0</c:v>
                </c:pt>
                <c:pt idx="15">
                  <c:v>36.0</c:v>
                </c:pt>
                <c:pt idx="16">
                  <c:v>36.0</c:v>
                </c:pt>
                <c:pt idx="17">
                  <c:v>36.0</c:v>
                </c:pt>
                <c:pt idx="18">
                  <c:v>36.0</c:v>
                </c:pt>
                <c:pt idx="19">
                  <c:v>36.0</c:v>
                </c:pt>
                <c:pt idx="20">
                  <c:v>36.0</c:v>
                </c:pt>
                <c:pt idx="21">
                  <c:v>36.0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3D8-45C2-87FE-11F185F4D8BE}"/>
            </c:ext>
          </c:extLst>
        </c:ser>
        <c:ser>
          <c:idx val="3"/>
          <c:order val="3"/>
          <c:tx>
            <c:strRef>
              <c:f>'LOS-Uncomplicated'!$F$4</c:f>
              <c:strCache>
                <c:ptCount val="1"/>
                <c:pt idx="0">
                  <c:v>Actual LOS for Patients "On Post-Op Pathway"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'LOS-Uncomplicated'!$F$5:$F$48</c:f>
              <c:numCache>
                <c:formatCode>General</c:formatCode>
                <c:ptCount val="44"/>
                <c:pt idx="22" formatCode="###0.00">
                  <c:v>26.13</c:v>
                </c:pt>
                <c:pt idx="23" formatCode="###0.00">
                  <c:v>25.68</c:v>
                </c:pt>
                <c:pt idx="25" formatCode="###0.00">
                  <c:v>21.25</c:v>
                </c:pt>
                <c:pt idx="26" formatCode="###0.00">
                  <c:v>34.935</c:v>
                </c:pt>
                <c:pt idx="27" formatCode="###0.00">
                  <c:v>45.18</c:v>
                </c:pt>
                <c:pt idx="28" formatCode="###0.00">
                  <c:v>21.95</c:v>
                </c:pt>
                <c:pt idx="29" formatCode="###0.00">
                  <c:v>23.77</c:v>
                </c:pt>
                <c:pt idx="30" formatCode="###0.00">
                  <c:v>26.53</c:v>
                </c:pt>
                <c:pt idx="31" formatCode="###0.00">
                  <c:v>18.275</c:v>
                </c:pt>
                <c:pt idx="32" formatCode="###0.00">
                  <c:v>22.15</c:v>
                </c:pt>
                <c:pt idx="33" formatCode="###0.00">
                  <c:v>37.4</c:v>
                </c:pt>
                <c:pt idx="34" formatCode="###0.00">
                  <c:v>25.55</c:v>
                </c:pt>
                <c:pt idx="35" formatCode="###0.00">
                  <c:v>28.99</c:v>
                </c:pt>
                <c:pt idx="36" formatCode="###0.00">
                  <c:v>23.02</c:v>
                </c:pt>
                <c:pt idx="37" formatCode="###0.00">
                  <c:v>26.25</c:v>
                </c:pt>
                <c:pt idx="38" formatCode="###0.00">
                  <c:v>35.08</c:v>
                </c:pt>
                <c:pt idx="39" formatCode="###0.00">
                  <c:v>32.38</c:v>
                </c:pt>
                <c:pt idx="40" formatCode="###0.00">
                  <c:v>26.88</c:v>
                </c:pt>
                <c:pt idx="41" formatCode="###0.00">
                  <c:v>23.58</c:v>
                </c:pt>
                <c:pt idx="42">
                  <c:v>27.17</c:v>
                </c:pt>
                <c:pt idx="43">
                  <c:v>25.63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3D8-45C2-87FE-11F185F4D8BE}"/>
            </c:ext>
          </c:extLst>
        </c:ser>
        <c:ser>
          <c:idx val="4"/>
          <c:order val="4"/>
          <c:tx>
            <c:strRef>
              <c:f>'LOS-Uncomplicated'!$G$4</c:f>
              <c:strCache>
                <c:ptCount val="1"/>
                <c:pt idx="0">
                  <c:v>Median LOS for Patients"On Post-Op Pathway"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'LOS-Uncomplicated'!$G$5:$G$48</c:f>
              <c:numCache>
                <c:formatCode>General</c:formatCode>
                <c:ptCount val="44"/>
                <c:pt idx="22">
                  <c:v>26.13</c:v>
                </c:pt>
                <c:pt idx="23">
                  <c:v>26.13</c:v>
                </c:pt>
                <c:pt idx="24">
                  <c:v>26.13</c:v>
                </c:pt>
                <c:pt idx="25">
                  <c:v>26.13</c:v>
                </c:pt>
                <c:pt idx="26">
                  <c:v>26.13</c:v>
                </c:pt>
                <c:pt idx="27">
                  <c:v>26.13</c:v>
                </c:pt>
                <c:pt idx="28">
                  <c:v>26.13</c:v>
                </c:pt>
                <c:pt idx="29">
                  <c:v>26.13</c:v>
                </c:pt>
                <c:pt idx="30">
                  <c:v>26.13</c:v>
                </c:pt>
                <c:pt idx="31">
                  <c:v>26.13</c:v>
                </c:pt>
                <c:pt idx="32">
                  <c:v>26.13</c:v>
                </c:pt>
                <c:pt idx="33">
                  <c:v>26.13</c:v>
                </c:pt>
                <c:pt idx="34">
                  <c:v>26.13</c:v>
                </c:pt>
                <c:pt idx="35">
                  <c:v>26.13</c:v>
                </c:pt>
                <c:pt idx="36">
                  <c:v>26.13</c:v>
                </c:pt>
                <c:pt idx="37">
                  <c:v>26.13</c:v>
                </c:pt>
                <c:pt idx="38">
                  <c:v>26.13</c:v>
                </c:pt>
                <c:pt idx="39">
                  <c:v>26.13</c:v>
                </c:pt>
                <c:pt idx="40">
                  <c:v>26.13</c:v>
                </c:pt>
                <c:pt idx="41">
                  <c:v>26.13</c:v>
                </c:pt>
                <c:pt idx="42">
                  <c:v>26.13</c:v>
                </c:pt>
                <c:pt idx="43">
                  <c:v>26.13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3D8-45C2-87FE-11F185F4D8BE}"/>
            </c:ext>
          </c:extLst>
        </c:ser>
        <c:ser>
          <c:idx val="5"/>
          <c:order val="5"/>
          <c:tx>
            <c:strRef>
              <c:f>'LOS-Uncomplicated'!$H$4</c:f>
              <c:strCache>
                <c:ptCount val="1"/>
                <c:pt idx="0">
                  <c:v>Actual LOS for Patients "Off Post-Op Pathway"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'LOS-Uncomplicated'!$H$5:$H$48</c:f>
              <c:numCache>
                <c:formatCode>General</c:formatCode>
                <c:ptCount val="44"/>
                <c:pt idx="22" formatCode="###0.00">
                  <c:v>26.95</c:v>
                </c:pt>
                <c:pt idx="23" formatCode="###0.00">
                  <c:v>28.70499999999999</c:v>
                </c:pt>
                <c:pt idx="24" formatCode="###0.00">
                  <c:v>28.27</c:v>
                </c:pt>
                <c:pt idx="25" formatCode="###0.00">
                  <c:v>36.3</c:v>
                </c:pt>
                <c:pt idx="26" formatCode="###0.00">
                  <c:v>35.4</c:v>
                </c:pt>
                <c:pt idx="27" formatCode="###0.00">
                  <c:v>41.0</c:v>
                </c:pt>
                <c:pt idx="28" formatCode="###0.00">
                  <c:v>35.5</c:v>
                </c:pt>
                <c:pt idx="29" formatCode="###0.00">
                  <c:v>34.6</c:v>
                </c:pt>
                <c:pt idx="30" formatCode="###0.00">
                  <c:v>32.28</c:v>
                </c:pt>
                <c:pt idx="31" formatCode="###0.00">
                  <c:v>29.825</c:v>
                </c:pt>
                <c:pt idx="32" formatCode="###0.00">
                  <c:v>25.15000000000001</c:v>
                </c:pt>
                <c:pt idx="33" formatCode="###0.00">
                  <c:v>29.32</c:v>
                </c:pt>
                <c:pt idx="34" formatCode="###0.00">
                  <c:v>37.85</c:v>
                </c:pt>
                <c:pt idx="35" formatCode="###0.00">
                  <c:v>33.48</c:v>
                </c:pt>
                <c:pt idx="36" formatCode="###0.00">
                  <c:v>27.63</c:v>
                </c:pt>
                <c:pt idx="37" formatCode="###0.00">
                  <c:v>33.5</c:v>
                </c:pt>
                <c:pt idx="38" formatCode="###0.00">
                  <c:v>23.82</c:v>
                </c:pt>
                <c:pt idx="39" formatCode="###0.00">
                  <c:v>27.55</c:v>
                </c:pt>
                <c:pt idx="40" formatCode="###0.00">
                  <c:v>35.35</c:v>
                </c:pt>
                <c:pt idx="41" formatCode="###0.00">
                  <c:v>34.83</c:v>
                </c:pt>
                <c:pt idx="42">
                  <c:v>34.2</c:v>
                </c:pt>
                <c:pt idx="43">
                  <c:v>34.05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3D8-45C2-87FE-11F185F4D8BE}"/>
            </c:ext>
          </c:extLst>
        </c:ser>
        <c:ser>
          <c:idx val="6"/>
          <c:order val="6"/>
          <c:tx>
            <c:strRef>
              <c:f>'LOS-Uncomplicated'!$I$4</c:f>
              <c:strCache>
                <c:ptCount val="1"/>
                <c:pt idx="0">
                  <c:v>Median LOS for Patients "Off Post-Op Pathway"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'LOS-Uncomplicated'!$I$5:$I$48</c:f>
              <c:numCache>
                <c:formatCode>General</c:formatCode>
                <c:ptCount val="44"/>
                <c:pt idx="22">
                  <c:v>33.49</c:v>
                </c:pt>
                <c:pt idx="23">
                  <c:v>33.49</c:v>
                </c:pt>
                <c:pt idx="24">
                  <c:v>33.49</c:v>
                </c:pt>
                <c:pt idx="25">
                  <c:v>33.49</c:v>
                </c:pt>
                <c:pt idx="26">
                  <c:v>33.49</c:v>
                </c:pt>
                <c:pt idx="27">
                  <c:v>33.49</c:v>
                </c:pt>
                <c:pt idx="28">
                  <c:v>33.49</c:v>
                </c:pt>
                <c:pt idx="29">
                  <c:v>33.49</c:v>
                </c:pt>
                <c:pt idx="30">
                  <c:v>33.49</c:v>
                </c:pt>
                <c:pt idx="31">
                  <c:v>33.49</c:v>
                </c:pt>
                <c:pt idx="32">
                  <c:v>33.49</c:v>
                </c:pt>
                <c:pt idx="33">
                  <c:v>33.49</c:v>
                </c:pt>
                <c:pt idx="34">
                  <c:v>33.49</c:v>
                </c:pt>
                <c:pt idx="35">
                  <c:v>33.49</c:v>
                </c:pt>
                <c:pt idx="36">
                  <c:v>33.49</c:v>
                </c:pt>
                <c:pt idx="37">
                  <c:v>33.49</c:v>
                </c:pt>
                <c:pt idx="38">
                  <c:v>33.49</c:v>
                </c:pt>
                <c:pt idx="39">
                  <c:v>33.49</c:v>
                </c:pt>
                <c:pt idx="40">
                  <c:v>33.49</c:v>
                </c:pt>
                <c:pt idx="41">
                  <c:v>33.49</c:v>
                </c:pt>
                <c:pt idx="42">
                  <c:v>33.49</c:v>
                </c:pt>
                <c:pt idx="43">
                  <c:v>33.49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3D8-45C2-87FE-11F185F4D8BE}"/>
            </c:ext>
          </c:extLst>
        </c:ser>
        <c:ser>
          <c:idx val="7"/>
          <c:order val="7"/>
          <c:tx>
            <c:strRef>
              <c:f>'LOS-Uncomplicated'!$J$4</c:f>
              <c:strCache>
                <c:ptCount val="1"/>
                <c:pt idx="0">
                  <c:v>LCL</c:v>
                </c:pt>
              </c:strCache>
            </c:strRef>
          </c:tx>
          <c:spPr>
            <a:ln w="12700" cap="rnd">
              <a:solidFill>
                <a:schemeClr val="accent2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'LOS-Uncomplicated'!$B$5:$B$48</c:f>
              <c:numCache>
                <c:formatCode>mmm\-yyyy</c:formatCode>
                <c:ptCount val="44"/>
                <c:pt idx="0">
                  <c:v>41306.0</c:v>
                </c:pt>
                <c:pt idx="1">
                  <c:v>41334.0</c:v>
                </c:pt>
                <c:pt idx="2">
                  <c:v>41365.0</c:v>
                </c:pt>
                <c:pt idx="3">
                  <c:v>41395.0</c:v>
                </c:pt>
                <c:pt idx="4">
                  <c:v>41426.0</c:v>
                </c:pt>
                <c:pt idx="5">
                  <c:v>41456.0</c:v>
                </c:pt>
                <c:pt idx="6">
                  <c:v>41487.0</c:v>
                </c:pt>
                <c:pt idx="7">
                  <c:v>41518.0</c:v>
                </c:pt>
                <c:pt idx="8">
                  <c:v>41548.0</c:v>
                </c:pt>
                <c:pt idx="9">
                  <c:v>41579.0</c:v>
                </c:pt>
                <c:pt idx="10">
                  <c:v>41609.0</c:v>
                </c:pt>
                <c:pt idx="11">
                  <c:v>41640.0</c:v>
                </c:pt>
                <c:pt idx="12">
                  <c:v>41671.0</c:v>
                </c:pt>
                <c:pt idx="13">
                  <c:v>41699.0</c:v>
                </c:pt>
                <c:pt idx="14">
                  <c:v>41730.0</c:v>
                </c:pt>
                <c:pt idx="15">
                  <c:v>41760.0</c:v>
                </c:pt>
                <c:pt idx="16">
                  <c:v>41791.0</c:v>
                </c:pt>
                <c:pt idx="17">
                  <c:v>41821.0</c:v>
                </c:pt>
                <c:pt idx="18">
                  <c:v>41852.0</c:v>
                </c:pt>
                <c:pt idx="19">
                  <c:v>41883.0</c:v>
                </c:pt>
                <c:pt idx="20">
                  <c:v>41913.0</c:v>
                </c:pt>
                <c:pt idx="21">
                  <c:v>41944.0</c:v>
                </c:pt>
                <c:pt idx="22">
                  <c:v>41974.0</c:v>
                </c:pt>
                <c:pt idx="23">
                  <c:v>42005.0</c:v>
                </c:pt>
                <c:pt idx="24">
                  <c:v>42036.0</c:v>
                </c:pt>
                <c:pt idx="25">
                  <c:v>42064.0</c:v>
                </c:pt>
                <c:pt idx="26">
                  <c:v>42095.0</c:v>
                </c:pt>
                <c:pt idx="27">
                  <c:v>42125.0</c:v>
                </c:pt>
                <c:pt idx="28">
                  <c:v>42156.0</c:v>
                </c:pt>
                <c:pt idx="29">
                  <c:v>42186.0</c:v>
                </c:pt>
                <c:pt idx="30">
                  <c:v>42217.0</c:v>
                </c:pt>
                <c:pt idx="31">
                  <c:v>42248.0</c:v>
                </c:pt>
                <c:pt idx="32">
                  <c:v>42278.0</c:v>
                </c:pt>
                <c:pt idx="33">
                  <c:v>42309.0</c:v>
                </c:pt>
                <c:pt idx="34">
                  <c:v>42339.0</c:v>
                </c:pt>
                <c:pt idx="35">
                  <c:v>42370.0</c:v>
                </c:pt>
                <c:pt idx="36">
                  <c:v>42401.0</c:v>
                </c:pt>
                <c:pt idx="37">
                  <c:v>42430.0</c:v>
                </c:pt>
                <c:pt idx="38">
                  <c:v>42461.0</c:v>
                </c:pt>
                <c:pt idx="39">
                  <c:v>42491.0</c:v>
                </c:pt>
                <c:pt idx="40">
                  <c:v>42522.0</c:v>
                </c:pt>
                <c:pt idx="41">
                  <c:v>42552.0</c:v>
                </c:pt>
                <c:pt idx="42">
                  <c:v>42583.0</c:v>
                </c:pt>
                <c:pt idx="43">
                  <c:v>42614.0</c:v>
                </c:pt>
              </c:numCache>
            </c:numRef>
          </c:cat>
          <c:val>
            <c:numRef>
              <c:f>'LOS-Uncomplicated'!$J$5:$J$48</c:f>
              <c:numCache>
                <c:formatCode>General</c:formatCode>
                <c:ptCount val="44"/>
                <c:pt idx="0">
                  <c:v>26.14</c:v>
                </c:pt>
                <c:pt idx="1">
                  <c:v>26.14</c:v>
                </c:pt>
                <c:pt idx="2">
                  <c:v>26.14</c:v>
                </c:pt>
                <c:pt idx="3">
                  <c:v>26.14</c:v>
                </c:pt>
                <c:pt idx="4">
                  <c:v>26.14</c:v>
                </c:pt>
                <c:pt idx="5">
                  <c:v>26.14</c:v>
                </c:pt>
                <c:pt idx="6">
                  <c:v>26.14</c:v>
                </c:pt>
                <c:pt idx="7">
                  <c:v>26.14</c:v>
                </c:pt>
                <c:pt idx="8">
                  <c:v>26.14</c:v>
                </c:pt>
                <c:pt idx="9">
                  <c:v>26.14</c:v>
                </c:pt>
                <c:pt idx="10">
                  <c:v>26.14</c:v>
                </c:pt>
                <c:pt idx="11">
                  <c:v>26.14</c:v>
                </c:pt>
                <c:pt idx="12">
                  <c:v>26.14</c:v>
                </c:pt>
                <c:pt idx="13">
                  <c:v>26.14</c:v>
                </c:pt>
                <c:pt idx="14">
                  <c:v>26.14</c:v>
                </c:pt>
                <c:pt idx="15">
                  <c:v>26.14</c:v>
                </c:pt>
                <c:pt idx="16">
                  <c:v>26.14</c:v>
                </c:pt>
                <c:pt idx="17">
                  <c:v>26.14</c:v>
                </c:pt>
                <c:pt idx="18">
                  <c:v>26.14</c:v>
                </c:pt>
                <c:pt idx="19">
                  <c:v>26.14</c:v>
                </c:pt>
                <c:pt idx="20">
                  <c:v>26.14</c:v>
                </c:pt>
                <c:pt idx="21">
                  <c:v>24.7</c:v>
                </c:pt>
                <c:pt idx="22">
                  <c:v>24.7</c:v>
                </c:pt>
                <c:pt idx="23">
                  <c:v>24.7</c:v>
                </c:pt>
                <c:pt idx="24">
                  <c:v>24.7</c:v>
                </c:pt>
                <c:pt idx="25">
                  <c:v>24.7</c:v>
                </c:pt>
                <c:pt idx="26">
                  <c:v>24.7</c:v>
                </c:pt>
                <c:pt idx="27">
                  <c:v>24.7</c:v>
                </c:pt>
                <c:pt idx="28">
                  <c:v>24.7</c:v>
                </c:pt>
                <c:pt idx="29">
                  <c:v>24.7</c:v>
                </c:pt>
                <c:pt idx="30">
                  <c:v>24.7</c:v>
                </c:pt>
                <c:pt idx="31">
                  <c:v>24.7</c:v>
                </c:pt>
                <c:pt idx="32">
                  <c:v>24.7</c:v>
                </c:pt>
                <c:pt idx="33">
                  <c:v>24.7</c:v>
                </c:pt>
                <c:pt idx="34">
                  <c:v>24.7</c:v>
                </c:pt>
                <c:pt idx="35">
                  <c:v>24.7</c:v>
                </c:pt>
                <c:pt idx="36">
                  <c:v>24.7</c:v>
                </c:pt>
                <c:pt idx="37">
                  <c:v>24.7</c:v>
                </c:pt>
                <c:pt idx="38">
                  <c:v>24.7</c:v>
                </c:pt>
                <c:pt idx="39">
                  <c:v>24.7</c:v>
                </c:pt>
                <c:pt idx="40">
                  <c:v>24.7</c:v>
                </c:pt>
                <c:pt idx="41">
                  <c:v>24.7</c:v>
                </c:pt>
                <c:pt idx="42">
                  <c:v>24.7</c:v>
                </c:pt>
                <c:pt idx="43">
                  <c:v>24.7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3D8-45C2-87FE-11F185F4D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810400"/>
        <c:axId val="-1168805808"/>
      </c:lineChart>
      <c:dateAx>
        <c:axId val="-1168810400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805808"/>
        <c:crosses val="autoZero"/>
        <c:auto val="1"/>
        <c:lblOffset val="100"/>
        <c:baseTimeUnit val="months"/>
      </c:dateAx>
      <c:valAx>
        <c:axId val="-11688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81040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7"/>
        <c:delete val="1"/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LOS - Complicated</a:t>
            </a:r>
            <a:r>
              <a:rPr lang="en-US" b="1" baseline="0">
                <a:solidFill>
                  <a:schemeClr val="tx1"/>
                </a:solidFill>
              </a:rPr>
              <a:t> Appendicitis 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'LOS- Complicated'!$C$4</c:f>
              <c:strCache>
                <c:ptCount val="1"/>
                <c:pt idx="0">
                  <c:v>UCL</c:v>
                </c:pt>
              </c:strCache>
            </c:strRef>
          </c:tx>
          <c:spPr>
            <a:ln w="12700" cap="rnd">
              <a:solidFill>
                <a:schemeClr val="accent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Complicated'!$C$5:$C$48</c:f>
              <c:numCache>
                <c:formatCode>General</c:formatCode>
                <c:ptCount val="44"/>
                <c:pt idx="0">
                  <c:v>264.24</c:v>
                </c:pt>
                <c:pt idx="1">
                  <c:v>264.24</c:v>
                </c:pt>
                <c:pt idx="2">
                  <c:v>264.24</c:v>
                </c:pt>
                <c:pt idx="3">
                  <c:v>264.24</c:v>
                </c:pt>
                <c:pt idx="4">
                  <c:v>264.24</c:v>
                </c:pt>
                <c:pt idx="5">
                  <c:v>264.24</c:v>
                </c:pt>
                <c:pt idx="6">
                  <c:v>264.24</c:v>
                </c:pt>
                <c:pt idx="7">
                  <c:v>264.24</c:v>
                </c:pt>
                <c:pt idx="8">
                  <c:v>264.24</c:v>
                </c:pt>
                <c:pt idx="9">
                  <c:v>264.24</c:v>
                </c:pt>
                <c:pt idx="10">
                  <c:v>264.24</c:v>
                </c:pt>
                <c:pt idx="11">
                  <c:v>264.24</c:v>
                </c:pt>
                <c:pt idx="12">
                  <c:v>264.24</c:v>
                </c:pt>
                <c:pt idx="13">
                  <c:v>264.24</c:v>
                </c:pt>
                <c:pt idx="14">
                  <c:v>264.24</c:v>
                </c:pt>
                <c:pt idx="15">
                  <c:v>264.24</c:v>
                </c:pt>
                <c:pt idx="16">
                  <c:v>264.24</c:v>
                </c:pt>
                <c:pt idx="17">
                  <c:v>264.24</c:v>
                </c:pt>
                <c:pt idx="18">
                  <c:v>264.24</c:v>
                </c:pt>
                <c:pt idx="19">
                  <c:v>264.24</c:v>
                </c:pt>
                <c:pt idx="20">
                  <c:v>264.24</c:v>
                </c:pt>
                <c:pt idx="21">
                  <c:v>264.24</c:v>
                </c:pt>
                <c:pt idx="22">
                  <c:v>264.24</c:v>
                </c:pt>
                <c:pt idx="23">
                  <c:v>162.885265909091</c:v>
                </c:pt>
                <c:pt idx="24">
                  <c:v>162.885265909091</c:v>
                </c:pt>
                <c:pt idx="25">
                  <c:v>162.885265909091</c:v>
                </c:pt>
                <c:pt idx="26">
                  <c:v>162.885265909091</c:v>
                </c:pt>
                <c:pt idx="27">
                  <c:v>162.885265909091</c:v>
                </c:pt>
                <c:pt idx="28">
                  <c:v>162.885265909091</c:v>
                </c:pt>
                <c:pt idx="29">
                  <c:v>162.885265909091</c:v>
                </c:pt>
                <c:pt idx="30">
                  <c:v>162.885265909091</c:v>
                </c:pt>
                <c:pt idx="31">
                  <c:v>162.885265909091</c:v>
                </c:pt>
                <c:pt idx="32">
                  <c:v>162.885265909091</c:v>
                </c:pt>
                <c:pt idx="33">
                  <c:v>162.885265909091</c:v>
                </c:pt>
                <c:pt idx="34">
                  <c:v>162.885265909091</c:v>
                </c:pt>
                <c:pt idx="35">
                  <c:v>162.885265909091</c:v>
                </c:pt>
                <c:pt idx="36">
                  <c:v>162.885265909091</c:v>
                </c:pt>
                <c:pt idx="37">
                  <c:v>162.885265909091</c:v>
                </c:pt>
                <c:pt idx="38">
                  <c:v>162.885265909091</c:v>
                </c:pt>
                <c:pt idx="39">
                  <c:v>162.885265909091</c:v>
                </c:pt>
                <c:pt idx="40">
                  <c:v>162.885265909091</c:v>
                </c:pt>
                <c:pt idx="41">
                  <c:v>162.885265909091</c:v>
                </c:pt>
                <c:pt idx="42">
                  <c:v>162.885265909091</c:v>
                </c:pt>
                <c:pt idx="43">
                  <c:v>162.885265909091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25-486E-882F-BF263F2898BD}"/>
            </c:ext>
          </c:extLst>
        </c:ser>
        <c:ser>
          <c:idx val="1"/>
          <c:order val="1"/>
          <c:tx>
            <c:strRef>
              <c:f>'LOS- Complicated'!$D$4</c:f>
              <c:strCache>
                <c:ptCount val="1"/>
                <c:pt idx="0">
                  <c:v>Actual LOS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Complicated'!$D$5:$D$48</c:f>
              <c:numCache>
                <c:formatCode>#,##0.00</c:formatCode>
                <c:ptCount val="44"/>
                <c:pt idx="0">
                  <c:v>169.64</c:v>
                </c:pt>
                <c:pt idx="1">
                  <c:v>156.25</c:v>
                </c:pt>
                <c:pt idx="2">
                  <c:v>173.325</c:v>
                </c:pt>
                <c:pt idx="3">
                  <c:v>122.88</c:v>
                </c:pt>
                <c:pt idx="4">
                  <c:v>160.335</c:v>
                </c:pt>
                <c:pt idx="5">
                  <c:v>167.58</c:v>
                </c:pt>
                <c:pt idx="6">
                  <c:v>134.155</c:v>
                </c:pt>
                <c:pt idx="7">
                  <c:v>168.9</c:v>
                </c:pt>
                <c:pt idx="8">
                  <c:v>137.58</c:v>
                </c:pt>
                <c:pt idx="9">
                  <c:v>221.5</c:v>
                </c:pt>
                <c:pt idx="10">
                  <c:v>164.395</c:v>
                </c:pt>
                <c:pt idx="11">
                  <c:v>148.43</c:v>
                </c:pt>
                <c:pt idx="12">
                  <c:v>139.97</c:v>
                </c:pt>
                <c:pt idx="13">
                  <c:v>175.39</c:v>
                </c:pt>
                <c:pt idx="14">
                  <c:v>65.48500000000001</c:v>
                </c:pt>
                <c:pt idx="15">
                  <c:v>186.12</c:v>
                </c:pt>
                <c:pt idx="16">
                  <c:v>134.305</c:v>
                </c:pt>
                <c:pt idx="17">
                  <c:v>85.525</c:v>
                </c:pt>
                <c:pt idx="18">
                  <c:v>158.335</c:v>
                </c:pt>
                <c:pt idx="19">
                  <c:v>162.05</c:v>
                </c:pt>
                <c:pt idx="20">
                  <c:v>190.53</c:v>
                </c:pt>
                <c:pt idx="21">
                  <c:v>186.5</c:v>
                </c:pt>
                <c:pt idx="22">
                  <c:v>105.67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25-486E-882F-BF263F2898BD}"/>
            </c:ext>
          </c:extLst>
        </c:ser>
        <c:ser>
          <c:idx val="2"/>
          <c:order val="2"/>
          <c:tx>
            <c:strRef>
              <c:f>'LOS- Complicated'!$E$4</c:f>
              <c:strCache>
                <c:ptCount val="1"/>
                <c:pt idx="0">
                  <c:v>Median LOS (prior to Pathway) 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Complicated'!$E$5:$E$48</c:f>
              <c:numCache>
                <c:formatCode>General</c:formatCode>
                <c:ptCount val="44"/>
                <c:pt idx="0">
                  <c:v>154.96</c:v>
                </c:pt>
                <c:pt idx="1">
                  <c:v>154.96</c:v>
                </c:pt>
                <c:pt idx="2">
                  <c:v>154.96</c:v>
                </c:pt>
                <c:pt idx="3">
                  <c:v>154.96</c:v>
                </c:pt>
                <c:pt idx="4">
                  <c:v>154.96</c:v>
                </c:pt>
                <c:pt idx="5">
                  <c:v>154.96</c:v>
                </c:pt>
                <c:pt idx="6">
                  <c:v>154.96</c:v>
                </c:pt>
                <c:pt idx="7">
                  <c:v>154.96</c:v>
                </c:pt>
                <c:pt idx="8">
                  <c:v>154.96</c:v>
                </c:pt>
                <c:pt idx="9">
                  <c:v>154.96</c:v>
                </c:pt>
                <c:pt idx="10">
                  <c:v>154.96</c:v>
                </c:pt>
                <c:pt idx="11">
                  <c:v>154.96</c:v>
                </c:pt>
                <c:pt idx="12">
                  <c:v>154.96</c:v>
                </c:pt>
                <c:pt idx="13">
                  <c:v>154.96</c:v>
                </c:pt>
                <c:pt idx="14">
                  <c:v>154.96</c:v>
                </c:pt>
                <c:pt idx="15">
                  <c:v>154.96</c:v>
                </c:pt>
                <c:pt idx="16">
                  <c:v>154.96</c:v>
                </c:pt>
                <c:pt idx="17">
                  <c:v>154.96</c:v>
                </c:pt>
                <c:pt idx="18">
                  <c:v>154.96</c:v>
                </c:pt>
                <c:pt idx="19">
                  <c:v>154.96</c:v>
                </c:pt>
                <c:pt idx="20">
                  <c:v>154.96</c:v>
                </c:pt>
                <c:pt idx="21">
                  <c:v>154.96</c:v>
                </c:pt>
                <c:pt idx="22">
                  <c:v>154.96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25-486E-882F-BF263F2898BD}"/>
            </c:ext>
          </c:extLst>
        </c:ser>
        <c:ser>
          <c:idx val="3"/>
          <c:order val="3"/>
          <c:tx>
            <c:strRef>
              <c:f>'LOS- Complicated'!$F$4</c:f>
              <c:strCache>
                <c:ptCount val="1"/>
                <c:pt idx="0">
                  <c:v>Actual LOS for Patients "On Post-Op Pathway"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Complicated'!$F$5:$F$48</c:f>
              <c:numCache>
                <c:formatCode>General</c:formatCode>
                <c:ptCount val="44"/>
                <c:pt idx="22" formatCode="###0.00">
                  <c:v>93.58</c:v>
                </c:pt>
                <c:pt idx="23" formatCode="###0.00">
                  <c:v>96.25</c:v>
                </c:pt>
                <c:pt idx="24" formatCode="###0.00">
                  <c:v>132.45</c:v>
                </c:pt>
                <c:pt idx="25" formatCode="###0.00">
                  <c:v>105.92</c:v>
                </c:pt>
                <c:pt idx="26" formatCode="###0.00">
                  <c:v>57.27000000000001</c:v>
                </c:pt>
                <c:pt idx="27" formatCode="###0.00">
                  <c:v>174.485</c:v>
                </c:pt>
                <c:pt idx="28" formatCode="###0.00">
                  <c:v>74.66999999999998</c:v>
                </c:pt>
                <c:pt idx="29" formatCode="###0.00">
                  <c:v>192.88</c:v>
                </c:pt>
                <c:pt idx="30" formatCode="###0.00">
                  <c:v>77.03</c:v>
                </c:pt>
                <c:pt idx="31" formatCode="###0.00">
                  <c:v>84.67999999999999</c:v>
                </c:pt>
                <c:pt idx="32" formatCode="###0.00">
                  <c:v>121.0</c:v>
                </c:pt>
                <c:pt idx="33" formatCode="###0.00">
                  <c:v>128.75</c:v>
                </c:pt>
                <c:pt idx="34" formatCode="###0.00">
                  <c:v>94.98500000000001</c:v>
                </c:pt>
                <c:pt idx="35" formatCode="###0.00">
                  <c:v>131.005</c:v>
                </c:pt>
                <c:pt idx="36" formatCode="###0.00">
                  <c:v>131.15</c:v>
                </c:pt>
                <c:pt idx="37" formatCode="###0.00">
                  <c:v>112.8</c:v>
                </c:pt>
                <c:pt idx="38" formatCode="###0.00">
                  <c:v>76.24</c:v>
                </c:pt>
                <c:pt idx="39" formatCode="###0.00">
                  <c:v>108.08</c:v>
                </c:pt>
                <c:pt idx="40" formatCode="###0.00">
                  <c:v>58.53</c:v>
                </c:pt>
                <c:pt idx="41">
                  <c:v>98.13</c:v>
                </c:pt>
                <c:pt idx="42" formatCode="###0.00">
                  <c:v>129.41</c:v>
                </c:pt>
                <c:pt idx="43" formatCode="###0.00">
                  <c:v>116.69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C25-486E-882F-BF263F2898BD}"/>
            </c:ext>
          </c:extLst>
        </c:ser>
        <c:ser>
          <c:idx val="4"/>
          <c:order val="4"/>
          <c:tx>
            <c:strRef>
              <c:f>'LOS- Complicated'!$G$4</c:f>
              <c:strCache>
                <c:ptCount val="1"/>
                <c:pt idx="0">
                  <c:v>Median LOS for Patients"On Post-Op Pathway"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Complicated'!$G$5:$G$48</c:f>
              <c:numCache>
                <c:formatCode>General</c:formatCode>
                <c:ptCount val="44"/>
                <c:pt idx="22" formatCode="###0.00">
                  <c:v>107.0</c:v>
                </c:pt>
                <c:pt idx="23" formatCode="###0.00">
                  <c:v>107.0</c:v>
                </c:pt>
                <c:pt idx="24" formatCode="###0.00">
                  <c:v>107.0</c:v>
                </c:pt>
                <c:pt idx="25" formatCode="###0.00">
                  <c:v>107.0</c:v>
                </c:pt>
                <c:pt idx="26" formatCode="###0.00">
                  <c:v>107.0</c:v>
                </c:pt>
                <c:pt idx="27" formatCode="###0.00">
                  <c:v>107.0</c:v>
                </c:pt>
                <c:pt idx="28" formatCode="###0.00">
                  <c:v>107.0</c:v>
                </c:pt>
                <c:pt idx="29" formatCode="###0.00">
                  <c:v>107.0</c:v>
                </c:pt>
                <c:pt idx="30" formatCode="###0.00">
                  <c:v>107.0</c:v>
                </c:pt>
                <c:pt idx="31" formatCode="###0.00">
                  <c:v>107.0</c:v>
                </c:pt>
                <c:pt idx="32" formatCode="###0.00">
                  <c:v>107.0</c:v>
                </c:pt>
                <c:pt idx="33" formatCode="###0.00">
                  <c:v>107.0</c:v>
                </c:pt>
                <c:pt idx="34" formatCode="###0.00">
                  <c:v>107.0</c:v>
                </c:pt>
                <c:pt idx="35" formatCode="###0.00">
                  <c:v>107.0</c:v>
                </c:pt>
                <c:pt idx="36" formatCode="###0.00">
                  <c:v>107.0</c:v>
                </c:pt>
                <c:pt idx="37" formatCode="###0.00">
                  <c:v>107.0</c:v>
                </c:pt>
                <c:pt idx="38" formatCode="###0.00">
                  <c:v>107.0</c:v>
                </c:pt>
                <c:pt idx="39" formatCode="###0.00">
                  <c:v>107.0</c:v>
                </c:pt>
                <c:pt idx="40" formatCode="###0.00">
                  <c:v>107.0</c:v>
                </c:pt>
                <c:pt idx="41" formatCode="###0.00">
                  <c:v>107.0</c:v>
                </c:pt>
                <c:pt idx="42" formatCode="###0.00">
                  <c:v>107.0</c:v>
                </c:pt>
                <c:pt idx="43" formatCode="###0.00">
                  <c:v>107.0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C25-486E-882F-BF263F2898BD}"/>
            </c:ext>
          </c:extLst>
        </c:ser>
        <c:ser>
          <c:idx val="5"/>
          <c:order val="5"/>
          <c:tx>
            <c:strRef>
              <c:f>'LOS- Complicated'!$H$4</c:f>
              <c:strCache>
                <c:ptCount val="1"/>
                <c:pt idx="0">
                  <c:v>Actual LOS for Patients "Off Post-Op Pathway"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Complicated'!$H$5:$H$48</c:f>
              <c:numCache>
                <c:formatCode>General</c:formatCode>
                <c:ptCount val="44"/>
                <c:pt idx="22" formatCode="###0.00">
                  <c:v>122.01</c:v>
                </c:pt>
                <c:pt idx="23" formatCode="###0.00">
                  <c:v>128.4</c:v>
                </c:pt>
                <c:pt idx="24" formatCode="###0.00">
                  <c:v>119.24</c:v>
                </c:pt>
                <c:pt idx="25" formatCode="###0.00">
                  <c:v>110.15</c:v>
                </c:pt>
                <c:pt idx="26" formatCode="###0.00">
                  <c:v>87.13</c:v>
                </c:pt>
                <c:pt idx="27" formatCode="###0.00">
                  <c:v>91.885</c:v>
                </c:pt>
                <c:pt idx="28" formatCode="###0.00">
                  <c:v>74.66999999999998</c:v>
                </c:pt>
                <c:pt idx="29" formatCode="###0.00">
                  <c:v>251.05</c:v>
                </c:pt>
                <c:pt idx="30" formatCode="###0.00">
                  <c:v>80.58500000000001</c:v>
                </c:pt>
                <c:pt idx="31" formatCode="###0.00">
                  <c:v>129.08</c:v>
                </c:pt>
                <c:pt idx="32" formatCode="###0.00">
                  <c:v>117.58</c:v>
                </c:pt>
                <c:pt idx="33" formatCode="###0.00">
                  <c:v>93.97</c:v>
                </c:pt>
                <c:pt idx="34" formatCode="###0.00">
                  <c:v>218.88</c:v>
                </c:pt>
                <c:pt idx="35" formatCode="###0.00">
                  <c:v>67.55</c:v>
                </c:pt>
                <c:pt idx="36" formatCode="###0.00">
                  <c:v>116.13</c:v>
                </c:pt>
                <c:pt idx="37" formatCode="###0.00">
                  <c:v>109.31</c:v>
                </c:pt>
                <c:pt idx="38" formatCode="###0.00">
                  <c:v>77.12</c:v>
                </c:pt>
                <c:pt idx="39" formatCode="###0.00">
                  <c:v>68.93</c:v>
                </c:pt>
                <c:pt idx="40" formatCode="###0.00">
                  <c:v>114.85</c:v>
                </c:pt>
                <c:pt idx="41">
                  <c:v>31.37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C25-486E-882F-BF263F2898BD}"/>
            </c:ext>
          </c:extLst>
        </c:ser>
        <c:ser>
          <c:idx val="6"/>
          <c:order val="6"/>
          <c:tx>
            <c:strRef>
              <c:f>'LOS- Complicated'!$I$4</c:f>
              <c:strCache>
                <c:ptCount val="1"/>
                <c:pt idx="0">
                  <c:v>Median LOS for Patients "Off Post-Op Pathway"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Complicated'!$I$5:$I$48</c:f>
              <c:numCache>
                <c:formatCode>General</c:formatCode>
                <c:ptCount val="44"/>
                <c:pt idx="22" formatCode="###0.00">
                  <c:v>109.73</c:v>
                </c:pt>
                <c:pt idx="23" formatCode="###0.00">
                  <c:v>109.73</c:v>
                </c:pt>
                <c:pt idx="24" formatCode="###0.00">
                  <c:v>109.73</c:v>
                </c:pt>
                <c:pt idx="25" formatCode="###0.00">
                  <c:v>109.73</c:v>
                </c:pt>
                <c:pt idx="26" formatCode="###0.00">
                  <c:v>109.73</c:v>
                </c:pt>
                <c:pt idx="27" formatCode="###0.00">
                  <c:v>109.73</c:v>
                </c:pt>
                <c:pt idx="28" formatCode="###0.00">
                  <c:v>109.73</c:v>
                </c:pt>
                <c:pt idx="29" formatCode="###0.00">
                  <c:v>109.73</c:v>
                </c:pt>
                <c:pt idx="30" formatCode="###0.00">
                  <c:v>109.73</c:v>
                </c:pt>
                <c:pt idx="31" formatCode="###0.00">
                  <c:v>109.73</c:v>
                </c:pt>
                <c:pt idx="32" formatCode="###0.00">
                  <c:v>109.73</c:v>
                </c:pt>
                <c:pt idx="33" formatCode="###0.00">
                  <c:v>109.73</c:v>
                </c:pt>
                <c:pt idx="34" formatCode="###0.00">
                  <c:v>109.73</c:v>
                </c:pt>
                <c:pt idx="35" formatCode="###0.00">
                  <c:v>109.73</c:v>
                </c:pt>
                <c:pt idx="36" formatCode="###0.00">
                  <c:v>109.73</c:v>
                </c:pt>
                <c:pt idx="37" formatCode="###0.00">
                  <c:v>109.73</c:v>
                </c:pt>
                <c:pt idx="38" formatCode="###0.00">
                  <c:v>109.73</c:v>
                </c:pt>
                <c:pt idx="39" formatCode="###0.00">
                  <c:v>109.73</c:v>
                </c:pt>
                <c:pt idx="40" formatCode="###0.00">
                  <c:v>109.73</c:v>
                </c:pt>
                <c:pt idx="41" formatCode="###0.00">
                  <c:v>109.73</c:v>
                </c:pt>
                <c:pt idx="42" formatCode="###0.00">
                  <c:v>109.73</c:v>
                </c:pt>
                <c:pt idx="43" formatCode="###0.00">
                  <c:v>109.73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C25-486E-882F-BF263F2898BD}"/>
            </c:ext>
          </c:extLst>
        </c:ser>
        <c:ser>
          <c:idx val="7"/>
          <c:order val="7"/>
          <c:tx>
            <c:strRef>
              <c:f>'LOS- Complicated'!$J$4</c:f>
              <c:strCache>
                <c:ptCount val="1"/>
                <c:pt idx="0">
                  <c:v>LCL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'LOS- Complicated'!$B$5:$B$48</c:f>
              <c:strCache>
                <c:ptCount val="44"/>
                <c:pt idx="0">
                  <c:v>Feb-2013</c:v>
                </c:pt>
                <c:pt idx="1">
                  <c:v>Mar-2013</c:v>
                </c:pt>
                <c:pt idx="2">
                  <c:v>Apr-2013</c:v>
                </c:pt>
                <c:pt idx="3">
                  <c:v>May-2013</c:v>
                </c:pt>
                <c:pt idx="4">
                  <c:v>Jun-2013</c:v>
                </c:pt>
                <c:pt idx="5">
                  <c:v>Jul-2013</c:v>
                </c:pt>
                <c:pt idx="6">
                  <c:v>Aug-2013</c:v>
                </c:pt>
                <c:pt idx="7">
                  <c:v>Sep-2013</c:v>
                </c:pt>
                <c:pt idx="8">
                  <c:v>Oct-2013</c:v>
                </c:pt>
                <c:pt idx="9">
                  <c:v>Nov-2013</c:v>
                </c:pt>
                <c:pt idx="10">
                  <c:v>Dec-2013</c:v>
                </c:pt>
                <c:pt idx="11">
                  <c:v>Jan-2014</c:v>
                </c:pt>
                <c:pt idx="12">
                  <c:v>Feb-2014</c:v>
                </c:pt>
                <c:pt idx="13">
                  <c:v>Mar-2014</c:v>
                </c:pt>
                <c:pt idx="14">
                  <c:v>Apr-2014</c:v>
                </c:pt>
                <c:pt idx="15">
                  <c:v>May-2014</c:v>
                </c:pt>
                <c:pt idx="16">
                  <c:v>Jun-2014</c:v>
                </c:pt>
                <c:pt idx="17">
                  <c:v>Jul-2014</c:v>
                </c:pt>
                <c:pt idx="18">
                  <c:v>Aug-2014</c:v>
                </c:pt>
                <c:pt idx="19">
                  <c:v>Sep-2014</c:v>
                </c:pt>
                <c:pt idx="20">
                  <c:v>Oct-2014</c:v>
                </c:pt>
                <c:pt idx="21">
                  <c:v>Nov-2014</c:v>
                </c:pt>
                <c:pt idx="22">
                  <c:v>Dec-2014</c:v>
                </c:pt>
                <c:pt idx="23">
                  <c:v>Jan-2015</c:v>
                </c:pt>
                <c:pt idx="24">
                  <c:v>Feb-2015</c:v>
                </c:pt>
                <c:pt idx="25">
                  <c:v>Mar-2015</c:v>
                </c:pt>
                <c:pt idx="26">
                  <c:v>Apr-2015</c:v>
                </c:pt>
                <c:pt idx="27">
                  <c:v>May-2015</c:v>
                </c:pt>
                <c:pt idx="28">
                  <c:v>Jun-2015</c:v>
                </c:pt>
                <c:pt idx="29">
                  <c:v>Jul-2015</c:v>
                </c:pt>
                <c:pt idx="30">
                  <c:v>Aug-2015</c:v>
                </c:pt>
                <c:pt idx="31">
                  <c:v>Sep-2015</c:v>
                </c:pt>
                <c:pt idx="32">
                  <c:v>Oct-2015</c:v>
                </c:pt>
                <c:pt idx="33">
                  <c:v>Nov-2015</c:v>
                </c:pt>
                <c:pt idx="34">
                  <c:v>Dec-2015</c:v>
                </c:pt>
                <c:pt idx="35">
                  <c:v>Jan-2016</c:v>
                </c:pt>
                <c:pt idx="36">
                  <c:v>Feb-2016</c:v>
                </c:pt>
                <c:pt idx="37">
                  <c:v>Mar-2016</c:v>
                </c:pt>
                <c:pt idx="38">
                  <c:v>Apr-2016</c:v>
                </c:pt>
                <c:pt idx="39">
                  <c:v>May-2016</c:v>
                </c:pt>
                <c:pt idx="40">
                  <c:v>Jun-2016</c:v>
                </c:pt>
                <c:pt idx="41">
                  <c:v>Jul-2016</c:v>
                </c:pt>
                <c:pt idx="42">
                  <c:v>Aug-2016</c:v>
                </c:pt>
                <c:pt idx="43">
                  <c:v>Sep-2016</c:v>
                </c:pt>
              </c:strCache>
            </c:strRef>
          </c:cat>
          <c:val>
            <c:numRef>
              <c:f>'LOS- Complicated'!$J$5:$J$48</c:f>
              <c:numCache>
                <c:formatCode>General</c:formatCode>
                <c:ptCount val="44"/>
                <c:pt idx="0">
                  <c:v>45.69</c:v>
                </c:pt>
                <c:pt idx="1">
                  <c:v>45.69</c:v>
                </c:pt>
                <c:pt idx="2">
                  <c:v>45.69</c:v>
                </c:pt>
                <c:pt idx="3">
                  <c:v>45.69</c:v>
                </c:pt>
                <c:pt idx="4">
                  <c:v>45.69</c:v>
                </c:pt>
                <c:pt idx="5">
                  <c:v>45.69</c:v>
                </c:pt>
                <c:pt idx="6">
                  <c:v>45.69</c:v>
                </c:pt>
                <c:pt idx="7">
                  <c:v>45.69</c:v>
                </c:pt>
                <c:pt idx="8">
                  <c:v>45.69</c:v>
                </c:pt>
                <c:pt idx="9">
                  <c:v>45.69</c:v>
                </c:pt>
                <c:pt idx="10">
                  <c:v>45.69</c:v>
                </c:pt>
                <c:pt idx="11">
                  <c:v>45.69</c:v>
                </c:pt>
                <c:pt idx="12">
                  <c:v>45.69</c:v>
                </c:pt>
                <c:pt idx="13">
                  <c:v>45.69</c:v>
                </c:pt>
                <c:pt idx="14">
                  <c:v>45.69</c:v>
                </c:pt>
                <c:pt idx="15">
                  <c:v>45.69</c:v>
                </c:pt>
                <c:pt idx="16">
                  <c:v>45.69</c:v>
                </c:pt>
                <c:pt idx="17">
                  <c:v>45.69</c:v>
                </c:pt>
                <c:pt idx="18">
                  <c:v>45.69</c:v>
                </c:pt>
                <c:pt idx="19">
                  <c:v>45.69</c:v>
                </c:pt>
                <c:pt idx="20">
                  <c:v>45.69</c:v>
                </c:pt>
                <c:pt idx="21">
                  <c:v>45.69</c:v>
                </c:pt>
                <c:pt idx="22">
                  <c:v>51.45791590909088</c:v>
                </c:pt>
                <c:pt idx="23">
                  <c:v>51.45791590909088</c:v>
                </c:pt>
                <c:pt idx="24">
                  <c:v>51.45791590909088</c:v>
                </c:pt>
                <c:pt idx="25">
                  <c:v>51.45791590909088</c:v>
                </c:pt>
                <c:pt idx="26">
                  <c:v>51.45791590909088</c:v>
                </c:pt>
                <c:pt idx="27">
                  <c:v>51.45791590909088</c:v>
                </c:pt>
                <c:pt idx="28">
                  <c:v>51.45791590909088</c:v>
                </c:pt>
                <c:pt idx="29">
                  <c:v>51.45791590909088</c:v>
                </c:pt>
                <c:pt idx="30">
                  <c:v>51.45791590909088</c:v>
                </c:pt>
                <c:pt idx="31">
                  <c:v>51.45791590909088</c:v>
                </c:pt>
                <c:pt idx="32">
                  <c:v>51.45791590909088</c:v>
                </c:pt>
                <c:pt idx="33">
                  <c:v>51.45791590909088</c:v>
                </c:pt>
                <c:pt idx="34">
                  <c:v>51.45791590909088</c:v>
                </c:pt>
                <c:pt idx="35">
                  <c:v>51.45791590909088</c:v>
                </c:pt>
                <c:pt idx="36">
                  <c:v>51.45791590909088</c:v>
                </c:pt>
                <c:pt idx="37">
                  <c:v>51.45791590909088</c:v>
                </c:pt>
                <c:pt idx="38">
                  <c:v>51.45791590909088</c:v>
                </c:pt>
                <c:pt idx="39">
                  <c:v>51.45791590909088</c:v>
                </c:pt>
                <c:pt idx="40">
                  <c:v>51.45791590909088</c:v>
                </c:pt>
                <c:pt idx="41">
                  <c:v>51.45791590909088</c:v>
                </c:pt>
                <c:pt idx="42">
                  <c:v>51.45791590909088</c:v>
                </c:pt>
                <c:pt idx="43">
                  <c:v>51.45791590909088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C25-486E-882F-BF263F28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68708448"/>
        <c:axId val="-1168705184"/>
      </c:lineChart>
      <c:catAx>
        <c:axId val="-11687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705184"/>
        <c:crosses val="autoZero"/>
        <c:auto val="1"/>
        <c:lblAlgn val="ctr"/>
        <c:lblOffset val="100"/>
        <c:noMultiLvlLbl val="0"/>
      </c:catAx>
      <c:valAx>
        <c:axId val="-11687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70844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7"/>
        <c:delete val="1"/>
      </c:legendEntry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rgbClr val="CECD9A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Readmission Rate: Appendicitis Patients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942908338380779"/>
          <c:y val="0.145079365079365"/>
          <c:w val="0.884074550777307"/>
          <c:h val="0.75963454568179"/>
        </c:manualLayout>
      </c:layout>
      <c:lineChart>
        <c:grouping val="standard"/>
        <c:varyColors val="0"/>
        <c:ser>
          <c:idx val="0"/>
          <c:order val="0"/>
          <c:tx>
            <c:strRef>
              <c:f>'% Readmission'!$B$1</c:f>
              <c:strCache>
                <c:ptCount val="1"/>
                <c:pt idx="0">
                  <c:v>% Readmission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44-4983-B716-94CA229E845E}"/>
              </c:ext>
            </c:extLst>
          </c:dPt>
          <c:dPt>
            <c:idx val="13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44-4983-B716-94CA229E845E}"/>
              </c:ext>
            </c:extLst>
          </c:dPt>
          <c:dPt>
            <c:idx val="14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44-4983-B716-94CA229E845E}"/>
              </c:ext>
            </c:extLst>
          </c:dPt>
          <c:dPt>
            <c:idx val="15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44-4983-B716-94CA229E845E}"/>
              </c:ext>
            </c:extLst>
          </c:dPt>
          <c:dPt>
            <c:idx val="16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44-4983-B716-94CA229E845E}"/>
              </c:ext>
            </c:extLst>
          </c:dPt>
          <c:dPt>
            <c:idx val="17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44-4983-B716-94CA229E845E}"/>
              </c:ext>
            </c:extLst>
          </c:dPt>
          <c:dPt>
            <c:idx val="18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44-4983-B716-94CA229E845E}"/>
              </c:ext>
            </c:extLst>
          </c:dPt>
          <c:dPt>
            <c:idx val="19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44-4983-B716-94CA229E845E}"/>
              </c:ext>
            </c:extLst>
          </c:dPt>
          <c:dPt>
            <c:idx val="20"/>
            <c:marker>
              <c:symbol val="diamond"/>
              <c:size val="6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C44-4983-B716-94CA229E845E}"/>
              </c:ext>
            </c:extLst>
          </c:dPt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Readmission'!$B$2:$B$27</c:f>
              <c:numCache>
                <c:formatCode>0.0000</c:formatCode>
                <c:ptCount val="26"/>
                <c:pt idx="0">
                  <c:v>0.113636363636364</c:v>
                </c:pt>
                <c:pt idx="1">
                  <c:v>0.0408163265306123</c:v>
                </c:pt>
                <c:pt idx="2">
                  <c:v>0.0196078431372549</c:v>
                </c:pt>
                <c:pt idx="3">
                  <c:v>0.0238095238095238</c:v>
                </c:pt>
                <c:pt idx="4">
                  <c:v>0.0476190476190476</c:v>
                </c:pt>
                <c:pt idx="5">
                  <c:v>0.025</c:v>
                </c:pt>
                <c:pt idx="6">
                  <c:v>0.037037037037037</c:v>
                </c:pt>
                <c:pt idx="7">
                  <c:v>0.0294117647058823</c:v>
                </c:pt>
                <c:pt idx="8">
                  <c:v>0.0227272727272727</c:v>
                </c:pt>
                <c:pt idx="9">
                  <c:v>0.0212765957446808</c:v>
                </c:pt>
                <c:pt idx="10">
                  <c:v>0.0476190476190476</c:v>
                </c:pt>
                <c:pt idx="11">
                  <c:v>0.0681818181818182</c:v>
                </c:pt>
                <c:pt idx="12">
                  <c:v>0.06</c:v>
                </c:pt>
                <c:pt idx="13">
                  <c:v>0.0</c:v>
                </c:pt>
                <c:pt idx="14">
                  <c:v>0.0263157894736842</c:v>
                </c:pt>
                <c:pt idx="15">
                  <c:v>0.0</c:v>
                </c:pt>
                <c:pt idx="16">
                  <c:v>0.0263157894736842</c:v>
                </c:pt>
                <c:pt idx="17">
                  <c:v>0.0227272727272727</c:v>
                </c:pt>
                <c:pt idx="18">
                  <c:v>0.0</c:v>
                </c:pt>
                <c:pt idx="19">
                  <c:v>0.0</c:v>
                </c:pt>
                <c:pt idx="20">
                  <c:v>0.025</c:v>
                </c:pt>
                <c:pt idx="21">
                  <c:v>0.05</c:v>
                </c:pt>
                <c:pt idx="22">
                  <c:v>0.0555555555555555</c:v>
                </c:pt>
                <c:pt idx="23">
                  <c:v>0.0769230769230769</c:v>
                </c:pt>
                <c:pt idx="24">
                  <c:v>0.0277777777777778</c:v>
                </c:pt>
                <c:pt idx="25">
                  <c:v>0.0833333333333333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4C44-4983-B716-94CA229E845E}"/>
            </c:ext>
          </c:extLst>
        </c:ser>
        <c:ser>
          <c:idx val="1"/>
          <c:order val="1"/>
          <c:tx>
            <c:strRef>
              <c:f>'% Readmission'!$C$1</c:f>
              <c:strCache>
                <c:ptCount val="1"/>
                <c:pt idx="0">
                  <c:v>UCL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0146475009690993"/>
                  <c:y val="-0.02015066029905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C44-4983-B716-94CA229E845E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Readmission'!$C$2:$C$27</c:f>
              <c:numCache>
                <c:formatCode>0.0000</c:formatCode>
                <c:ptCount val="26"/>
                <c:pt idx="0">
                  <c:v>0.0940895544313544</c:v>
                </c:pt>
                <c:pt idx="1">
                  <c:v>0.0940895544313544</c:v>
                </c:pt>
                <c:pt idx="2">
                  <c:v>0.0940895544313544</c:v>
                </c:pt>
                <c:pt idx="3">
                  <c:v>0.0940895544313544</c:v>
                </c:pt>
                <c:pt idx="4">
                  <c:v>0.0940895544313544</c:v>
                </c:pt>
                <c:pt idx="5">
                  <c:v>0.0940895544313544</c:v>
                </c:pt>
                <c:pt idx="6">
                  <c:v>0.0940895544313544</c:v>
                </c:pt>
                <c:pt idx="7">
                  <c:v>0.0940895544313544</c:v>
                </c:pt>
                <c:pt idx="8">
                  <c:v>0.0940895544313544</c:v>
                </c:pt>
                <c:pt idx="9">
                  <c:v>0.0940895544313544</c:v>
                </c:pt>
                <c:pt idx="10">
                  <c:v>0.0940895544313544</c:v>
                </c:pt>
                <c:pt idx="11">
                  <c:v>0.0940895544313544</c:v>
                </c:pt>
                <c:pt idx="12">
                  <c:v>0.0940895544313544</c:v>
                </c:pt>
                <c:pt idx="13">
                  <c:v>0.10892873809726</c:v>
                </c:pt>
                <c:pt idx="14">
                  <c:v>0.10892873809726</c:v>
                </c:pt>
                <c:pt idx="15">
                  <c:v>0.10892873809726</c:v>
                </c:pt>
                <c:pt idx="16">
                  <c:v>0.10892873809726</c:v>
                </c:pt>
                <c:pt idx="17">
                  <c:v>0.10892873809726</c:v>
                </c:pt>
                <c:pt idx="18">
                  <c:v>0.10892873809726</c:v>
                </c:pt>
                <c:pt idx="19">
                  <c:v>0.10892873809726</c:v>
                </c:pt>
                <c:pt idx="20">
                  <c:v>0.10892873809726</c:v>
                </c:pt>
                <c:pt idx="21">
                  <c:v>0.10892873809726</c:v>
                </c:pt>
                <c:pt idx="22">
                  <c:v>0.10892873809726</c:v>
                </c:pt>
                <c:pt idx="23">
                  <c:v>0.10892873809726</c:v>
                </c:pt>
                <c:pt idx="24">
                  <c:v>0.10892873809726</c:v>
                </c:pt>
                <c:pt idx="25">
                  <c:v>0.10892873809726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C44-4983-B716-94CA229E845E}"/>
            </c:ext>
          </c:extLst>
        </c:ser>
        <c:ser>
          <c:idx val="2"/>
          <c:order val="2"/>
          <c:tx>
            <c:strRef>
              <c:f>'% Readmission'!$D$1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Readmission'!$D$2:$D$27</c:f>
              <c:numCache>
                <c:formatCode>0.0000</c:formatCode>
                <c:ptCount val="26"/>
                <c:pt idx="0">
                  <c:v>0.0770018219477886</c:v>
                </c:pt>
                <c:pt idx="1">
                  <c:v>0.0770018219477886</c:v>
                </c:pt>
                <c:pt idx="2">
                  <c:v>0.0770018219477886</c:v>
                </c:pt>
                <c:pt idx="3">
                  <c:v>0.0770018219477886</c:v>
                </c:pt>
                <c:pt idx="4">
                  <c:v>0.0770018219477886</c:v>
                </c:pt>
                <c:pt idx="5">
                  <c:v>0.0770018219477886</c:v>
                </c:pt>
                <c:pt idx="6">
                  <c:v>0.0770018219477886</c:v>
                </c:pt>
                <c:pt idx="7">
                  <c:v>0.0770018219477886</c:v>
                </c:pt>
                <c:pt idx="8">
                  <c:v>0.0770018219477886</c:v>
                </c:pt>
                <c:pt idx="9">
                  <c:v>0.0770018219477886</c:v>
                </c:pt>
                <c:pt idx="10">
                  <c:v>0.0770018219477886</c:v>
                </c:pt>
                <c:pt idx="11">
                  <c:v>0.0770018219477886</c:v>
                </c:pt>
                <c:pt idx="12">
                  <c:v>0.0770018219477886</c:v>
                </c:pt>
                <c:pt idx="13">
                  <c:v>0.082720404763927</c:v>
                </c:pt>
                <c:pt idx="14">
                  <c:v>0.082720404763927</c:v>
                </c:pt>
                <c:pt idx="15">
                  <c:v>0.082720404763927</c:v>
                </c:pt>
                <c:pt idx="16">
                  <c:v>0.082720404763927</c:v>
                </c:pt>
                <c:pt idx="17">
                  <c:v>0.082720404763927</c:v>
                </c:pt>
                <c:pt idx="18">
                  <c:v>0.082720404763927</c:v>
                </c:pt>
                <c:pt idx="19">
                  <c:v>0.082720404763927</c:v>
                </c:pt>
                <c:pt idx="20">
                  <c:v>0.082720404763927</c:v>
                </c:pt>
                <c:pt idx="21">
                  <c:v>0.082720404763927</c:v>
                </c:pt>
                <c:pt idx="22">
                  <c:v>0.082720404763927</c:v>
                </c:pt>
                <c:pt idx="23">
                  <c:v>0.082720404763927</c:v>
                </c:pt>
                <c:pt idx="24">
                  <c:v>0.082720404763927</c:v>
                </c:pt>
                <c:pt idx="25">
                  <c:v>0.082720404763927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4C44-4983-B716-94CA229E845E}"/>
            </c:ext>
          </c:extLst>
        </c:ser>
        <c:ser>
          <c:idx val="3"/>
          <c:order val="3"/>
          <c:tx>
            <c:strRef>
              <c:f>'% Readmission'!$E$1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Readmission'!$E$2:$E$27</c:f>
              <c:numCache>
                <c:formatCode>0.0000</c:formatCode>
                <c:ptCount val="26"/>
                <c:pt idx="0">
                  <c:v>0.0599140894642228</c:v>
                </c:pt>
                <c:pt idx="1">
                  <c:v>0.0599140894642228</c:v>
                </c:pt>
                <c:pt idx="2">
                  <c:v>0.0599140894642228</c:v>
                </c:pt>
                <c:pt idx="3">
                  <c:v>0.0599140894642228</c:v>
                </c:pt>
                <c:pt idx="4">
                  <c:v>0.0599140894642228</c:v>
                </c:pt>
                <c:pt idx="5">
                  <c:v>0.0599140894642228</c:v>
                </c:pt>
                <c:pt idx="6">
                  <c:v>0.0599140894642228</c:v>
                </c:pt>
                <c:pt idx="7">
                  <c:v>0.0599140894642228</c:v>
                </c:pt>
                <c:pt idx="8">
                  <c:v>0.0599140894642228</c:v>
                </c:pt>
                <c:pt idx="9">
                  <c:v>0.0599140894642228</c:v>
                </c:pt>
                <c:pt idx="10">
                  <c:v>0.0599140894642228</c:v>
                </c:pt>
                <c:pt idx="11">
                  <c:v>0.0599140894642228</c:v>
                </c:pt>
                <c:pt idx="12">
                  <c:v>0.0599140894642228</c:v>
                </c:pt>
                <c:pt idx="13">
                  <c:v>0.0565120714305937</c:v>
                </c:pt>
                <c:pt idx="14">
                  <c:v>0.0565120714305937</c:v>
                </c:pt>
                <c:pt idx="15">
                  <c:v>0.0565120714305937</c:v>
                </c:pt>
                <c:pt idx="16">
                  <c:v>0.0565120714305937</c:v>
                </c:pt>
                <c:pt idx="17">
                  <c:v>0.0565120714305937</c:v>
                </c:pt>
                <c:pt idx="18">
                  <c:v>0.0565120714305937</c:v>
                </c:pt>
                <c:pt idx="19">
                  <c:v>0.0565120714305937</c:v>
                </c:pt>
                <c:pt idx="20">
                  <c:v>0.0565120714305937</c:v>
                </c:pt>
                <c:pt idx="21">
                  <c:v>0.0565120714305937</c:v>
                </c:pt>
                <c:pt idx="22">
                  <c:v>0.0565120714305937</c:v>
                </c:pt>
                <c:pt idx="23">
                  <c:v>0.0565120714305937</c:v>
                </c:pt>
                <c:pt idx="24">
                  <c:v>0.0565120714305937</c:v>
                </c:pt>
                <c:pt idx="25">
                  <c:v>0.0565120714305937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C44-4983-B716-94CA229E845E}"/>
            </c:ext>
          </c:extLst>
        </c:ser>
        <c:ser>
          <c:idx val="4"/>
          <c:order val="4"/>
          <c:tx>
            <c:strRef>
              <c:f>'% Readmission'!$F$1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>
              <a:solidFill>
                <a:srgbClr val="00FFFF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C44-4983-B716-94CA229E845E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0.00663474157076507"/>
                  <c:y val="0.0115953005874266"/>
                </c:manualLayout>
              </c:layout>
              <c:numFmt formatCode="0.00%" sourceLinked="0"/>
              <c:spPr>
                <a:solidFill>
                  <a:sysClr val="window" lastClr="FFFFFF"/>
                </a:solidFill>
                <a:ln w="28575">
                  <a:solidFill>
                    <a:srgbClr val="00FFFF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C44-4983-B716-94CA229E845E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sysClr val="window" lastClr="FFFFFF"/>
              </a:solidFill>
              <a:ln w="28575">
                <a:solidFill>
                  <a:srgbClr val="00FFFF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Readmission'!$F$2:$F$27</c:f>
              <c:numCache>
                <c:formatCode>0.0000</c:formatCode>
                <c:ptCount val="26"/>
                <c:pt idx="0">
                  <c:v>0.042826356980657</c:v>
                </c:pt>
                <c:pt idx="1">
                  <c:v>0.042826356980657</c:v>
                </c:pt>
                <c:pt idx="2">
                  <c:v>0.042826356980657</c:v>
                </c:pt>
                <c:pt idx="3">
                  <c:v>0.042826356980657</c:v>
                </c:pt>
                <c:pt idx="4">
                  <c:v>0.042826356980657</c:v>
                </c:pt>
                <c:pt idx="5">
                  <c:v>0.042826356980657</c:v>
                </c:pt>
                <c:pt idx="6">
                  <c:v>0.042826356980657</c:v>
                </c:pt>
                <c:pt idx="7">
                  <c:v>0.042826356980657</c:v>
                </c:pt>
                <c:pt idx="8">
                  <c:v>0.042826356980657</c:v>
                </c:pt>
                <c:pt idx="9">
                  <c:v>0.042826356980657</c:v>
                </c:pt>
                <c:pt idx="10">
                  <c:v>0.042826356980657</c:v>
                </c:pt>
                <c:pt idx="11">
                  <c:v>0.042826356980657</c:v>
                </c:pt>
                <c:pt idx="12">
                  <c:v>0.042826356980657</c:v>
                </c:pt>
                <c:pt idx="13">
                  <c:v>0.0303037380972604</c:v>
                </c:pt>
                <c:pt idx="14">
                  <c:v>0.0303037380972604</c:v>
                </c:pt>
                <c:pt idx="15">
                  <c:v>0.0303037380972604</c:v>
                </c:pt>
                <c:pt idx="16">
                  <c:v>0.0303037380972604</c:v>
                </c:pt>
                <c:pt idx="17">
                  <c:v>0.0303037380972604</c:v>
                </c:pt>
                <c:pt idx="18">
                  <c:v>0.0303037380972604</c:v>
                </c:pt>
                <c:pt idx="19">
                  <c:v>0.0303037380972604</c:v>
                </c:pt>
                <c:pt idx="20">
                  <c:v>0.0303037380972604</c:v>
                </c:pt>
                <c:pt idx="21">
                  <c:v>0.0303037380972604</c:v>
                </c:pt>
                <c:pt idx="22">
                  <c:v>0.0303037380972604</c:v>
                </c:pt>
                <c:pt idx="23">
                  <c:v>0.0303037380972604</c:v>
                </c:pt>
                <c:pt idx="24">
                  <c:v>0.0303037380972604</c:v>
                </c:pt>
                <c:pt idx="25">
                  <c:v>0.0303037380972604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4C44-4983-B716-94CA229E845E}"/>
            </c:ext>
          </c:extLst>
        </c:ser>
        <c:ser>
          <c:idx val="5"/>
          <c:order val="5"/>
          <c:tx>
            <c:strRef>
              <c:f>'% Readmission'!$G$1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Readmission'!$G$2:$G$27</c:f>
              <c:numCache>
                <c:formatCode>0.0000</c:formatCode>
                <c:ptCount val="26"/>
                <c:pt idx="0">
                  <c:v>0.0257386244970912</c:v>
                </c:pt>
                <c:pt idx="1">
                  <c:v>0.0257386244970912</c:v>
                </c:pt>
                <c:pt idx="2">
                  <c:v>0.0257386244970912</c:v>
                </c:pt>
                <c:pt idx="3">
                  <c:v>0.0257386244970912</c:v>
                </c:pt>
                <c:pt idx="4">
                  <c:v>0.0257386244970912</c:v>
                </c:pt>
                <c:pt idx="5">
                  <c:v>0.0257386244970912</c:v>
                </c:pt>
                <c:pt idx="6">
                  <c:v>0.0257386244970912</c:v>
                </c:pt>
                <c:pt idx="7">
                  <c:v>0.0257386244970912</c:v>
                </c:pt>
                <c:pt idx="8">
                  <c:v>0.0257386244970912</c:v>
                </c:pt>
                <c:pt idx="9">
                  <c:v>0.0257386244970912</c:v>
                </c:pt>
                <c:pt idx="10">
                  <c:v>0.0257386244970912</c:v>
                </c:pt>
                <c:pt idx="11">
                  <c:v>0.0257386244970912</c:v>
                </c:pt>
                <c:pt idx="12">
                  <c:v>0.0257386244970912</c:v>
                </c:pt>
                <c:pt idx="13">
                  <c:v>0.00409540476392703</c:v>
                </c:pt>
                <c:pt idx="14">
                  <c:v>0.00409540476392703</c:v>
                </c:pt>
                <c:pt idx="15">
                  <c:v>0.00409540476392703</c:v>
                </c:pt>
                <c:pt idx="16">
                  <c:v>0.00409540476392703</c:v>
                </c:pt>
                <c:pt idx="17">
                  <c:v>0.00409540476392703</c:v>
                </c:pt>
                <c:pt idx="18">
                  <c:v>0.00409540476392703</c:v>
                </c:pt>
                <c:pt idx="19">
                  <c:v>0.00409540476392703</c:v>
                </c:pt>
                <c:pt idx="20">
                  <c:v>0.00409540476392703</c:v>
                </c:pt>
                <c:pt idx="21">
                  <c:v>0.00409540476392703</c:v>
                </c:pt>
                <c:pt idx="22">
                  <c:v>0.00409540476392703</c:v>
                </c:pt>
                <c:pt idx="23">
                  <c:v>0.00409540476392703</c:v>
                </c:pt>
                <c:pt idx="24">
                  <c:v>0.00409540476392703</c:v>
                </c:pt>
                <c:pt idx="25">
                  <c:v>0.00409540476392703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4C44-4983-B716-94CA229E845E}"/>
            </c:ext>
          </c:extLst>
        </c:ser>
        <c:ser>
          <c:idx val="6"/>
          <c:order val="6"/>
          <c:tx>
            <c:strRef>
              <c:f>'% Readmission'!$H$1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Readmission'!$H$2:$H$27</c:f>
              <c:numCache>
                <c:formatCode>0.0000</c:formatCode>
                <c:ptCount val="26"/>
                <c:pt idx="0">
                  <c:v>0.00865089201352537</c:v>
                </c:pt>
                <c:pt idx="1">
                  <c:v>0.00865089201352537</c:v>
                </c:pt>
                <c:pt idx="2">
                  <c:v>0.00865089201352537</c:v>
                </c:pt>
                <c:pt idx="3">
                  <c:v>0.00865089201352537</c:v>
                </c:pt>
                <c:pt idx="4">
                  <c:v>0.00865089201352537</c:v>
                </c:pt>
                <c:pt idx="5">
                  <c:v>0.00865089201352537</c:v>
                </c:pt>
                <c:pt idx="6">
                  <c:v>0.00865089201352537</c:v>
                </c:pt>
                <c:pt idx="7">
                  <c:v>0.00865089201352537</c:v>
                </c:pt>
                <c:pt idx="8">
                  <c:v>0.00865089201352537</c:v>
                </c:pt>
                <c:pt idx="9">
                  <c:v>0.00865089201352537</c:v>
                </c:pt>
                <c:pt idx="10">
                  <c:v>0.00865089201352537</c:v>
                </c:pt>
                <c:pt idx="11">
                  <c:v>0.00865089201352537</c:v>
                </c:pt>
                <c:pt idx="12">
                  <c:v>0.00865089201352537</c:v>
                </c:pt>
                <c:pt idx="13">
                  <c:v>-0.0221129285694063</c:v>
                </c:pt>
                <c:pt idx="14">
                  <c:v>-0.0221129285694063</c:v>
                </c:pt>
                <c:pt idx="15">
                  <c:v>-0.0221129285694063</c:v>
                </c:pt>
                <c:pt idx="16">
                  <c:v>-0.0221129285694063</c:v>
                </c:pt>
                <c:pt idx="17">
                  <c:v>-0.0221129285694063</c:v>
                </c:pt>
                <c:pt idx="18">
                  <c:v>-0.0221129285694063</c:v>
                </c:pt>
                <c:pt idx="19">
                  <c:v>-0.0221129285694063</c:v>
                </c:pt>
                <c:pt idx="20">
                  <c:v>-0.0221129285694063</c:v>
                </c:pt>
                <c:pt idx="21">
                  <c:v>-0.0221129285694063</c:v>
                </c:pt>
                <c:pt idx="22">
                  <c:v>-0.0221129285694063</c:v>
                </c:pt>
                <c:pt idx="23">
                  <c:v>-0.0221129285694063</c:v>
                </c:pt>
                <c:pt idx="24">
                  <c:v>-0.0221129285694063</c:v>
                </c:pt>
                <c:pt idx="25">
                  <c:v>-0.0221129285694063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4C44-4983-B716-94CA229E845E}"/>
            </c:ext>
          </c:extLst>
        </c:ser>
        <c:ser>
          <c:idx val="7"/>
          <c:order val="7"/>
          <c:tx>
            <c:strRef>
              <c:f>'% Readmission'!$I$1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lgDash"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0146475009690995"/>
                  <c:y val="-0.02015066029905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C44-4983-B716-94CA229E845E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 Readmission'!$A$2:$A$27</c:f>
              <c:strCache>
                <c:ptCount val="26"/>
                <c:pt idx="0">
                  <c:v>Aug 14'</c:v>
                </c:pt>
                <c:pt idx="1">
                  <c:v>Sept 14'</c:v>
                </c:pt>
                <c:pt idx="2">
                  <c:v>Oct 14'</c:v>
                </c:pt>
                <c:pt idx="3">
                  <c:v>Nov 14'</c:v>
                </c:pt>
                <c:pt idx="4">
                  <c:v>Dec 14'</c:v>
                </c:pt>
                <c:pt idx="5">
                  <c:v>Jan 15'</c:v>
                </c:pt>
                <c:pt idx="6">
                  <c:v>Feb 15'</c:v>
                </c:pt>
                <c:pt idx="7">
                  <c:v>Mar 15'</c:v>
                </c:pt>
                <c:pt idx="8">
                  <c:v>Apr 15'</c:v>
                </c:pt>
                <c:pt idx="9">
                  <c:v>May 15'</c:v>
                </c:pt>
                <c:pt idx="10">
                  <c:v>Jun 15'</c:v>
                </c:pt>
                <c:pt idx="11">
                  <c:v>Jul 15'</c:v>
                </c:pt>
                <c:pt idx="12">
                  <c:v>Aug 15'</c:v>
                </c:pt>
                <c:pt idx="13">
                  <c:v>Sept 15'</c:v>
                </c:pt>
                <c:pt idx="14">
                  <c:v>Oct 15'</c:v>
                </c:pt>
                <c:pt idx="15">
                  <c:v>Nov 15'</c:v>
                </c:pt>
                <c:pt idx="16">
                  <c:v>Dec 15'</c:v>
                </c:pt>
                <c:pt idx="17">
                  <c:v>Jan 16'</c:v>
                </c:pt>
                <c:pt idx="18">
                  <c:v>Feb 16'</c:v>
                </c:pt>
                <c:pt idx="19">
                  <c:v>Mar 16'</c:v>
                </c:pt>
                <c:pt idx="20">
                  <c:v>Apr 16'</c:v>
                </c:pt>
                <c:pt idx="21">
                  <c:v>May 16'</c:v>
                </c:pt>
                <c:pt idx="22">
                  <c:v>Jun 16'</c:v>
                </c:pt>
                <c:pt idx="23">
                  <c:v>Jul 16'</c:v>
                </c:pt>
                <c:pt idx="24">
                  <c:v>Aug 16'</c:v>
                </c:pt>
                <c:pt idx="25">
                  <c:v>Sep 16'</c:v>
                </c:pt>
              </c:strCache>
            </c:strRef>
          </c:cat>
          <c:val>
            <c:numRef>
              <c:f>'% Readmission'!$I$2:$I$27</c:f>
              <c:numCache>
                <c:formatCode>0.0000</c:formatCode>
                <c:ptCount val="26"/>
                <c:pt idx="0">
                  <c:v>-0.00843684047004045</c:v>
                </c:pt>
                <c:pt idx="1">
                  <c:v>-0.00843684047004045</c:v>
                </c:pt>
                <c:pt idx="2">
                  <c:v>-0.00843684047004045</c:v>
                </c:pt>
                <c:pt idx="3">
                  <c:v>-0.00843684047004045</c:v>
                </c:pt>
                <c:pt idx="4">
                  <c:v>-0.00843684047004045</c:v>
                </c:pt>
                <c:pt idx="5">
                  <c:v>-0.00843684047004045</c:v>
                </c:pt>
                <c:pt idx="6">
                  <c:v>-0.00843684047004045</c:v>
                </c:pt>
                <c:pt idx="7">
                  <c:v>-0.00843684047004045</c:v>
                </c:pt>
                <c:pt idx="8">
                  <c:v>-0.00843684047004045</c:v>
                </c:pt>
                <c:pt idx="9">
                  <c:v>-0.00843684047004045</c:v>
                </c:pt>
                <c:pt idx="10">
                  <c:v>-0.00843684047004045</c:v>
                </c:pt>
                <c:pt idx="11">
                  <c:v>-0.00843684047004045</c:v>
                </c:pt>
                <c:pt idx="12">
                  <c:v>-0.00843684047004045</c:v>
                </c:pt>
                <c:pt idx="13">
                  <c:v>-0.0483212619027396</c:v>
                </c:pt>
                <c:pt idx="14">
                  <c:v>-0.0483212619027396</c:v>
                </c:pt>
                <c:pt idx="15">
                  <c:v>-0.0483212619027396</c:v>
                </c:pt>
                <c:pt idx="16">
                  <c:v>-0.0483212619027396</c:v>
                </c:pt>
                <c:pt idx="17">
                  <c:v>-0.0483212619027396</c:v>
                </c:pt>
                <c:pt idx="18">
                  <c:v>-0.0483212619027396</c:v>
                </c:pt>
                <c:pt idx="19">
                  <c:v>-0.0483212619027396</c:v>
                </c:pt>
                <c:pt idx="20">
                  <c:v>-0.0483212619027396</c:v>
                </c:pt>
                <c:pt idx="21">
                  <c:v>-0.0483212619027396</c:v>
                </c:pt>
                <c:pt idx="22">
                  <c:v>-0.0483212619027396</c:v>
                </c:pt>
                <c:pt idx="23">
                  <c:v>-0.0483212619027396</c:v>
                </c:pt>
                <c:pt idx="24">
                  <c:v>-0.0483212619027396</c:v>
                </c:pt>
                <c:pt idx="25">
                  <c:v>-0.0483212619027396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C44-4983-B716-94CA229E8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8618112"/>
        <c:axId val="-1168615360"/>
      </c:lineChart>
      <c:catAx>
        <c:axId val="-11686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68615360"/>
        <c:crossesAt val="-0.06"/>
        <c:auto val="0"/>
        <c:lblAlgn val="ctr"/>
        <c:lblOffset val="100"/>
        <c:noMultiLvlLbl val="0"/>
      </c:catAx>
      <c:valAx>
        <c:axId val="-11686153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Readmission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-1168618112"/>
        <c:crosses val="autoZero"/>
        <c:crossBetween val="midCat"/>
      </c:valAx>
      <c:spPr>
        <a:solidFill>
          <a:schemeClr val="bg1"/>
        </a:solidFill>
        <a:ln w="25400">
          <a:noFill/>
        </a:ln>
      </c:spPr>
    </c:plotArea>
    <c:plotVisOnly val="0"/>
    <c:dispBlanksAs val="gap"/>
    <c:showDLblsOverMax val="0"/>
  </c:chart>
  <c:spPr>
    <a:solidFill>
      <a:schemeClr val="bg2">
        <a:lumMod val="9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Administration</a:t>
            </a:r>
            <a:r>
              <a:rPr lang="en-US" baseline="0"/>
              <a:t> of Appropriate Pre-Operative Antibiotics </a:t>
            </a:r>
          </a:p>
          <a:p>
            <a:pPr>
              <a:defRPr/>
            </a:pPr>
            <a:r>
              <a:rPr lang="en-US" sz="1100" i="1" baseline="0"/>
              <a:t>(Type &amp; Timing withing 60 mintues of Surgical Incision)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&amp; Prevalence of Surgical Site Infections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333808243813"/>
          <c:y val="0.168186247083066"/>
          <c:w val="0.790163475758423"/>
          <c:h val="0.571672830324286"/>
        </c:manualLayout>
      </c:layout>
      <c:lineChart>
        <c:grouping val="standard"/>
        <c:varyColors val="0"/>
        <c:ser>
          <c:idx val="1"/>
          <c:order val="1"/>
          <c:tx>
            <c:strRef>
              <c:f>Sheet1!$D$51</c:f>
              <c:strCache>
                <c:ptCount val="1"/>
                <c:pt idx="0">
                  <c:v>Percent of Acute Appendicitis Patients that received appropriate* antibiotic within 60 minutes of surgical incision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 w="19050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  <a:tailEnd type="triangle" w="med" len="sm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Sheet1!$B$52:$B$87</c:f>
              <c:numCache>
                <c:formatCode>mmm\-yy</c:formatCode>
                <c:ptCount val="36"/>
                <c:pt idx="0">
                  <c:v>41548.0</c:v>
                </c:pt>
                <c:pt idx="1">
                  <c:v>41579.0</c:v>
                </c:pt>
                <c:pt idx="2">
                  <c:v>41609.0</c:v>
                </c:pt>
                <c:pt idx="3">
                  <c:v>41640.0</c:v>
                </c:pt>
                <c:pt idx="4">
                  <c:v>41671.0</c:v>
                </c:pt>
                <c:pt idx="5">
                  <c:v>41699.0</c:v>
                </c:pt>
                <c:pt idx="6">
                  <c:v>41730.0</c:v>
                </c:pt>
                <c:pt idx="7">
                  <c:v>41760.0</c:v>
                </c:pt>
                <c:pt idx="8">
                  <c:v>41791.0</c:v>
                </c:pt>
                <c:pt idx="9">
                  <c:v>41821.0</c:v>
                </c:pt>
                <c:pt idx="10">
                  <c:v>41852.0</c:v>
                </c:pt>
                <c:pt idx="11">
                  <c:v>41883.0</c:v>
                </c:pt>
                <c:pt idx="12">
                  <c:v>41913.0</c:v>
                </c:pt>
                <c:pt idx="13">
                  <c:v>41944.0</c:v>
                </c:pt>
                <c:pt idx="14">
                  <c:v>41974.0</c:v>
                </c:pt>
                <c:pt idx="15">
                  <c:v>42005.0</c:v>
                </c:pt>
                <c:pt idx="16">
                  <c:v>42036.0</c:v>
                </c:pt>
                <c:pt idx="17">
                  <c:v>42064.0</c:v>
                </c:pt>
                <c:pt idx="18">
                  <c:v>42095.0</c:v>
                </c:pt>
                <c:pt idx="19">
                  <c:v>42125.0</c:v>
                </c:pt>
                <c:pt idx="20">
                  <c:v>42156.0</c:v>
                </c:pt>
                <c:pt idx="21">
                  <c:v>42186.0</c:v>
                </c:pt>
                <c:pt idx="22">
                  <c:v>42217.0</c:v>
                </c:pt>
                <c:pt idx="23">
                  <c:v>42248.0</c:v>
                </c:pt>
                <c:pt idx="24">
                  <c:v>42278.0</c:v>
                </c:pt>
                <c:pt idx="25">
                  <c:v>42309.0</c:v>
                </c:pt>
                <c:pt idx="26">
                  <c:v>42339.0</c:v>
                </c:pt>
                <c:pt idx="27">
                  <c:v>42370.0</c:v>
                </c:pt>
                <c:pt idx="28">
                  <c:v>42401.0</c:v>
                </c:pt>
                <c:pt idx="29">
                  <c:v>42430.0</c:v>
                </c:pt>
                <c:pt idx="30">
                  <c:v>42461.0</c:v>
                </c:pt>
                <c:pt idx="31">
                  <c:v>42491.0</c:v>
                </c:pt>
                <c:pt idx="32">
                  <c:v>42522.0</c:v>
                </c:pt>
                <c:pt idx="33">
                  <c:v>42552.0</c:v>
                </c:pt>
                <c:pt idx="34">
                  <c:v>42583.0</c:v>
                </c:pt>
                <c:pt idx="35">
                  <c:v>42614.0</c:v>
                </c:pt>
              </c:numCache>
            </c:numRef>
          </c:cat>
          <c:val>
            <c:numRef>
              <c:f>Sheet1!$D$52:$D$87</c:f>
              <c:numCache>
                <c:formatCode>0%</c:formatCode>
                <c:ptCount val="36"/>
                <c:pt idx="0">
                  <c:v>0.5938</c:v>
                </c:pt>
                <c:pt idx="1">
                  <c:v>0.6111</c:v>
                </c:pt>
                <c:pt idx="2">
                  <c:v>0.6944</c:v>
                </c:pt>
                <c:pt idx="3">
                  <c:v>0.7059</c:v>
                </c:pt>
                <c:pt idx="4">
                  <c:v>0.4839</c:v>
                </c:pt>
                <c:pt idx="5">
                  <c:v>0.64</c:v>
                </c:pt>
                <c:pt idx="6">
                  <c:v>0.5152</c:v>
                </c:pt>
                <c:pt idx="7">
                  <c:v>0.64</c:v>
                </c:pt>
                <c:pt idx="8">
                  <c:v>0.7308</c:v>
                </c:pt>
                <c:pt idx="9">
                  <c:v>0.7317</c:v>
                </c:pt>
                <c:pt idx="10">
                  <c:v>0.5909</c:v>
                </c:pt>
                <c:pt idx="11">
                  <c:v>0.74</c:v>
                </c:pt>
                <c:pt idx="12">
                  <c:v>0.7353</c:v>
                </c:pt>
                <c:pt idx="13">
                  <c:v>0.6579</c:v>
                </c:pt>
                <c:pt idx="14">
                  <c:v>0.8293</c:v>
                </c:pt>
                <c:pt idx="15">
                  <c:v>0.75</c:v>
                </c:pt>
                <c:pt idx="16">
                  <c:v>0.5806</c:v>
                </c:pt>
                <c:pt idx="17">
                  <c:v>0.5938</c:v>
                </c:pt>
                <c:pt idx="18">
                  <c:v>0.75</c:v>
                </c:pt>
                <c:pt idx="19">
                  <c:v>0.8108</c:v>
                </c:pt>
                <c:pt idx="20">
                  <c:v>0.7619</c:v>
                </c:pt>
                <c:pt idx="21">
                  <c:v>0.7447</c:v>
                </c:pt>
                <c:pt idx="22">
                  <c:v>0.9355</c:v>
                </c:pt>
                <c:pt idx="23">
                  <c:v>0.6216</c:v>
                </c:pt>
                <c:pt idx="24">
                  <c:v>0.7059</c:v>
                </c:pt>
                <c:pt idx="25">
                  <c:v>0.7576</c:v>
                </c:pt>
                <c:pt idx="26">
                  <c:v>0.9143</c:v>
                </c:pt>
                <c:pt idx="27">
                  <c:v>0.7742</c:v>
                </c:pt>
                <c:pt idx="28">
                  <c:v>0.75</c:v>
                </c:pt>
                <c:pt idx="29">
                  <c:v>0.75</c:v>
                </c:pt>
                <c:pt idx="30">
                  <c:v>0.8</c:v>
                </c:pt>
                <c:pt idx="31">
                  <c:v>0.88</c:v>
                </c:pt>
                <c:pt idx="32">
                  <c:v>0.83</c:v>
                </c:pt>
                <c:pt idx="33">
                  <c:v>0.73</c:v>
                </c:pt>
                <c:pt idx="34">
                  <c:v>0.78</c:v>
                </c:pt>
                <c:pt idx="35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53-4156-A589-F94EF800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8595952"/>
        <c:axId val="-1168593472"/>
      </c:lineChart>
      <c:lineChart>
        <c:grouping val="standard"/>
        <c:varyColors val="0"/>
        <c:ser>
          <c:idx val="0"/>
          <c:order val="0"/>
          <c:tx>
            <c:strRef>
              <c:f>Sheet1!$C$51</c:f>
              <c:strCache>
                <c:ptCount val="1"/>
                <c:pt idx="0">
                  <c:v>Percentage of Patients with an SSI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C53-4156-A589-F94EF800FAA0}"/>
              </c:ext>
            </c:extLst>
          </c:dPt>
          <c:dPt>
            <c:idx val="7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C53-4156-A589-F94EF800FAA0}"/>
              </c:ext>
            </c:extLst>
          </c:dPt>
          <c:dPt>
            <c:idx val="8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C53-4156-A589-F94EF800FAA0}"/>
              </c:ext>
            </c:extLst>
          </c:dPt>
          <c:dPt>
            <c:idx val="10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C53-4156-A589-F94EF800FAA0}"/>
              </c:ext>
            </c:extLst>
          </c:dPt>
          <c:dPt>
            <c:idx val="23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53-4156-A589-F94EF800FAA0}"/>
              </c:ext>
            </c:extLst>
          </c:dPt>
          <c:dPt>
            <c:idx val="35"/>
            <c:marker>
              <c:symbol val="diamond"/>
              <c:size val="8"/>
              <c:spPr>
                <a:solidFill>
                  <a:srgbClr val="FF0000"/>
                </a:solidFill>
                <a:ln w="19050">
                  <a:solidFill>
                    <a:schemeClr val="accent5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C53-4156-A589-F94EF800FAA0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olid"/>
                <a:tailEnd type="triangle" w="lg" len="med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Sheet1!$B$52:$B$87</c:f>
              <c:numCache>
                <c:formatCode>mmm\-yy</c:formatCode>
                <c:ptCount val="36"/>
                <c:pt idx="0">
                  <c:v>41548.0</c:v>
                </c:pt>
                <c:pt idx="1">
                  <c:v>41579.0</c:v>
                </c:pt>
                <c:pt idx="2">
                  <c:v>41609.0</c:v>
                </c:pt>
                <c:pt idx="3">
                  <c:v>41640.0</c:v>
                </c:pt>
                <c:pt idx="4">
                  <c:v>41671.0</c:v>
                </c:pt>
                <c:pt idx="5">
                  <c:v>41699.0</c:v>
                </c:pt>
                <c:pt idx="6">
                  <c:v>41730.0</c:v>
                </c:pt>
                <c:pt idx="7">
                  <c:v>41760.0</c:v>
                </c:pt>
                <c:pt idx="8">
                  <c:v>41791.0</c:v>
                </c:pt>
                <c:pt idx="9">
                  <c:v>41821.0</c:v>
                </c:pt>
                <c:pt idx="10">
                  <c:v>41852.0</c:v>
                </c:pt>
                <c:pt idx="11">
                  <c:v>41883.0</c:v>
                </c:pt>
                <c:pt idx="12">
                  <c:v>41913.0</c:v>
                </c:pt>
                <c:pt idx="13">
                  <c:v>41944.0</c:v>
                </c:pt>
                <c:pt idx="14">
                  <c:v>41974.0</c:v>
                </c:pt>
                <c:pt idx="15">
                  <c:v>42005.0</c:v>
                </c:pt>
                <c:pt idx="16">
                  <c:v>42036.0</c:v>
                </c:pt>
                <c:pt idx="17">
                  <c:v>42064.0</c:v>
                </c:pt>
                <c:pt idx="18">
                  <c:v>42095.0</c:v>
                </c:pt>
                <c:pt idx="19">
                  <c:v>42125.0</c:v>
                </c:pt>
                <c:pt idx="20">
                  <c:v>42156.0</c:v>
                </c:pt>
                <c:pt idx="21">
                  <c:v>42186.0</c:v>
                </c:pt>
                <c:pt idx="22">
                  <c:v>42217.0</c:v>
                </c:pt>
                <c:pt idx="23">
                  <c:v>42248.0</c:v>
                </c:pt>
                <c:pt idx="24">
                  <c:v>42278.0</c:v>
                </c:pt>
                <c:pt idx="25">
                  <c:v>42309.0</c:v>
                </c:pt>
                <c:pt idx="26">
                  <c:v>42339.0</c:v>
                </c:pt>
                <c:pt idx="27">
                  <c:v>42370.0</c:v>
                </c:pt>
                <c:pt idx="28">
                  <c:v>42401.0</c:v>
                </c:pt>
                <c:pt idx="29">
                  <c:v>42430.0</c:v>
                </c:pt>
                <c:pt idx="30">
                  <c:v>42461.0</c:v>
                </c:pt>
                <c:pt idx="31">
                  <c:v>42491.0</c:v>
                </c:pt>
                <c:pt idx="32">
                  <c:v>42522.0</c:v>
                </c:pt>
                <c:pt idx="33">
                  <c:v>42552.0</c:v>
                </c:pt>
                <c:pt idx="34">
                  <c:v>42583.0</c:v>
                </c:pt>
                <c:pt idx="35">
                  <c:v>42614.0</c:v>
                </c:pt>
              </c:numCache>
            </c:numRef>
          </c:cat>
          <c:val>
            <c:numRef>
              <c:f>Sheet1!$C$52:$C$87</c:f>
              <c:numCache>
                <c:formatCode>0%</c:formatCode>
                <c:ptCount val="36"/>
                <c:pt idx="0">
                  <c:v>0.0</c:v>
                </c:pt>
                <c:pt idx="1">
                  <c:v>0.0</c:v>
                </c:pt>
                <c:pt idx="2">
                  <c:v>0.0277777777777778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0.0303030303030303</c:v>
                </c:pt>
                <c:pt idx="8">
                  <c:v>0.04</c:v>
                </c:pt>
                <c:pt idx="9">
                  <c:v>0.0</c:v>
                </c:pt>
                <c:pt idx="10">
                  <c:v>0.0227272727272727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0.0303030303030303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0.0277777777777778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C53-4156-A589-F94EF800F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8587232"/>
        <c:axId val="-1168589712"/>
      </c:lineChart>
      <c:dateAx>
        <c:axId val="-1168595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93472"/>
        <c:crosses val="autoZero"/>
        <c:auto val="1"/>
        <c:lblOffset val="100"/>
        <c:baseTimeUnit val="months"/>
      </c:dateAx>
      <c:valAx>
        <c:axId val="-116859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ysClr val="windowText" lastClr="000000"/>
                    </a:solidFill>
                  </a:rPr>
                  <a:t>% Antibiotics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95952"/>
        <c:crosses val="autoZero"/>
        <c:crossBetween val="between"/>
      </c:valAx>
      <c:valAx>
        <c:axId val="-11685897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8587232"/>
        <c:crosses val="max"/>
        <c:crossBetween val="between"/>
      </c:valAx>
      <c:dateAx>
        <c:axId val="-11685872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1168589712"/>
        <c:crosses val="autoZero"/>
        <c:auto val="1"/>
        <c:lblOffset val="100"/>
        <c:baseTimeUnit val="months"/>
      </c:date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733463142197696"/>
          <c:y val="0.888847464257609"/>
          <c:w val="0.83821851580977"/>
          <c:h val="0.083658164913094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0.18919</cdr:x>
      <cdr:y>0.10235</cdr:y>
    </cdr:from>
    <cdr:to>
      <cdr:x>0.95413</cdr:x>
      <cdr:y>0.27779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199" y="533424"/>
          <a:ext cx="6470023" cy="914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Pre-intervention                              Post-intervention                           </a:t>
          </a:r>
          <a:r>
            <a:rPr lang="en-US" sz="1400" b="1" i="1" dirty="0"/>
            <a:t>Test that Post-intervention </a:t>
          </a:r>
        </a:p>
        <a:p xmlns:a="http://schemas.openxmlformats.org/drawingml/2006/main">
          <a:r>
            <a:rPr lang="en-US" sz="1400" b="1" dirty="0"/>
            <a:t>Slope = 0  per 1000 </a:t>
          </a:r>
          <a:r>
            <a:rPr lang="en-US" sz="1400" b="1" dirty="0" err="1"/>
            <a:t>pt</a:t>
          </a:r>
          <a:r>
            <a:rPr lang="en-US" sz="1400" b="1" dirty="0"/>
            <a:t>-days           Slope = -19.1 per 1000 </a:t>
          </a:r>
          <a:r>
            <a:rPr lang="en-US" sz="1400" b="1" dirty="0" err="1"/>
            <a:t>pt</a:t>
          </a:r>
          <a:r>
            <a:rPr lang="en-US" sz="1400" b="1" dirty="0"/>
            <a:t>-days    </a:t>
          </a:r>
          <a:r>
            <a:rPr lang="en-US" sz="1400" b="1" i="1" dirty="0"/>
            <a:t>Slope = 0, p-value =0.001</a:t>
          </a:r>
        </a:p>
        <a:p xmlns:a="http://schemas.openxmlformats.org/drawingml/2006/main">
          <a:r>
            <a:rPr lang="en-US" sz="1400" b="1" dirty="0"/>
            <a:t>per year                                             per year</a:t>
          </a:r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0.06306</cdr:x>
      <cdr:y>0</cdr:y>
    </cdr:from>
    <cdr:to>
      <cdr:x>0.18018</cdr:x>
      <cdr:y>0.90649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3400" y="0"/>
          <a:ext cx="990600" cy="472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200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1600" dirty="0"/>
            <a:t>180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1600" dirty="0"/>
            <a:t>160</a:t>
          </a:r>
        </a:p>
        <a:p xmlns:a="http://schemas.openxmlformats.org/drawingml/2006/main">
          <a:endParaRPr lang="en-US" sz="2300" dirty="0"/>
        </a:p>
        <a:p xmlns:a="http://schemas.openxmlformats.org/drawingml/2006/main">
          <a:r>
            <a:rPr lang="en-US" sz="1600" dirty="0"/>
            <a:t>140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1600" dirty="0"/>
            <a:t>120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1600" dirty="0"/>
            <a:t>100</a:t>
          </a:r>
        </a:p>
        <a:p xmlns:a="http://schemas.openxmlformats.org/drawingml/2006/main">
          <a:endParaRPr lang="en-US" sz="2300" dirty="0"/>
        </a:p>
        <a:p xmlns:a="http://schemas.openxmlformats.org/drawingml/2006/main">
          <a:r>
            <a:rPr lang="en-US" sz="1600" dirty="0"/>
            <a:t>  80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1600" dirty="0"/>
            <a:t>  60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0.18519</cdr:x>
      <cdr:y>0.28986</cdr:y>
    </cdr:from>
    <cdr:to>
      <cdr:x>0.99074</cdr:x>
      <cdr:y>0.46377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524026"/>
          <a:ext cx="6629400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Pre-intervention                              Post-intervention                          </a:t>
          </a:r>
          <a:r>
            <a:rPr lang="en-US" sz="1400" b="1" i="1" dirty="0"/>
            <a:t>Test of Equality of Levels</a:t>
          </a:r>
        </a:p>
        <a:p xmlns:a="http://schemas.openxmlformats.org/drawingml/2006/main">
          <a:r>
            <a:rPr lang="en-US" sz="1400" b="1" dirty="0"/>
            <a:t>Level= 20.0 per 1000 </a:t>
          </a:r>
          <a:r>
            <a:rPr lang="en-US" sz="1400" b="1" dirty="0" err="1"/>
            <a:t>pt</a:t>
          </a:r>
          <a:r>
            <a:rPr lang="en-US" sz="1400" b="1" dirty="0"/>
            <a:t>-days        Level= 13.8 per 1000 </a:t>
          </a:r>
          <a:r>
            <a:rPr lang="en-US" sz="1400" b="1" dirty="0" err="1"/>
            <a:t>pt</a:t>
          </a:r>
          <a:r>
            <a:rPr lang="en-US" sz="1400" b="1" dirty="0"/>
            <a:t>-days      </a:t>
          </a:r>
          <a:r>
            <a:rPr lang="en-US" sz="1400" b="1" i="1" dirty="0"/>
            <a:t>p-value =0.021</a:t>
          </a:r>
        </a:p>
        <a:p xmlns:a="http://schemas.openxmlformats.org/drawingml/2006/main">
          <a:endParaRPr lang="en-US" sz="1400" b="1" dirty="0"/>
        </a:p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0.09259</cdr:x>
      <cdr:y>0</cdr:y>
    </cdr:from>
    <cdr:to>
      <cdr:x>0.18519</cdr:x>
      <cdr:y>0.84058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0"/>
          <a:ext cx="762000" cy="441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60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50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40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30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20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10</a:t>
          </a:r>
        </a:p>
        <a:p xmlns:a="http://schemas.openxmlformats.org/drawingml/2006/main">
          <a:endParaRPr lang="en-US" sz="2800" dirty="0"/>
        </a:p>
        <a:p xmlns:a="http://schemas.openxmlformats.org/drawingml/2006/main">
          <a:r>
            <a:rPr lang="en-US" sz="1600" dirty="0"/>
            <a:t>  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0.52274</cdr:x>
      <cdr:y>0.15126</cdr:y>
    </cdr:from>
    <cdr:to>
      <cdr:x>0.52274</cdr:x>
      <cdr:y>0.73134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3983523" y="772232"/>
          <a:ext cx="0" cy="296156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0.80272</cdr:x>
      <cdr:y>0.19403</cdr:y>
    </cdr:from>
    <cdr:to>
      <cdr:x>0.80272</cdr:x>
      <cdr:y>0.73134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6117123" y="990600"/>
          <a:ext cx="0" cy="2743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0.7362</cdr:x>
      <cdr:y>0.16418</cdr:y>
    </cdr:from>
    <cdr:to>
      <cdr:x>0.87619</cdr:x>
      <cdr:y>0.20902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610255" y="913243"/>
          <a:ext cx="1066756" cy="2494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>
              <a:solidFill>
                <a:schemeClr val="bg1">
                  <a:lumMod val="50000"/>
                </a:schemeClr>
              </a:solidFill>
            </a:rPr>
            <a:t>Powerplan released</a:t>
          </a:r>
        </a:p>
      </cdr:txBody>
    </cdr:sp>
  </cdr:relSizeAnchor>
  <cdr:relSizeAnchor xmlns:cdr="http://schemas.openxmlformats.org/drawingml/2006/chartDrawing">
    <cdr:from>
      <cdr:x>0.25275</cdr:x>
      <cdr:y>0.0843</cdr:y>
    </cdr:from>
    <cdr:to>
      <cdr:x>0.75272</cdr:x>
      <cdr:y>0.15279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926123" y="468923"/>
          <a:ext cx="3810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rgbClr val="000099"/>
              </a:solidFill>
            </a:rPr>
            <a:t>Consensus for Management Obtained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0.72727</cdr:x>
      <cdr:y>0.14189</cdr:y>
    </cdr:from>
    <cdr:to>
      <cdr:x>0.86869</cdr:x>
      <cdr:y>0.18537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86400" y="746043"/>
          <a:ext cx="1066816" cy="2285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>
              <a:solidFill>
                <a:schemeClr val="bg1">
                  <a:lumMod val="50000"/>
                </a:schemeClr>
              </a:solidFill>
            </a:rPr>
            <a:t>Powerplan released</a:t>
          </a:r>
        </a:p>
      </cdr:txBody>
    </cdr:sp>
  </cdr:relSizeAnchor>
  <cdr:relSizeAnchor xmlns:cdr="http://schemas.openxmlformats.org/drawingml/2006/chartDrawing">
    <cdr:from>
      <cdr:x>0.53535</cdr:x>
      <cdr:y>0.17391</cdr:y>
    </cdr:from>
    <cdr:to>
      <cdr:x>0.53535</cdr:x>
      <cdr:y>0.72464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4038600" y="914400"/>
          <a:ext cx="0" cy="2895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0.79798</cdr:x>
      <cdr:y>0.18841</cdr:y>
    </cdr:from>
    <cdr:to>
      <cdr:x>0.79798</cdr:x>
      <cdr:y>0.72939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6019800" y="990600"/>
          <a:ext cx="0" cy="28443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0.26263</cdr:x>
      <cdr:y>0.08696</cdr:y>
    </cdr:from>
    <cdr:to>
      <cdr:x>0.76768</cdr:x>
      <cdr:y>0.15942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81200" y="457200"/>
          <a:ext cx="3810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7030A0"/>
          </a:solidFill>
          <a:prstDash val="sys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rgbClr val="000099"/>
              </a:solidFill>
            </a:rPr>
            <a:t>Consensus for Management Obtained</a:t>
          </a:r>
        </a:p>
      </cdr:txBody>
    </cdr:sp>
  </cdr:relSizeAnchor>
  <cdr:relSizeAnchor xmlns:cdr="http://schemas.openxmlformats.org/drawingml/2006/chartDrawing">
    <cdr:from>
      <cdr:x>0.53535</cdr:x>
      <cdr:y>0.17391</cdr:y>
    </cdr:from>
    <cdr:to>
      <cdr:x>0.53535</cdr:x>
      <cdr:y>0.72464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038600" y="914400"/>
          <a:ext cx="0" cy="2895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0.93909</cdr:x>
      <cdr:y>0.2621</cdr:y>
    </cdr:from>
    <cdr:to>
      <cdr:x>0.97843</cdr:x>
      <cdr:y>0.6281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8500" y="1057274"/>
          <a:ext cx="295275" cy="1476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050"/>
            <a:t>%</a:t>
          </a:r>
          <a:r>
            <a:rPr lang="en-US" sz="1050" baseline="0"/>
            <a:t> </a:t>
          </a:r>
          <a:r>
            <a:rPr lang="en-US" sz="1050"/>
            <a:t>Surgical</a:t>
          </a:r>
          <a:r>
            <a:rPr lang="en-US" sz="1050" baseline="0"/>
            <a:t> Site Infections</a:t>
          </a:r>
          <a:endParaRPr lang="en-US" sz="105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815C8FF-2AEA-4445-83FF-1586DE2274BC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0B71B54-57FF-441F-B033-A753F0B4A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>
              <a:defRPr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>
              <a:defRPr>
                <a:solidFill>
                  <a:srgbClr val="000099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875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3412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TS13093_template_v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517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6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A53E3A4-C8BF-4AA4-9044-54A367AE6A67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4E83CC-6BBC-4135-8CE9-92B7F78AEE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6" descr="INTS13093_template_v1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url?sa=i&amp;rct=j&amp;q=&amp;esrc=s&amp;frm=1&amp;source=images&amp;cd=&amp;cad=rja&amp;uact=8&amp;ved=0CAcQjRxqFQoTCMikyIzlxMgCFYgdPgodHGEAgg&amp;url=http://www.gov.scot/Publications/2005/11/04112142/21444&amp;psig=AFQjCNHkstQIplowckWfs_e3C_bc6fLYOg&amp;ust=1445009247439591" TargetMode="Externa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&amp;esrc=s&amp;frm=1&amp;source=images&amp;cd=&amp;cad=rja&amp;uact=8&amp;ved=0ahUKEwj5w_2flofKAhXGaz4KHdkwB5YQjRwIBw&amp;url=http://www.nova.org.au/people-medicine/fighting-back-antimicrobial-resistance&amp;psig=AFQjCNEvPiUVc0MeH9r7ta_RZqKruz5GmQ&amp;ust=1451687992293433" TargetMode="Externa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/url?sa=i&amp;rct=j&amp;q=&amp;esrc=s&amp;frm=1&amp;source=images&amp;cd=&amp;cad=rja&amp;uact=8&amp;ved=0ahUKEwiJr_S43erJAhVCeCYKHUzZAx0QjRwIBw&amp;url=http://www.medscape.com/viewarticle/412647_4&amp;psig=AFQjCNHsQAXUKVLTaP4PTUOkYoo3a7vjiA&amp;ust=1450710775846211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Marian G. Michaels, MD, MPH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Professor of Pediatrics and Surgery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Division of Pediatric Infectious Diseases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Children’s Hospital of Pittsburgh of UPMC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0574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Antimicrobial Stewardship in a Pediatric Hospital</a:t>
            </a:r>
            <a:b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4906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  <a:ln>
            <a:solidFill>
              <a:srgbClr val="000099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effectLst/>
              </a:rPr>
              <a:t>Four Core Actions to Fight Resistance</a:t>
            </a:r>
            <a:br>
              <a:rPr lang="en-US" sz="3600" b="1" dirty="0">
                <a:effectLst/>
              </a:rPr>
            </a:br>
            <a:r>
              <a:rPr lang="en-US" sz="2000" b="1" dirty="0">
                <a:solidFill>
                  <a:srgbClr val="000099"/>
                </a:solidFill>
                <a:effectLst/>
              </a:rPr>
              <a:t>(http://www.cdc.gov/drugresistance/pdf/4-2013-508.pd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85" y="1905000"/>
            <a:ext cx="8839200" cy="3692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Prevent infections &amp; spread of resistance</a:t>
            </a:r>
          </a:p>
          <a:p>
            <a:pPr marL="0" indent="0">
              <a:buNone/>
              <a:defRPr/>
            </a:pPr>
            <a:r>
              <a:rPr lang="en-US" dirty="0"/>
              <a:t>2. Track rates of resistance over time</a:t>
            </a:r>
          </a:p>
          <a:p>
            <a:pPr marL="0" indent="0">
              <a:buNone/>
              <a:defRPr/>
            </a:pPr>
            <a:r>
              <a:rPr lang="en-US" dirty="0"/>
              <a:t>3. Improve Antibiotic Prescribing / Antimicrobial Stewardship</a:t>
            </a:r>
          </a:p>
          <a:p>
            <a:pPr marL="0" indent="0">
              <a:buNone/>
              <a:defRPr/>
            </a:pPr>
            <a:r>
              <a:rPr lang="en-US" dirty="0"/>
              <a:t>4. Develop New Drugs &amp; Diagnostic Tests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94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What Can ASP DO?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" y="1524000"/>
            <a:ext cx="80157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ASP Strategies: Inpatient Focus</a:t>
            </a:r>
            <a:br>
              <a:rPr lang="en-US" dirty="0"/>
            </a:b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412875"/>
            <a:ext cx="6858000" cy="47593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Core strategies</a:t>
            </a:r>
          </a:p>
          <a:p>
            <a:pPr lvl="1">
              <a:defRPr/>
            </a:pPr>
            <a:r>
              <a:rPr lang="en-US" dirty="0"/>
              <a:t>Formulary restriction and preauthorization</a:t>
            </a:r>
          </a:p>
          <a:p>
            <a:pPr lvl="1">
              <a:defRPr/>
            </a:pPr>
            <a:r>
              <a:rPr lang="en-US" dirty="0"/>
              <a:t>Prospective audit with intervention and feedback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Supplemental Strategies</a:t>
            </a:r>
          </a:p>
          <a:p>
            <a:pPr lvl="1">
              <a:defRPr/>
            </a:pPr>
            <a:r>
              <a:rPr lang="en-US" dirty="0"/>
              <a:t>Education</a:t>
            </a:r>
          </a:p>
          <a:p>
            <a:pPr lvl="1">
              <a:defRPr/>
            </a:pPr>
            <a:r>
              <a:rPr lang="en-US" dirty="0"/>
              <a:t>Clinical Guidelines</a:t>
            </a:r>
          </a:p>
          <a:p>
            <a:pPr lvl="1">
              <a:defRPr/>
            </a:pPr>
            <a:r>
              <a:rPr lang="en-US" dirty="0"/>
              <a:t>IV to PO conversion</a:t>
            </a:r>
          </a:p>
          <a:p>
            <a:pPr lvl="1">
              <a:defRPr/>
            </a:pPr>
            <a:r>
              <a:rPr lang="en-US" dirty="0"/>
              <a:t>Dose optimization</a:t>
            </a:r>
          </a:p>
          <a:p>
            <a:pPr lvl="1">
              <a:defRPr/>
            </a:pPr>
            <a:r>
              <a:rPr lang="en-US" dirty="0"/>
              <a:t>Antimicrobial Order Forms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5867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Newland &amp; </a:t>
            </a:r>
            <a:r>
              <a:rPr lang="en-US" dirty="0" err="1">
                <a:solidFill>
                  <a:srgbClr val="000099"/>
                </a:solidFill>
              </a:rPr>
              <a:t>Hersh</a:t>
            </a:r>
            <a:r>
              <a:rPr lang="en-US" dirty="0">
                <a:solidFill>
                  <a:srgbClr val="000099"/>
                </a:solidFill>
              </a:rPr>
              <a:t>/PIDJ/2010</a:t>
            </a:r>
          </a:p>
        </p:txBody>
      </p:sp>
    </p:spTree>
    <p:extLst>
      <p:ext uri="{BB962C8B-B14F-4D97-AF65-F5344CB8AC3E}">
        <p14:creationId xmlns:p14="http://schemas.microsoft.com/office/powerpoint/2010/main" val="22284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ASP Core Strategies: PROS</a:t>
            </a:r>
            <a:br>
              <a:rPr lang="en-US" dirty="0"/>
            </a:b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08075"/>
            <a:ext cx="8915400" cy="514032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Preauthorization: 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↓</a:t>
            </a:r>
            <a:r>
              <a:rPr lang="en-US" dirty="0">
                <a:cs typeface="Times New Roman"/>
              </a:rPr>
              <a:t>s</a:t>
            </a:r>
            <a:r>
              <a:rPr lang="en-US" dirty="0"/>
              <a:t>tarting unnecessary/inappropriate </a:t>
            </a:r>
            <a:r>
              <a:rPr lang="en-US" dirty="0" err="1"/>
              <a:t>Abx</a:t>
            </a:r>
            <a:endParaRPr lang="en-US" dirty="0"/>
          </a:p>
          <a:p>
            <a:pPr lvl="1">
              <a:defRPr/>
            </a:pPr>
            <a:r>
              <a:rPr lang="en-US" dirty="0"/>
              <a:t>Direct control of chosen </a:t>
            </a:r>
            <a:r>
              <a:rPr lang="en-US" dirty="0" err="1"/>
              <a:t>Abx</a:t>
            </a:r>
            <a:r>
              <a:rPr lang="en-US" dirty="0"/>
              <a:t> use/ cost</a:t>
            </a:r>
          </a:p>
          <a:p>
            <a:pPr lvl="1">
              <a:defRPr/>
            </a:pPr>
            <a:r>
              <a:rPr lang="en-US" dirty="0"/>
              <a:t>Prompts review of available data at time of initiation of </a:t>
            </a:r>
            <a:r>
              <a:rPr lang="en-US" dirty="0" err="1"/>
              <a:t>Abx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Prospective audit and feedback:</a:t>
            </a:r>
          </a:p>
          <a:p>
            <a:pPr lvl="1">
              <a:defRPr/>
            </a:pPr>
            <a:r>
              <a:rPr lang="en-US" dirty="0"/>
              <a:t>Review when more clinical data available </a:t>
            </a:r>
          </a:p>
          <a:p>
            <a:pPr lvl="1">
              <a:defRPr/>
            </a:pPr>
            <a:r>
              <a:rPr lang="en-US" dirty="0"/>
              <a:t>Greater flexibility in timing of recommendation</a:t>
            </a:r>
          </a:p>
          <a:p>
            <a:pPr lvl="1">
              <a:defRPr/>
            </a:pPr>
            <a:r>
              <a:rPr lang="en-US" dirty="0"/>
              <a:t>Prescriber autonomy maintained</a:t>
            </a:r>
          </a:p>
          <a:p>
            <a:pPr lvl="1">
              <a:defRPr/>
            </a:pPr>
            <a:r>
              <a:rPr lang="en-US" dirty="0"/>
              <a:t>Can address de-escalation, duration &amp; switch to oral </a:t>
            </a:r>
            <a:r>
              <a:rPr lang="en-US" dirty="0" err="1"/>
              <a:t>Abx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835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Barlam</a:t>
            </a:r>
            <a:r>
              <a:rPr lang="en-US" dirty="0"/>
              <a:t> et al CID 2016 IDSA Guidelines </a:t>
            </a:r>
          </a:p>
        </p:txBody>
      </p:sp>
    </p:spTree>
    <p:extLst>
      <p:ext uri="{BB962C8B-B14F-4D97-AF65-F5344CB8AC3E}">
        <p14:creationId xmlns:p14="http://schemas.microsoft.com/office/powerpoint/2010/main" val="1946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ASP Core strategies: Cons</a:t>
            </a:r>
            <a:br>
              <a:rPr lang="en-US" dirty="0"/>
            </a:b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064141"/>
            <a:ext cx="7315200" cy="5140325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Preauthorization: </a:t>
            </a:r>
          </a:p>
          <a:p>
            <a:pPr lvl="1">
              <a:defRPr/>
            </a:pPr>
            <a:r>
              <a:rPr lang="en-US" dirty="0"/>
              <a:t>Only impacts “chosen </a:t>
            </a:r>
            <a:r>
              <a:rPr lang="en-US" dirty="0" err="1"/>
              <a:t>Abx</a:t>
            </a:r>
            <a:r>
              <a:rPr lang="en-US" dirty="0"/>
              <a:t>”</a:t>
            </a:r>
          </a:p>
          <a:p>
            <a:pPr lvl="1">
              <a:defRPr/>
            </a:pPr>
            <a:r>
              <a:rPr lang="en-US" dirty="0"/>
              <a:t>Real-time resource intensive</a:t>
            </a:r>
          </a:p>
          <a:p>
            <a:pPr lvl="1">
              <a:defRPr/>
            </a:pPr>
            <a:r>
              <a:rPr lang="en-US" dirty="0"/>
              <a:t>May delay therapy</a:t>
            </a:r>
          </a:p>
          <a:p>
            <a:pPr lvl="1">
              <a:defRPr/>
            </a:pPr>
            <a:r>
              <a:rPr lang="en-US" dirty="0"/>
              <a:t>Loss of prescriber autonomy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Prospective audit and feedback:</a:t>
            </a:r>
          </a:p>
          <a:p>
            <a:pPr lvl="1">
              <a:defRPr/>
            </a:pPr>
            <a:r>
              <a:rPr lang="en-US" dirty="0"/>
              <a:t>Compliance voluntary</a:t>
            </a:r>
          </a:p>
          <a:p>
            <a:pPr lvl="1">
              <a:defRPr/>
            </a:pPr>
            <a:r>
              <a:rPr lang="en-US" dirty="0"/>
              <a:t>Typically labor –intensive</a:t>
            </a:r>
          </a:p>
          <a:p>
            <a:pPr lvl="1">
              <a:defRPr/>
            </a:pPr>
            <a:r>
              <a:rPr lang="en-US" dirty="0"/>
              <a:t>Requires technology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Barlam</a:t>
            </a:r>
            <a:r>
              <a:rPr lang="en-US" dirty="0"/>
              <a:t> et al CID 2016 IDSA Guidelines </a:t>
            </a:r>
          </a:p>
        </p:txBody>
      </p:sp>
    </p:spTree>
    <p:extLst>
      <p:ext uri="{BB962C8B-B14F-4D97-AF65-F5344CB8AC3E}">
        <p14:creationId xmlns:p14="http://schemas.microsoft.com/office/powerpoint/2010/main" val="20193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685800"/>
          </a:xfrm>
        </p:spPr>
        <p:txBody>
          <a:bodyPr/>
          <a:lstStyle/>
          <a:p>
            <a:r>
              <a:rPr lang="en-US" sz="3600" dirty="0"/>
              <a:t>Antimicrobial Stewardship Program: CHP</a:t>
            </a:r>
          </a:p>
        </p:txBody>
      </p:sp>
      <p:pic>
        <p:nvPicPr>
          <p:cNvPr id="4" name="Picture 9" descr="childrens-outside-close-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24400" cy="47244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CHP: Then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>
              <a:defRPr/>
            </a:pPr>
            <a:r>
              <a:rPr lang="en-US" dirty="0"/>
              <a:t>&gt; 30 </a:t>
            </a:r>
            <a:r>
              <a:rPr lang="en-US" dirty="0" err="1"/>
              <a:t>yrs</a:t>
            </a:r>
            <a:r>
              <a:rPr lang="en-US" dirty="0"/>
              <a:t> preauthorization approval for “restricted antibiotics” by ID group</a:t>
            </a:r>
          </a:p>
          <a:p>
            <a:pPr lvl="1">
              <a:defRPr/>
            </a:pPr>
            <a:r>
              <a:rPr lang="en-US" dirty="0"/>
              <a:t>Not approved for children – Ex: quinolones</a:t>
            </a:r>
          </a:p>
          <a:p>
            <a:pPr lvl="1">
              <a:defRPr/>
            </a:pPr>
            <a:r>
              <a:rPr lang="en-US" dirty="0"/>
              <a:t>Very broad spectrum drugs – Ex: </a:t>
            </a:r>
            <a:r>
              <a:rPr lang="en-US" dirty="0" err="1"/>
              <a:t>carbapenems</a:t>
            </a:r>
            <a:endParaRPr lang="en-US" dirty="0"/>
          </a:p>
          <a:p>
            <a:pPr lvl="1">
              <a:defRPr/>
            </a:pPr>
            <a:r>
              <a:rPr lang="en-US" dirty="0"/>
              <a:t>Expensive new drugs- Ex: linezolid</a:t>
            </a:r>
          </a:p>
          <a:p>
            <a:pPr lvl="1">
              <a:defRPr/>
            </a:pPr>
            <a:r>
              <a:rPr lang="en-US" dirty="0"/>
              <a:t>Direct towards “drugs of choice” </a:t>
            </a:r>
          </a:p>
          <a:p>
            <a:pPr>
              <a:defRPr/>
            </a:pPr>
            <a:r>
              <a:rPr lang="en-US" dirty="0"/>
              <a:t>Downside:</a:t>
            </a:r>
          </a:p>
          <a:p>
            <a:pPr lvl="1">
              <a:defRPr/>
            </a:pPr>
            <a:r>
              <a:rPr lang="en-US" dirty="0"/>
              <a:t>No tracking of antibiotic use once approved</a:t>
            </a:r>
          </a:p>
          <a:p>
            <a:pPr lvl="1">
              <a:defRPr/>
            </a:pPr>
            <a:r>
              <a:rPr lang="en-US" dirty="0"/>
              <a:t>Development of antimicrobial resistance</a:t>
            </a:r>
          </a:p>
          <a:p>
            <a:pPr lvl="1">
              <a:defRPr/>
            </a:pPr>
            <a:r>
              <a:rPr lang="en-US" dirty="0"/>
              <a:t>No formal antimicrobial stewardship program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Antimicrobial Susceptibility Tracking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2954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248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Models of ASP: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Comic Sans MS" panose="030F0702030302020204" pitchFamily="66" charset="0"/>
              </a:rPr>
              <a:t>“Traditional Model” Includes Involvement of: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ID Physician Leader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Dedicated ASP Pharmacist with ID Training</a:t>
            </a:r>
          </a:p>
          <a:p>
            <a:pPr>
              <a:defRPr/>
            </a:pPr>
            <a:endParaRPr lang="en-US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Pharmacy Director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P&amp;T Committee 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Infection Prevention 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Informatics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Hospital Administration </a:t>
            </a:r>
          </a:p>
          <a:p>
            <a:pPr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Comic Sans MS" panose="030F0702030302020204" pitchFamily="66" charset="0"/>
              </a:rPr>
              <a:t>CHP Model Includes Involvement of: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ID Physician Leader &amp; Full ID Division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Team of 7 Service-based Pharmacists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Pharmacy Director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P&amp;T Committee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Infection Prevention 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Informatics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Hospital Administration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2133600"/>
            <a:ext cx="8153400" cy="1752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963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6"/>
          <p:cNvSpPr txBox="1">
            <a:spLocks noChangeArrowheads="1"/>
          </p:cNvSpPr>
          <p:nvPr/>
        </p:nvSpPr>
        <p:spPr bwMode="auto">
          <a:xfrm>
            <a:off x="1143000" y="1211750"/>
            <a:ext cx="754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70C0"/>
                </a:solidFill>
              </a:rPr>
              <a:t>Case-Mix Adjusted % Drug Days, CHP and all PHIS Hospitals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PHIS Antimicrobial Analysis: 2007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2286000" y="64770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Levin J, 2007, Unpublished Data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1600200"/>
            <a:ext cx="1524000" cy="44211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Oval 2"/>
          <p:cNvSpPr/>
          <p:nvPr/>
        </p:nvSpPr>
        <p:spPr>
          <a:xfrm>
            <a:off x="5029200" y="3203568"/>
            <a:ext cx="1676400" cy="304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have no relevant conflict of interests</a:t>
            </a:r>
          </a:p>
          <a:p>
            <a:r>
              <a:rPr lang="en-US" dirty="0">
                <a:latin typeface="Comic Sans MS" panose="030F0702030302020204" pitchFamily="66" charset="0"/>
              </a:rPr>
              <a:t>I may discuss off label use of drugs or devices </a:t>
            </a:r>
          </a:p>
        </p:txBody>
      </p:sp>
    </p:spTree>
    <p:extLst>
      <p:ext uri="{BB962C8B-B14F-4D97-AF65-F5344CB8AC3E}">
        <p14:creationId xmlns:p14="http://schemas.microsoft.com/office/powerpoint/2010/main" val="31841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1"/>
            <a:ext cx="6237741" cy="38631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ASP AT CHP: 2008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70" y="2638253"/>
            <a:ext cx="1168930" cy="16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41" y="4419600"/>
            <a:ext cx="1053412" cy="15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0477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08" y="1536793"/>
            <a:ext cx="1143001" cy="14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10" y="3175303"/>
            <a:ext cx="1045990" cy="14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1597" b="13333"/>
          <a:stretch>
            <a:fillRect/>
          </a:stretch>
        </p:blipFill>
        <p:spPr bwMode="auto">
          <a:xfrm>
            <a:off x="6024562" y="831580"/>
            <a:ext cx="1177559" cy="15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5434"/>
            <a:ext cx="4648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219200"/>
            <a:ext cx="555307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3680" y="3088573"/>
            <a:ext cx="21717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3200" dirty="0">
                <a:effectLst/>
              </a:rPr>
              <a:t>CHP ASP: Development of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Multistep process: targeted antimicrobials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Review of literature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Small group meeting with representatives from key stakeholder groups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/>
              </a:rPr>
              <a:t>Development of “draft” guideline followed by review by full stakeholder groups, P &amp; T  Committee and Clinical Resource Management Committee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Approved guidelines </a:t>
            </a:r>
            <a:r>
              <a:rPr lang="en-US" altLang="en-US" sz="2800" dirty="0"/>
              <a:t> =</a:t>
            </a:r>
            <a:r>
              <a:rPr lang="en-US" altLang="en-US" sz="2800" dirty="0">
                <a:effectLst/>
              </a:rPr>
              <a:t> basis for Day 3 Audits 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Guidelines include: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ffectLst/>
              </a:rPr>
              <a:t>Post-op prophylaxis &amp; antifungal use for Liver &amp; Intestinal </a:t>
            </a:r>
            <a:r>
              <a:rPr lang="en-US" altLang="en-US" sz="2000" dirty="0" err="1">
                <a:effectLst/>
              </a:rPr>
              <a:t>Tx</a:t>
            </a:r>
            <a:r>
              <a:rPr lang="en-US" altLang="en-US" sz="2000" dirty="0">
                <a:effectLst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ffectLst/>
              </a:rPr>
              <a:t>Use of ciprofloxacin &amp; </a:t>
            </a:r>
            <a:r>
              <a:rPr lang="en-US" altLang="en-US" sz="2000" dirty="0" err="1">
                <a:effectLst/>
              </a:rPr>
              <a:t>vancomycin</a:t>
            </a:r>
            <a:r>
              <a:rPr lang="en-US" altLang="en-US" sz="2000" dirty="0">
                <a:effectLst/>
              </a:rPr>
              <a:t> for IBD patients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ffectLst/>
              </a:rPr>
              <a:t>Use of </a:t>
            </a:r>
            <a:r>
              <a:rPr lang="en-US" altLang="en-US" sz="2000" dirty="0" err="1">
                <a:effectLst/>
              </a:rPr>
              <a:t>meropenem</a:t>
            </a:r>
            <a:r>
              <a:rPr lang="en-US" altLang="en-US" sz="2000" dirty="0">
                <a:effectLst/>
              </a:rPr>
              <a:t> (all CHP patient populations)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ffectLst/>
              </a:rPr>
              <a:t>Empiric antimicrobial regimens for surgical infants in NICU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ffectLst/>
              </a:rPr>
              <a:t>Empiric antimicrobial regimens in the CICU </a:t>
            </a:r>
          </a:p>
        </p:txBody>
      </p:sp>
    </p:spTree>
    <p:extLst>
      <p:ext uri="{BB962C8B-B14F-4D97-AF65-F5344CB8AC3E}">
        <p14:creationId xmlns:p14="http://schemas.microsoft.com/office/powerpoint/2010/main" val="37275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5"/>
          <a:stretch>
            <a:fillRect/>
          </a:stretch>
        </p:blipFill>
        <p:spPr bwMode="auto">
          <a:xfrm>
            <a:off x="342900" y="822325"/>
            <a:ext cx="84201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Communicating Recommendations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990600" y="3200400"/>
            <a:ext cx="6553200" cy="1676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696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Tracking Results to Enhance Quality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61131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PDSA cycle</a:t>
            </a:r>
            <a:r>
              <a:rPr lang="en-US" dirty="0">
                <a:effectLst/>
              </a:rPr>
              <a:t> is shorthand for testing a change by developing a plan to test the change </a:t>
            </a:r>
            <a:r>
              <a:rPr lang="en-US" b="1" dirty="0">
                <a:effectLst/>
              </a:rPr>
              <a:t>(Plan), </a:t>
            </a:r>
            <a:r>
              <a:rPr lang="en-US" dirty="0">
                <a:effectLst/>
              </a:rPr>
              <a:t>carrying out the test </a:t>
            </a:r>
            <a:r>
              <a:rPr lang="en-US" b="1" dirty="0">
                <a:effectLst/>
              </a:rPr>
              <a:t>(Do), </a:t>
            </a:r>
            <a:r>
              <a:rPr lang="en-US" dirty="0">
                <a:effectLst/>
              </a:rPr>
              <a:t>observing and learning from the consequences </a:t>
            </a:r>
            <a:r>
              <a:rPr lang="en-US" b="1" dirty="0">
                <a:effectLst/>
              </a:rPr>
              <a:t>(Study), </a:t>
            </a:r>
            <a:r>
              <a:rPr lang="en-US" dirty="0">
                <a:effectLst/>
              </a:rPr>
              <a:t>and determining what modifications should be made to the test </a:t>
            </a:r>
            <a:r>
              <a:rPr lang="en-US" b="1" dirty="0">
                <a:effectLst/>
              </a:rPr>
              <a:t>(Act) </a:t>
            </a:r>
            <a:endParaRPr lang="en-US" b="1" dirty="0"/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2" descr="http://www.gov.scot/Resource/Img/76169/0019327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89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0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Data Warehouse Track Results over Time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704262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931" y="5410199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Quarterly reports generated automatically from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7774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Antimicrobial Stewardship At CHP: </a:t>
            </a:r>
            <a:br>
              <a:rPr lang="en-US" sz="3200" dirty="0"/>
            </a:br>
            <a:r>
              <a:rPr lang="en-US" sz="3200" dirty="0"/>
              <a:t>Where are we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307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ASP officially in use since January 2009</a:t>
            </a:r>
          </a:p>
          <a:p>
            <a:pPr>
              <a:defRPr/>
            </a:pPr>
            <a:r>
              <a:rPr lang="en-US" sz="2800" dirty="0"/>
              <a:t>Still require ID Pre-approval for selected </a:t>
            </a:r>
            <a:r>
              <a:rPr lang="en-US" sz="2800" dirty="0" err="1"/>
              <a:t>Abx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Guidelines for use of “targeted” antimicrobials developed with stakeholders</a:t>
            </a:r>
          </a:p>
          <a:p>
            <a:pPr>
              <a:defRPr/>
            </a:pPr>
            <a:r>
              <a:rPr lang="en-US" sz="2800" dirty="0"/>
              <a:t>Day 3 Auditing for </a:t>
            </a:r>
            <a:r>
              <a:rPr lang="en-US" sz="2800" dirty="0" err="1"/>
              <a:t>caspofungin</a:t>
            </a:r>
            <a:r>
              <a:rPr lang="en-US" sz="2800" dirty="0"/>
              <a:t>, </a:t>
            </a:r>
            <a:r>
              <a:rPr lang="en-US" sz="2800" dirty="0" err="1"/>
              <a:t>meropenem</a:t>
            </a:r>
            <a:r>
              <a:rPr lang="en-US" sz="2800" dirty="0"/>
              <a:t> &amp; vancomycin </a:t>
            </a:r>
          </a:p>
          <a:p>
            <a:pPr>
              <a:defRPr/>
            </a:pPr>
            <a:r>
              <a:rPr lang="en-US" sz="2800" dirty="0"/>
              <a:t>Results reviewed as part of PDSA process on quarterly basis</a:t>
            </a:r>
          </a:p>
          <a:p>
            <a:pPr>
              <a:defRPr/>
            </a:pPr>
            <a:r>
              <a:rPr lang="en-US" sz="2800" dirty="0"/>
              <a:t>The role of ASP established in culture of CHP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Vancomycin Drug Use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36220"/>
              </p:ext>
            </p:extLst>
          </p:nvPr>
        </p:nvGraphicFramePr>
        <p:xfrm>
          <a:off x="381000" y="914400"/>
          <a:ext cx="84582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4381500" y="1143000"/>
            <a:ext cx="38100" cy="403860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47032" y="2546866"/>
            <a:ext cx="3331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Intervention Initiated 2010 Quarter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295400"/>
            <a:ext cx="2667000" cy="914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7032" y="1295400"/>
            <a:ext cx="2667000" cy="914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Meropenem</a:t>
            </a:r>
            <a:r>
              <a:rPr lang="en-US" dirty="0"/>
              <a:t> Drug Use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228229"/>
              </p:ext>
            </p:extLst>
          </p:nvPr>
        </p:nvGraphicFramePr>
        <p:xfrm>
          <a:off x="457200" y="914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4343400" y="1117600"/>
            <a:ext cx="28625" cy="403860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14487" y="3810000"/>
            <a:ext cx="25432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7712" y="4191000"/>
            <a:ext cx="4024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95800" y="1371600"/>
            <a:ext cx="3331938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/>
              <a:t>Intervention Initiated 2010 Quarter 4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7608" y="2251808"/>
            <a:ext cx="2667000" cy="914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2025" y="2263531"/>
            <a:ext cx="2667000" cy="914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Guidelines: Another 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/>
              <a:t>5 year old girl worsening abdominal pain, fever and vomiting x 3 days</a:t>
            </a:r>
          </a:p>
          <a:p>
            <a:r>
              <a:rPr lang="en-US" dirty="0"/>
              <a:t>Comes to Emergency Department </a:t>
            </a:r>
          </a:p>
          <a:p>
            <a:pPr lvl="1"/>
            <a:r>
              <a:rPr lang="en-US" dirty="0"/>
              <a:t>Paucity of bowel sounds</a:t>
            </a:r>
          </a:p>
          <a:p>
            <a:pPr lvl="1"/>
            <a:r>
              <a:rPr lang="en-US" dirty="0"/>
              <a:t>Rebound tenderness </a:t>
            </a:r>
          </a:p>
          <a:p>
            <a:pPr lvl="1"/>
            <a:r>
              <a:rPr lang="en-US" dirty="0"/>
              <a:t>Diagnosed with ruptured appendicitis </a:t>
            </a:r>
          </a:p>
          <a:p>
            <a:r>
              <a:rPr lang="en-US" dirty="0" err="1"/>
              <a:t>Laparascopic</a:t>
            </a:r>
            <a:r>
              <a:rPr lang="en-US" dirty="0"/>
              <a:t> surgery performed </a:t>
            </a:r>
          </a:p>
          <a:p>
            <a:r>
              <a:rPr lang="en-US" dirty="0" err="1"/>
              <a:t>Ertapenem</a:t>
            </a:r>
            <a:r>
              <a:rPr lang="en-US" dirty="0"/>
              <a:t> given</a:t>
            </a:r>
          </a:p>
          <a:p>
            <a:r>
              <a:rPr lang="en-US" dirty="0"/>
              <a:t>PIC line placed, home on IV </a:t>
            </a:r>
            <a:r>
              <a:rPr lang="en-US" dirty="0" err="1"/>
              <a:t>abtiotics</a:t>
            </a:r>
            <a:r>
              <a:rPr lang="en-US" dirty="0"/>
              <a:t> for two or more weeks</a:t>
            </a:r>
          </a:p>
        </p:txBody>
      </p:sp>
    </p:spTree>
    <p:extLst>
      <p:ext uri="{BB962C8B-B14F-4D97-AF65-F5344CB8AC3E}">
        <p14:creationId xmlns:p14="http://schemas.microsoft.com/office/powerpoint/2010/main" val="3988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Appendicitis Guidelines CHP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Surgical NPs and MDs noted problem with prolonged antibiotic use</a:t>
            </a:r>
          </a:p>
          <a:p>
            <a:r>
              <a:rPr lang="en-US" dirty="0"/>
              <a:t>Prolonged use of PIC lines</a:t>
            </a:r>
          </a:p>
          <a:p>
            <a:pPr lvl="1"/>
            <a:r>
              <a:rPr lang="en-US" dirty="0"/>
              <a:t>Complications:</a:t>
            </a:r>
          </a:p>
          <a:p>
            <a:pPr lvl="1"/>
            <a:r>
              <a:rPr lang="en-US" dirty="0"/>
              <a:t>thrombus, line infection, </a:t>
            </a:r>
            <a:r>
              <a:rPr lang="en-US" i="1" dirty="0"/>
              <a:t>C diff </a:t>
            </a:r>
            <a:endParaRPr lang="en-US" dirty="0"/>
          </a:p>
          <a:p>
            <a:r>
              <a:rPr lang="en-US" dirty="0"/>
              <a:t>Could we do better?</a:t>
            </a:r>
          </a:p>
          <a:p>
            <a:r>
              <a:rPr lang="en-US" dirty="0"/>
              <a:t>Met with ID and </a:t>
            </a:r>
            <a:r>
              <a:rPr lang="en-US" dirty="0" err="1"/>
              <a:t>PharmD</a:t>
            </a:r>
            <a:endParaRPr lang="en-US" dirty="0"/>
          </a:p>
          <a:p>
            <a:pPr lvl="1"/>
            <a:r>
              <a:rPr lang="en-US" dirty="0"/>
              <a:t>Literature review</a:t>
            </a:r>
          </a:p>
          <a:p>
            <a:pPr lvl="1"/>
            <a:r>
              <a:rPr lang="en-US" dirty="0"/>
              <a:t>Development of guidelines</a:t>
            </a:r>
          </a:p>
          <a:p>
            <a:pPr lvl="1"/>
            <a:r>
              <a:rPr lang="en-US" dirty="0"/>
              <a:t>Buy in from all surgeons</a:t>
            </a:r>
          </a:p>
        </p:txBody>
      </p:sp>
    </p:spTree>
    <p:extLst>
      <p:ext uri="{BB962C8B-B14F-4D97-AF65-F5344CB8AC3E}">
        <p14:creationId xmlns:p14="http://schemas.microsoft.com/office/powerpoint/2010/main" val="1843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At the end of the talk attendees should be able to: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Recognize the necessity for antimicrobial stewardship programs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Describe the essential components of ASP</a:t>
            </a:r>
          </a:p>
          <a:p>
            <a:pPr lvl="1"/>
            <a:r>
              <a:rPr lang="en-US" dirty="0"/>
              <a:t>Understand value of ASP for inpatient settings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QLIK SCREEN SHOTS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1232" r="5693" b="7457"/>
          <a:stretch/>
        </p:blipFill>
        <p:spPr bwMode="auto">
          <a:xfrm>
            <a:off x="152400" y="76200"/>
            <a:ext cx="884859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Perforated appendicitis</a:t>
            </a:r>
          </a:p>
          <a:p>
            <a:pPr lvl="1"/>
            <a:r>
              <a:rPr lang="en-US" dirty="0"/>
              <a:t>At 24 hours: stable and meet d/c criteria</a:t>
            </a:r>
          </a:p>
          <a:p>
            <a:pPr lvl="2"/>
            <a:r>
              <a:rPr lang="en-US" dirty="0"/>
              <a:t>Change to oral antibiotics (5 days total </a:t>
            </a:r>
            <a:r>
              <a:rPr lang="en-US" dirty="0" err="1"/>
              <a:t>Abx</a:t>
            </a:r>
            <a:r>
              <a:rPr lang="en-US" dirty="0"/>
              <a:t>)</a:t>
            </a:r>
          </a:p>
          <a:p>
            <a:r>
              <a:rPr lang="en-US" dirty="0"/>
              <a:t>Complicated appendicitis</a:t>
            </a:r>
          </a:p>
          <a:p>
            <a:pPr lvl="1"/>
            <a:r>
              <a:rPr lang="en-US" dirty="0"/>
              <a:t>When afebrile can be switched to oral </a:t>
            </a:r>
            <a:r>
              <a:rPr lang="en-US" dirty="0" err="1"/>
              <a:t>Abx</a:t>
            </a:r>
            <a:r>
              <a:rPr lang="en-US" dirty="0"/>
              <a:t> for total of 7 days</a:t>
            </a:r>
          </a:p>
          <a:p>
            <a:r>
              <a:rPr lang="en-US" dirty="0"/>
              <a:t>Follow up phone call: set questionnaire by pediatric surgical RN</a:t>
            </a:r>
          </a:p>
          <a:p>
            <a:pPr lvl="2"/>
            <a:r>
              <a:rPr lang="en-US" sz="2800" dirty="0"/>
              <a:t>Screen positive come back to clinic</a:t>
            </a: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7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  <a:solidFill>
            <a:srgbClr val="000099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Difference in Length of Stay (LOS)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“On” vs “Off” Pathway Post-Operatively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66703"/>
              </p:ext>
            </p:extLst>
          </p:nvPr>
        </p:nvGraphicFramePr>
        <p:xfrm>
          <a:off x="664677" y="914400"/>
          <a:ext cx="7620516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167791" y="1981200"/>
            <a:ext cx="924970" cy="6096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0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"Off</a:t>
            </a:r>
            <a:r>
              <a:rPr lang="en-US" sz="900" baseline="0" dirty="0"/>
              <a:t> Pathway" </a:t>
            </a:r>
          </a:p>
          <a:p>
            <a:pPr algn="ctr"/>
            <a:r>
              <a:rPr lang="en-US" sz="900" baseline="0" dirty="0"/>
              <a:t>Post-Operatively</a:t>
            </a:r>
          </a:p>
          <a:p>
            <a:pPr algn="ctr"/>
            <a:r>
              <a:rPr lang="en-US" sz="900" baseline="0" dirty="0"/>
              <a:t>Median LOS:</a:t>
            </a:r>
          </a:p>
          <a:p>
            <a:pPr algn="ctr"/>
            <a:r>
              <a:rPr lang="en-US" sz="1050" b="1" baseline="0" dirty="0"/>
              <a:t>33 </a:t>
            </a:r>
            <a:r>
              <a:rPr lang="en-US" sz="1050" b="1" baseline="0" dirty="0" err="1"/>
              <a:t>hrs</a:t>
            </a:r>
            <a:endParaRPr lang="en-US" sz="105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8186326" y="3048000"/>
            <a:ext cx="924970" cy="633199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B05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"On</a:t>
            </a:r>
            <a:r>
              <a:rPr lang="en-US" sz="900" baseline="0" dirty="0"/>
              <a:t> Pathway" </a:t>
            </a:r>
          </a:p>
          <a:p>
            <a:pPr algn="ctr"/>
            <a:r>
              <a:rPr lang="en-US" sz="900" baseline="0" dirty="0"/>
              <a:t>Post-Operatively</a:t>
            </a:r>
          </a:p>
          <a:p>
            <a:pPr algn="ctr"/>
            <a:r>
              <a:rPr lang="en-US" sz="900" baseline="0" dirty="0"/>
              <a:t>Median LOS: </a:t>
            </a:r>
          </a:p>
          <a:p>
            <a:pPr algn="ctr"/>
            <a:r>
              <a:rPr lang="en-US" sz="1050" b="1" baseline="0" dirty="0"/>
              <a:t>26 </a:t>
            </a:r>
            <a:r>
              <a:rPr lang="en-US" sz="1050" b="1" baseline="0" dirty="0" err="1"/>
              <a:t>hrs</a:t>
            </a:r>
            <a:endParaRPr lang="en-US" sz="1050" b="1" dirty="0"/>
          </a:p>
        </p:txBody>
      </p:sp>
      <p:sp>
        <p:nvSpPr>
          <p:cNvPr id="13" name="TextBox 3"/>
          <p:cNvSpPr txBox="1"/>
          <p:nvPr/>
        </p:nvSpPr>
        <p:spPr>
          <a:xfrm>
            <a:off x="0" y="2077105"/>
            <a:ext cx="761485" cy="970895"/>
          </a:xfrm>
          <a:prstGeom prst="rect">
            <a:avLst/>
          </a:prstGeom>
          <a:solidFill>
            <a:sysClr val="window" lastClr="FFFFFF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LOS </a:t>
            </a:r>
            <a:r>
              <a:rPr lang="en-US" sz="900" baseline="0" dirty="0"/>
              <a:t>Before Pathway</a:t>
            </a:r>
          </a:p>
          <a:p>
            <a:pPr algn="ctr"/>
            <a:r>
              <a:rPr lang="en-US" sz="900" baseline="0" dirty="0"/>
              <a:t>Median LOS:           </a:t>
            </a:r>
            <a:r>
              <a:rPr lang="en-US" sz="1050" b="1" baseline="0" dirty="0"/>
              <a:t>36 hrs</a:t>
            </a:r>
            <a:endParaRPr lang="en-US" sz="105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752600"/>
            <a:ext cx="0" cy="3200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50"/>
            <a:ext cx="8229600" cy="792164"/>
          </a:xfrm>
          <a:solidFill>
            <a:srgbClr val="000099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Difference in LOS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“On” vs “Off” Pathway Post-Operatively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90100"/>
              </p:ext>
            </p:extLst>
          </p:nvPr>
        </p:nvGraphicFramePr>
        <p:xfrm>
          <a:off x="762000" y="1143000"/>
          <a:ext cx="7543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32951" y="2851247"/>
            <a:ext cx="759050" cy="920653"/>
          </a:xfrm>
          <a:prstGeom prst="rect">
            <a:avLst/>
          </a:prstGeom>
          <a:solidFill>
            <a:sysClr val="window" lastClr="FFFFFF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LOS </a:t>
            </a:r>
            <a:r>
              <a:rPr lang="en-US" sz="900" baseline="0" dirty="0"/>
              <a:t>Before Pathway</a:t>
            </a:r>
          </a:p>
          <a:p>
            <a:pPr algn="ctr"/>
            <a:r>
              <a:rPr lang="en-US" sz="900" baseline="0" dirty="0"/>
              <a:t>Median LOS:        </a:t>
            </a:r>
            <a:r>
              <a:rPr lang="en-US" sz="1050" b="1" baseline="0" dirty="0">
                <a:solidFill>
                  <a:schemeClr val="tx1"/>
                </a:solidFill>
              </a:rPr>
              <a:t>155 hrs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164219" y="3089115"/>
            <a:ext cx="934453" cy="692053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0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"Off</a:t>
            </a:r>
            <a:r>
              <a:rPr lang="en-US" sz="900" baseline="0" dirty="0"/>
              <a:t> Pathway" </a:t>
            </a:r>
          </a:p>
          <a:p>
            <a:pPr algn="ctr"/>
            <a:r>
              <a:rPr lang="en-US" sz="900" baseline="0" dirty="0"/>
              <a:t>Post-Operatively</a:t>
            </a:r>
          </a:p>
          <a:p>
            <a:pPr algn="ctr"/>
            <a:r>
              <a:rPr lang="en-US" sz="900" baseline="0" dirty="0"/>
              <a:t>Median LOS:</a:t>
            </a:r>
          </a:p>
          <a:p>
            <a:pPr algn="ctr"/>
            <a:r>
              <a:rPr lang="en-US" sz="1050" b="1" baseline="0" dirty="0"/>
              <a:t>110hrs</a:t>
            </a:r>
            <a:endParaRPr lang="en-US" sz="105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8176092" y="3886200"/>
            <a:ext cx="910706" cy="6096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B05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"On</a:t>
            </a:r>
            <a:r>
              <a:rPr lang="en-US" sz="900" baseline="0" dirty="0"/>
              <a:t> Pathway" </a:t>
            </a:r>
          </a:p>
          <a:p>
            <a:pPr algn="ctr"/>
            <a:r>
              <a:rPr lang="en-US" sz="900" baseline="0" dirty="0"/>
              <a:t>Post-Operatively</a:t>
            </a:r>
          </a:p>
          <a:p>
            <a:pPr algn="ctr"/>
            <a:r>
              <a:rPr lang="en-US" sz="900" baseline="0" dirty="0"/>
              <a:t>Median LOS: </a:t>
            </a:r>
          </a:p>
          <a:p>
            <a:pPr algn="ctr"/>
            <a:r>
              <a:rPr lang="en-US" sz="1050" b="1" baseline="0" dirty="0"/>
              <a:t>107 hrs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207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68485"/>
              </p:ext>
            </p:extLst>
          </p:nvPr>
        </p:nvGraphicFramePr>
        <p:xfrm>
          <a:off x="381000" y="1066800"/>
          <a:ext cx="79248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66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819170"/>
              </p:ext>
            </p:extLst>
          </p:nvPr>
        </p:nvGraphicFramePr>
        <p:xfrm>
          <a:off x="609600" y="838200"/>
          <a:ext cx="7896225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7167195" y="882134"/>
            <a:ext cx="681405" cy="1403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06307" y="174248"/>
            <a:ext cx="206326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Appropriate pre-op 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Abx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720985" y="4724400"/>
            <a:ext cx="892420" cy="805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6266" y="5530334"/>
            <a:ext cx="206326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Decreased Surgical Site Infections</a:t>
            </a:r>
          </a:p>
        </p:txBody>
      </p:sp>
    </p:spTree>
    <p:extLst>
      <p:ext uri="{BB962C8B-B14F-4D97-AF65-F5344CB8AC3E}">
        <p14:creationId xmlns:p14="http://schemas.microsoft.com/office/powerpoint/2010/main" val="17757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5237"/>
            <a:ext cx="5943600" cy="4525963"/>
          </a:xfrm>
        </p:spPr>
        <p:txBody>
          <a:bodyPr/>
          <a:lstStyle/>
          <a:p>
            <a:r>
              <a:rPr lang="en-US" dirty="0"/>
              <a:t>One size doesn’t fit all</a:t>
            </a:r>
          </a:p>
          <a:p>
            <a:pPr lvl="1"/>
            <a:r>
              <a:rPr lang="en-US" dirty="0"/>
              <a:t>See what works at your institution</a:t>
            </a:r>
          </a:p>
          <a:p>
            <a:endParaRPr lang="en-US" dirty="0"/>
          </a:p>
          <a:p>
            <a:r>
              <a:rPr lang="en-US" dirty="0"/>
              <a:t>CHP using combination</a:t>
            </a:r>
          </a:p>
          <a:p>
            <a:pPr lvl="1"/>
            <a:r>
              <a:rPr lang="en-US" dirty="0"/>
              <a:t>Pre-authorization</a:t>
            </a:r>
          </a:p>
          <a:p>
            <a:pPr lvl="1"/>
            <a:r>
              <a:rPr lang="en-US" dirty="0"/>
              <a:t>3 day monitoring </a:t>
            </a:r>
          </a:p>
          <a:p>
            <a:pPr lvl="1"/>
            <a:r>
              <a:rPr lang="en-US" dirty="0"/>
              <a:t>Individual guidelines with specific group</a:t>
            </a:r>
          </a:p>
        </p:txBody>
      </p:sp>
      <p:pic>
        <p:nvPicPr>
          <p:cNvPr id="4" name="Picture 2" descr="http://www.markbradbourne.com/wp-content/uploads/2014/11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09600"/>
            <a:ext cx="2332204" cy="2362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Recognizing the CHP ASP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Clinical Pharmacy Team</a:t>
            </a:r>
            <a:r>
              <a:rPr lang="en-US" dirty="0"/>
              <a:t>	</a:t>
            </a:r>
          </a:p>
          <a:p>
            <a:pPr lvl="1" eaLnBrk="1" hangingPunct="1">
              <a:defRPr/>
            </a:pPr>
            <a:r>
              <a:rPr lang="en-US" sz="2000" dirty="0"/>
              <a:t>Don Berry</a:t>
            </a:r>
          </a:p>
          <a:p>
            <a:pPr lvl="1" eaLnBrk="1" hangingPunct="1">
              <a:defRPr/>
            </a:pPr>
            <a:r>
              <a:rPr lang="en-US" sz="2000" dirty="0"/>
              <a:t>Kelli Crowley</a:t>
            </a:r>
          </a:p>
          <a:p>
            <a:pPr lvl="1" eaLnBrk="1" hangingPunct="1">
              <a:defRPr/>
            </a:pPr>
            <a:r>
              <a:rPr lang="en-US" sz="2000" dirty="0"/>
              <a:t>Elizabeth Ferguson</a:t>
            </a:r>
          </a:p>
          <a:p>
            <a:pPr lvl="1" eaLnBrk="1" hangingPunct="1">
              <a:defRPr/>
            </a:pPr>
            <a:r>
              <a:rPr lang="en-US" sz="2000" dirty="0"/>
              <a:t>Denise Howrie</a:t>
            </a:r>
          </a:p>
          <a:p>
            <a:pPr lvl="1" eaLnBrk="1" hangingPunct="1">
              <a:defRPr/>
            </a:pPr>
            <a:r>
              <a:rPr lang="en-US" sz="2000" dirty="0"/>
              <a:t>Bill Mcghee</a:t>
            </a:r>
          </a:p>
          <a:p>
            <a:pPr lvl="1" eaLnBrk="1" hangingPunct="1">
              <a:defRPr/>
            </a:pPr>
            <a:r>
              <a:rPr lang="en-US" sz="2000" dirty="0"/>
              <a:t>Tan Nguyen</a:t>
            </a:r>
          </a:p>
          <a:p>
            <a:pPr lvl="1" eaLnBrk="1" hangingPunct="1">
              <a:defRPr/>
            </a:pPr>
            <a:r>
              <a:rPr lang="en-US" sz="2000" dirty="0"/>
              <a:t>Carol Vetterly</a:t>
            </a:r>
          </a:p>
          <a:p>
            <a:pPr lvl="1" eaLnBrk="1" hangingPunct="1">
              <a:defRPr/>
            </a:pPr>
            <a:r>
              <a:rPr lang="en-US" sz="2000" dirty="0"/>
              <a:t>Emily </a:t>
            </a:r>
            <a:r>
              <a:rPr lang="en-US" sz="2000" dirty="0" err="1"/>
              <a:t>Polischuck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Jen </a:t>
            </a:r>
            <a:r>
              <a:rPr lang="en-US" sz="2000" dirty="0" err="1">
                <a:effectLst/>
              </a:rPr>
              <a:t>Shenk</a:t>
            </a:r>
            <a:r>
              <a:rPr lang="en-US" sz="2000" dirty="0"/>
              <a:t> </a:t>
            </a:r>
          </a:p>
          <a:p>
            <a:pPr eaLnBrk="1" hangingPunct="1">
              <a:defRPr/>
            </a:pPr>
            <a:r>
              <a:rPr lang="en-US" sz="2400" dirty="0"/>
              <a:t>Pharmacy</a:t>
            </a:r>
          </a:p>
          <a:p>
            <a:pPr lvl="1" eaLnBrk="1" hangingPunct="1">
              <a:defRPr/>
            </a:pPr>
            <a:r>
              <a:rPr lang="en-US" sz="2000" dirty="0"/>
              <a:t>Jeff Goff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Medical Director’s Office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Ann Thompson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5257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Infectious Diseases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Brian Campfield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Toni </a:t>
            </a:r>
            <a:r>
              <a:rPr lang="en-US" sz="2000" dirty="0" err="1"/>
              <a:t>Darville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Michael Green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Jim Levin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Ling Lin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Judy Martin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Marian Michaels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Andy </a:t>
            </a:r>
            <a:r>
              <a:rPr lang="en-US" sz="2000" dirty="0" err="1"/>
              <a:t>Nowalk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Terri Stillwell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John Williams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ID Fellows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GSPH Biostatistics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Maria Mori Brooks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Jong-</a:t>
            </a:r>
            <a:r>
              <a:rPr lang="en-US" sz="2000" dirty="0" err="1"/>
              <a:t>Hyeon</a:t>
            </a:r>
            <a:r>
              <a:rPr lang="en-US" sz="2000" dirty="0"/>
              <a:t> </a:t>
            </a:r>
            <a:r>
              <a:rPr lang="en-US" sz="2000" dirty="0" err="1"/>
              <a:t>Jeong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Marcia Kurs-Lasky </a:t>
            </a:r>
          </a:p>
        </p:txBody>
      </p:sp>
    </p:spTree>
    <p:extLst>
      <p:ext uri="{BB962C8B-B14F-4D97-AF65-F5344CB8AC3E}">
        <p14:creationId xmlns:p14="http://schemas.microsoft.com/office/powerpoint/2010/main" val="24345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Questions? </a:t>
            </a:r>
          </a:p>
        </p:txBody>
      </p:sp>
      <p:pic>
        <p:nvPicPr>
          <p:cNvPr id="48131" name="Picture 5" descr="http://www.nova.org.au/sites/default/files/images/amr-NPS-images-coll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1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 story…….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724400"/>
          </a:xfrm>
        </p:spPr>
        <p:txBody>
          <a:bodyPr/>
          <a:lstStyle/>
          <a:p>
            <a:r>
              <a:rPr lang="en-US" sz="2800" dirty="0"/>
              <a:t>2 year old child with leukemia is admitted to PICU with high fever, decreased BP, and respiratory distress requiring resuscitation and </a:t>
            </a:r>
            <a:r>
              <a:rPr lang="en-US" sz="2800" dirty="0" err="1"/>
              <a:t>ventilatory</a:t>
            </a:r>
            <a:r>
              <a:rPr lang="en-US" sz="2800" dirty="0"/>
              <a:t> support</a:t>
            </a:r>
          </a:p>
          <a:p>
            <a:r>
              <a:rPr lang="en-US" sz="2800" dirty="0"/>
              <a:t>Vancomycin, </a:t>
            </a:r>
            <a:r>
              <a:rPr lang="en-US" sz="2800" dirty="0" err="1"/>
              <a:t>meropenem</a:t>
            </a:r>
            <a:r>
              <a:rPr lang="en-US" sz="2800" dirty="0"/>
              <a:t>, clindamycin, liposomal amphotericin and high dose acyclovir</a:t>
            </a:r>
          </a:p>
          <a:p>
            <a:r>
              <a:rPr lang="en-US" sz="2800" dirty="0"/>
              <a:t>All cultures are negative </a:t>
            </a:r>
          </a:p>
          <a:p>
            <a:r>
              <a:rPr lang="en-US" sz="2800" dirty="0"/>
              <a:t>But because “he seems better” they continue antimicrobials</a:t>
            </a:r>
          </a:p>
          <a:p>
            <a:r>
              <a:rPr lang="en-US" sz="2800" dirty="0"/>
              <a:t>Kidney dysfunction develops</a:t>
            </a:r>
          </a:p>
          <a:p>
            <a:r>
              <a:rPr lang="en-US" sz="2800" dirty="0"/>
              <a:t>Day 10: trach culture has MDR bacteria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/>
          <a:lstStyle/>
          <a:p>
            <a:r>
              <a:rPr lang="en-US" dirty="0"/>
              <a:t>This is a sick child</a:t>
            </a:r>
          </a:p>
          <a:p>
            <a:r>
              <a:rPr lang="en-US" dirty="0"/>
              <a:t>But doing everything isn’t necessarily the right thing ….</a:t>
            </a:r>
          </a:p>
          <a:p>
            <a:r>
              <a:rPr lang="en-US" dirty="0"/>
              <a:t>…and can cause harm </a:t>
            </a:r>
          </a:p>
          <a:p>
            <a:r>
              <a:rPr lang="en-US" dirty="0"/>
              <a:t>Hopefully an antimicrobial stewardship program (ASP) would help this child avoid untoward side effects…</a:t>
            </a:r>
          </a:p>
          <a:p>
            <a:r>
              <a:rPr lang="en-US" dirty="0"/>
              <a:t>….and help the hospital have less resistant microbes</a:t>
            </a:r>
          </a:p>
        </p:txBody>
      </p:sp>
    </p:spTree>
    <p:extLst>
      <p:ext uri="{BB962C8B-B14F-4D97-AF65-F5344CB8AC3E}">
        <p14:creationId xmlns:p14="http://schemas.microsoft.com/office/powerpoint/2010/main" val="2313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58" y="1971813"/>
            <a:ext cx="9202556" cy="3981173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Origins of Antimicrobial Stewardship: </a:t>
            </a:r>
            <a:br>
              <a:rPr lang="en-US" altLang="en-US" sz="3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en-US" altLang="en-US" sz="3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Explosion of Antimicrobial Resistance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24800" y="1618973"/>
            <a:ext cx="1066800" cy="4343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" y="940376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Comic Sans MS" panose="030F0702030302020204" pitchFamily="66" charset="0"/>
              </a:rPr>
              <a:t>Selected antimicrobial-resistant pathogens associated with nosocomial ICU infections: Comparison of resistance rates in  2003 vs. 1998- 2002, NNIS system. 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Comic Sans MS" panose="030F0702030302020204" pitchFamily="66" charset="0"/>
              </a:rPr>
              <a:t>Special report NNIS, AJIC 2004</a:t>
            </a:r>
          </a:p>
        </p:txBody>
      </p:sp>
      <p:sp>
        <p:nvSpPr>
          <p:cNvPr id="7" name="Oval 6"/>
          <p:cNvSpPr/>
          <p:nvPr/>
        </p:nvSpPr>
        <p:spPr>
          <a:xfrm>
            <a:off x="-152400" y="2743200"/>
            <a:ext cx="1828800" cy="6858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2971800"/>
            <a:ext cx="1981200" cy="4572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3810000"/>
            <a:ext cx="1828800" cy="3048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3886200"/>
            <a:ext cx="1981200" cy="2286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76200" y="4572000"/>
            <a:ext cx="1828800" cy="3048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4648200"/>
            <a:ext cx="1981200" cy="2286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6356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Here Come the Superbugs!</a:t>
            </a:r>
          </a:p>
        </p:txBody>
      </p:sp>
      <p:pic>
        <p:nvPicPr>
          <p:cNvPr id="8195" name="Picture 2" descr="http://img.medscape.com/fullsize/migrated/412/647/ajhp5720s2.02.fig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890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reemd1\Desktop\C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354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00" y="0"/>
            <a:ext cx="8812213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Antimicrobial Resistance hits the News:</a:t>
            </a:r>
            <a:b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USA Today (3/6/13)</a:t>
            </a:r>
          </a:p>
        </p:txBody>
      </p:sp>
    </p:spTree>
    <p:extLst>
      <p:ext uri="{BB962C8B-B14F-4D97-AF65-F5344CB8AC3E}">
        <p14:creationId xmlns:p14="http://schemas.microsoft.com/office/powerpoint/2010/main" val="30634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6316" r="16541" b="51357"/>
          <a:stretch>
            <a:fillRect/>
          </a:stretch>
        </p:blipFill>
        <p:spPr bwMode="auto">
          <a:xfrm>
            <a:off x="342900" y="56776"/>
            <a:ext cx="8382000" cy="262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15865" r="31711" b="17874"/>
          <a:stretch>
            <a:fillRect/>
          </a:stretch>
        </p:blipFill>
        <p:spPr bwMode="auto">
          <a:xfrm>
            <a:off x="1371600" y="2514600"/>
            <a:ext cx="6591300" cy="445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438400" y="2686423"/>
            <a:ext cx="4038600" cy="466911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447800" y="4724400"/>
            <a:ext cx="6324600" cy="1143000"/>
          </a:xfrm>
          <a:prstGeom prst="rect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990600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6324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theme/theme1.xml><?xml version="1.0" encoding="utf-8"?>
<a:theme xmlns:a="http://schemas.openxmlformats.org/drawingml/2006/main" name="Capstone PP. Butler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Capstone PP. Butler.thmx</Template>
  <TotalTime>36127</TotalTime>
  <Words>1260</Words>
  <Application>Microsoft Macintosh PowerPoint</Application>
  <PresentationFormat>On-screen Show (4:3)</PresentationFormat>
  <Paragraphs>280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MS PGothic</vt:lpstr>
      <vt:lpstr>ＭＳ Ｐゴシック</vt:lpstr>
      <vt:lpstr>Times New Roman</vt:lpstr>
      <vt:lpstr>Capstone PP. Butler</vt:lpstr>
      <vt:lpstr>Antimicrobial Stewardship in a Pediatric Hospital Lessons Learned</vt:lpstr>
      <vt:lpstr>Disclaimers</vt:lpstr>
      <vt:lpstr>Learning Objectives</vt:lpstr>
      <vt:lpstr>A story…….</vt:lpstr>
      <vt:lpstr>What happened?</vt:lpstr>
      <vt:lpstr>Origins of Antimicrobial Stewardship:  Explosion of Antimicrobial Resistance</vt:lpstr>
      <vt:lpstr>Here Come the Superbugs!</vt:lpstr>
      <vt:lpstr>Antimicrobial Resistance hits the News: USA Today (3/6/13)</vt:lpstr>
      <vt:lpstr>March 2015</vt:lpstr>
      <vt:lpstr>Four Core Actions to Fight Resistance (http://www.cdc.gov/drugresistance/pdf/4-2013-508.pd</vt:lpstr>
      <vt:lpstr>What Can ASP DO? </vt:lpstr>
      <vt:lpstr>ASP Strategies: Inpatient Focus </vt:lpstr>
      <vt:lpstr>ASP Core Strategies: PROS </vt:lpstr>
      <vt:lpstr>ASP Core strategies: Cons </vt:lpstr>
      <vt:lpstr>Antimicrobial Stewardship Program: CHP</vt:lpstr>
      <vt:lpstr>CHP: Then</vt:lpstr>
      <vt:lpstr>Antimicrobial Susceptibility Tracking </vt:lpstr>
      <vt:lpstr>Models of ASP:</vt:lpstr>
      <vt:lpstr>PHIS Antimicrobial Analysis: 2007</vt:lpstr>
      <vt:lpstr> ASP AT CHP: 2008</vt:lpstr>
      <vt:lpstr>CHP ASP: Development of Guidelines</vt:lpstr>
      <vt:lpstr>Communicating Recommendations</vt:lpstr>
      <vt:lpstr>Tracking Results to Enhance Quality</vt:lpstr>
      <vt:lpstr>Data Warehouse Track Results over Time</vt:lpstr>
      <vt:lpstr>Antimicrobial Stewardship At CHP:  Where are we now? </vt:lpstr>
      <vt:lpstr>Vancomycin Drug Use</vt:lpstr>
      <vt:lpstr>Meropenem Drug Use</vt:lpstr>
      <vt:lpstr> Guidelines: Another story:</vt:lpstr>
      <vt:lpstr>Appendicitis Guidelines CHP</vt:lpstr>
      <vt:lpstr>PowerPoint Presentation</vt:lpstr>
      <vt:lpstr>Summary of Guidelines</vt:lpstr>
      <vt:lpstr>Difference in Length of Stay (LOS)  “On” vs “Off” Pathway Post-Operatively</vt:lpstr>
      <vt:lpstr>Difference in LOS  “On” vs “Off” Pathway Post-Operatively</vt:lpstr>
      <vt:lpstr>PowerPoint Presentation</vt:lpstr>
      <vt:lpstr>PowerPoint Presentation</vt:lpstr>
      <vt:lpstr>Summary</vt:lpstr>
      <vt:lpstr>Recognizing the CHP ASP</vt:lpstr>
      <vt:lpstr>Questions? </vt:lpstr>
    </vt:vector>
  </TitlesOfParts>
  <Company>UPMC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BUTLGA</dc:creator>
  <cp:lastModifiedBy>Mary Leonard</cp:lastModifiedBy>
  <cp:revision>164</cp:revision>
  <dcterms:created xsi:type="dcterms:W3CDTF">2016-02-25T15:37:31Z</dcterms:created>
  <dcterms:modified xsi:type="dcterms:W3CDTF">2016-11-16T15:12:37Z</dcterms:modified>
</cp:coreProperties>
</file>