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1.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85" r:id="rId2"/>
    <p:sldMasterId id="2147483786" r:id="rId3"/>
  </p:sldMasterIdLst>
  <p:notesMasterIdLst>
    <p:notesMasterId r:id="rId50"/>
  </p:notesMasterIdLst>
  <p:handoutMasterIdLst>
    <p:handoutMasterId r:id="rId51"/>
  </p:handoutMasterIdLst>
  <p:sldIdLst>
    <p:sldId id="951" r:id="rId4"/>
    <p:sldId id="1147" r:id="rId5"/>
    <p:sldId id="1123" r:id="rId6"/>
    <p:sldId id="1168" r:id="rId7"/>
    <p:sldId id="1194" r:id="rId8"/>
    <p:sldId id="1195" r:id="rId9"/>
    <p:sldId id="1196" r:id="rId10"/>
    <p:sldId id="1197" r:id="rId11"/>
    <p:sldId id="1192" r:id="rId12"/>
    <p:sldId id="1193" r:id="rId13"/>
    <p:sldId id="1191" r:id="rId14"/>
    <p:sldId id="1115" r:id="rId15"/>
    <p:sldId id="1112" r:id="rId16"/>
    <p:sldId id="1129" r:id="rId17"/>
    <p:sldId id="1171" r:id="rId18"/>
    <p:sldId id="1170" r:id="rId19"/>
    <p:sldId id="1182" r:id="rId20"/>
    <p:sldId id="1126" r:id="rId21"/>
    <p:sldId id="1183" r:id="rId22"/>
    <p:sldId id="1164" r:id="rId23"/>
    <p:sldId id="1163" r:id="rId24"/>
    <p:sldId id="1128" r:id="rId25"/>
    <p:sldId id="1142" r:id="rId26"/>
    <p:sldId id="1139" r:id="rId27"/>
    <p:sldId id="1143" r:id="rId28"/>
    <p:sldId id="1172" r:id="rId29"/>
    <p:sldId id="1173" r:id="rId30"/>
    <p:sldId id="1174" r:id="rId31"/>
    <p:sldId id="1175" r:id="rId32"/>
    <p:sldId id="1176" r:id="rId33"/>
    <p:sldId id="1130" r:id="rId34"/>
    <p:sldId id="1178" r:id="rId35"/>
    <p:sldId id="1190" r:id="rId36"/>
    <p:sldId id="1135" r:id="rId37"/>
    <p:sldId id="1184" r:id="rId38"/>
    <p:sldId id="1179" r:id="rId39"/>
    <p:sldId id="1137" r:id="rId40"/>
    <p:sldId id="1189" r:id="rId41"/>
    <p:sldId id="1188" r:id="rId42"/>
    <p:sldId id="1141" r:id="rId43"/>
    <p:sldId id="1111" r:id="rId44"/>
    <p:sldId id="1158" r:id="rId45"/>
    <p:sldId id="1045" r:id="rId46"/>
    <p:sldId id="1185" r:id="rId47"/>
    <p:sldId id="1186" r:id="rId48"/>
    <p:sldId id="1187" r:id="rId49"/>
  </p:sldIdLst>
  <p:sldSz cx="9144000" cy="6858000" type="letter"/>
  <p:notesSz cx="7008813" cy="9294813"/>
  <p:defaultTextStyle>
    <a:defPPr>
      <a:defRPr lang="en-US"/>
    </a:defPPr>
    <a:lvl1pPr algn="l" rtl="0" fontAlgn="base">
      <a:spcBef>
        <a:spcPct val="0"/>
      </a:spcBef>
      <a:spcAft>
        <a:spcPct val="0"/>
      </a:spcAft>
      <a:defRPr sz="1400" kern="1200">
        <a:solidFill>
          <a:schemeClr val="tx2"/>
        </a:solidFill>
        <a:latin typeface="Arial" charset="0"/>
        <a:ea typeface="+mn-ea"/>
        <a:cs typeface="+mn-cs"/>
      </a:defRPr>
    </a:lvl1pPr>
    <a:lvl2pPr marL="457200" algn="l" rtl="0" fontAlgn="base">
      <a:spcBef>
        <a:spcPct val="0"/>
      </a:spcBef>
      <a:spcAft>
        <a:spcPct val="0"/>
      </a:spcAft>
      <a:defRPr sz="1400" kern="1200">
        <a:solidFill>
          <a:schemeClr val="tx2"/>
        </a:solidFill>
        <a:latin typeface="Arial" charset="0"/>
        <a:ea typeface="+mn-ea"/>
        <a:cs typeface="+mn-cs"/>
      </a:defRPr>
    </a:lvl2pPr>
    <a:lvl3pPr marL="914400" algn="l" rtl="0" fontAlgn="base">
      <a:spcBef>
        <a:spcPct val="0"/>
      </a:spcBef>
      <a:spcAft>
        <a:spcPct val="0"/>
      </a:spcAft>
      <a:defRPr sz="1400" kern="1200">
        <a:solidFill>
          <a:schemeClr val="tx2"/>
        </a:solidFill>
        <a:latin typeface="Arial" charset="0"/>
        <a:ea typeface="+mn-ea"/>
        <a:cs typeface="+mn-cs"/>
      </a:defRPr>
    </a:lvl3pPr>
    <a:lvl4pPr marL="1371600" algn="l" rtl="0" fontAlgn="base">
      <a:spcBef>
        <a:spcPct val="0"/>
      </a:spcBef>
      <a:spcAft>
        <a:spcPct val="0"/>
      </a:spcAft>
      <a:defRPr sz="1400" kern="1200">
        <a:solidFill>
          <a:schemeClr val="tx2"/>
        </a:solidFill>
        <a:latin typeface="Arial" charset="0"/>
        <a:ea typeface="+mn-ea"/>
        <a:cs typeface="+mn-cs"/>
      </a:defRPr>
    </a:lvl4pPr>
    <a:lvl5pPr marL="1828800" algn="l" rtl="0" fontAlgn="base">
      <a:spcBef>
        <a:spcPct val="0"/>
      </a:spcBef>
      <a:spcAft>
        <a:spcPct val="0"/>
      </a:spcAft>
      <a:defRPr sz="1400" kern="1200">
        <a:solidFill>
          <a:schemeClr val="tx2"/>
        </a:solidFill>
        <a:latin typeface="Arial" charset="0"/>
        <a:ea typeface="+mn-ea"/>
        <a:cs typeface="+mn-cs"/>
      </a:defRPr>
    </a:lvl5pPr>
    <a:lvl6pPr marL="2286000" algn="l" defTabSz="914400" rtl="0" eaLnBrk="1" latinLnBrk="0" hangingPunct="1">
      <a:defRPr sz="1400" kern="1200">
        <a:solidFill>
          <a:schemeClr val="tx2"/>
        </a:solidFill>
        <a:latin typeface="Arial" charset="0"/>
        <a:ea typeface="+mn-ea"/>
        <a:cs typeface="+mn-cs"/>
      </a:defRPr>
    </a:lvl6pPr>
    <a:lvl7pPr marL="2743200" algn="l" defTabSz="914400" rtl="0" eaLnBrk="1" latinLnBrk="0" hangingPunct="1">
      <a:defRPr sz="1400" kern="1200">
        <a:solidFill>
          <a:schemeClr val="tx2"/>
        </a:solidFill>
        <a:latin typeface="Arial" charset="0"/>
        <a:ea typeface="+mn-ea"/>
        <a:cs typeface="+mn-cs"/>
      </a:defRPr>
    </a:lvl7pPr>
    <a:lvl8pPr marL="3200400" algn="l" defTabSz="914400" rtl="0" eaLnBrk="1" latinLnBrk="0" hangingPunct="1">
      <a:defRPr sz="1400" kern="1200">
        <a:solidFill>
          <a:schemeClr val="tx2"/>
        </a:solidFill>
        <a:latin typeface="Arial" charset="0"/>
        <a:ea typeface="+mn-ea"/>
        <a:cs typeface="+mn-cs"/>
      </a:defRPr>
    </a:lvl8pPr>
    <a:lvl9pPr marL="3657600" algn="l" defTabSz="914400" rtl="0" eaLnBrk="1" latinLnBrk="0" hangingPunct="1">
      <a:defRPr sz="14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00BA"/>
    <a:srgbClr val="F800D2"/>
    <a:srgbClr val="A30A36"/>
    <a:srgbClr val="C0C0C0"/>
    <a:srgbClr val="004081"/>
    <a:srgbClr val="00274E"/>
    <a:srgbClr val="002448"/>
    <a:srgbClr val="003264"/>
    <a:srgbClr val="969696"/>
    <a:srgbClr val="AA2B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3" autoAdjust="0"/>
    <p:restoredTop sz="84401" autoAdjust="0"/>
  </p:normalViewPr>
  <p:slideViewPr>
    <p:cSldViewPr snapToGrid="0">
      <p:cViewPr varScale="1">
        <p:scale>
          <a:sx n="64" d="100"/>
          <a:sy n="64" d="100"/>
        </p:scale>
        <p:origin x="18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77" d="100"/>
          <a:sy n="77" d="100"/>
        </p:scale>
        <p:origin x="-2058"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oleObject" Target="Work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keithhamilton:Downloads:Student%20Survey%20Results%202016_10_11_JES%20edits.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keithhamilton:Desktop:Education%20Survey.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Macintosh%20HD:Users:keithhamilton:Downloads:deidentified%20DDD%20list.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Rate of Antibiotic Prescribing by Specialty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F77-4637-BAE4-E2B997B2B10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F77-4637-BAE4-E2B997B2B10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F77-4637-BAE4-E2B997B2B10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F77-4637-BAE4-E2B997B2B10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7F77-4637-BAE4-E2B997B2B10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7F77-4637-BAE4-E2B997B2B10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7F77-4637-BAE4-E2B997B2B103}"/>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7F77-4637-BAE4-E2B997B2B103}"/>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7F77-4637-BAE4-E2B997B2B10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7F77-4637-BAE4-E2B997B2B103}"/>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7F77-4637-BAE4-E2B997B2B10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7F77-4637-BAE4-E2B997B2B103}"/>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7F77-4637-BAE4-E2B997B2B103}"/>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7F77-4637-BAE4-E2B997B2B103}"/>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7F77-4637-BAE4-E2B997B2B103}"/>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7F77-4637-BAE4-E2B997B2B103}"/>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7F77-4637-BAE4-E2B997B2B103}"/>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Sheet1!$A$2:$A$18</c:f>
              <c:strCache>
                <c:ptCount val="17"/>
                <c:pt idx="0">
                  <c:v>Family Practice</c:v>
                </c:pt>
                <c:pt idx="1">
                  <c:v>Internal Medicine</c:v>
                </c:pt>
                <c:pt idx="2">
                  <c:v>Pediatrics</c:v>
                </c:pt>
                <c:pt idx="3">
                  <c:v>Dentistry</c:v>
                </c:pt>
                <c:pt idx="4">
                  <c:v>NPs</c:v>
                </c:pt>
                <c:pt idx="5">
                  <c:v>PAs</c:v>
                </c:pt>
                <c:pt idx="6">
                  <c:v>EM</c:v>
                </c:pt>
                <c:pt idx="7">
                  <c:v>Medicine Subspecialty</c:v>
                </c:pt>
                <c:pt idx="8">
                  <c:v>Dermatology</c:v>
                </c:pt>
                <c:pt idx="9">
                  <c:v>OB/GYN</c:v>
                </c:pt>
                <c:pt idx="10">
                  <c:v>General Surgery</c:v>
                </c:pt>
                <c:pt idx="11">
                  <c:v>Other</c:v>
                </c:pt>
                <c:pt idx="12">
                  <c:v>ENT</c:v>
                </c:pt>
                <c:pt idx="13">
                  <c:v>Urology</c:v>
                </c:pt>
                <c:pt idx="14">
                  <c:v>IM/Peds</c:v>
                </c:pt>
                <c:pt idx="15">
                  <c:v>ID</c:v>
                </c:pt>
                <c:pt idx="16">
                  <c:v>Peds subspecialty</c:v>
                </c:pt>
              </c:strCache>
            </c:strRef>
          </c:cat>
          <c:val>
            <c:numRef>
              <c:f>Sheet1!$B$2:$B$18</c:f>
              <c:numCache>
                <c:formatCode>0%</c:formatCode>
                <c:ptCount val="17"/>
                <c:pt idx="0">
                  <c:v>0.24</c:v>
                </c:pt>
                <c:pt idx="1">
                  <c:v>0.12</c:v>
                </c:pt>
                <c:pt idx="2">
                  <c:v>0.12</c:v>
                </c:pt>
                <c:pt idx="3">
                  <c:v>0.1</c:v>
                </c:pt>
                <c:pt idx="4">
                  <c:v>7.0000000000000007E-2</c:v>
                </c:pt>
                <c:pt idx="5">
                  <c:v>7.0000000000000007E-2</c:v>
                </c:pt>
                <c:pt idx="6">
                  <c:v>0.05</c:v>
                </c:pt>
                <c:pt idx="7">
                  <c:v>0.03</c:v>
                </c:pt>
                <c:pt idx="8">
                  <c:v>0.03</c:v>
                </c:pt>
                <c:pt idx="9">
                  <c:v>0.03</c:v>
                </c:pt>
                <c:pt idx="10">
                  <c:v>0.03</c:v>
                </c:pt>
                <c:pt idx="11">
                  <c:v>0.03</c:v>
                </c:pt>
                <c:pt idx="12">
                  <c:v>0.02</c:v>
                </c:pt>
                <c:pt idx="13">
                  <c:v>0.02</c:v>
                </c:pt>
                <c:pt idx="14">
                  <c:v>0.01</c:v>
                </c:pt>
                <c:pt idx="15">
                  <c:v>0.01</c:v>
                </c:pt>
                <c:pt idx="16">
                  <c:v>0.01</c:v>
                </c:pt>
              </c:numCache>
            </c:numRef>
          </c:val>
          <c:extLst>
            <c:ext xmlns:c16="http://schemas.microsoft.com/office/drawing/2014/chart" uri="{C3380CC4-5D6E-409C-BE32-E72D297353CC}">
              <c16:uniqueId val="{00000022-7F77-4637-BAE4-E2B997B2B103}"/>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Sheet1!$A$16</c:f>
              <c:strCache>
                <c:ptCount val="1"/>
                <c:pt idx="0">
                  <c:v>MD</c:v>
                </c:pt>
              </c:strCache>
            </c:strRef>
          </c:tx>
          <c:invertIfNegative val="0"/>
          <c:cat>
            <c:strRef>
              <c:f>Sheet1!$B$15:$D$15</c:f>
              <c:strCache>
                <c:ptCount val="3"/>
                <c:pt idx="0">
                  <c:v>I want more education on appropriate antibiotic use</c:v>
                </c:pt>
                <c:pt idx="1">
                  <c:v>I have a responsibility to encourage colleagues in my profession to use antibiotics approrpiately</c:v>
                </c:pt>
                <c:pt idx="2">
                  <c:v>I have a responsibility to encourage colleagues in other professions to use antibiotics approrpiately</c:v>
                </c:pt>
              </c:strCache>
            </c:strRef>
          </c:cat>
          <c:val>
            <c:numRef>
              <c:f>Sheet1!$B$16:$D$16</c:f>
              <c:numCache>
                <c:formatCode>General</c:formatCode>
                <c:ptCount val="3"/>
                <c:pt idx="0">
                  <c:v>0.90404039999999997</c:v>
                </c:pt>
                <c:pt idx="1">
                  <c:v>0.95477000000000001</c:v>
                </c:pt>
                <c:pt idx="2">
                  <c:v>0.90954999999999997</c:v>
                </c:pt>
              </c:numCache>
            </c:numRef>
          </c:val>
          <c:extLst>
            <c:ext xmlns:c16="http://schemas.microsoft.com/office/drawing/2014/chart" uri="{C3380CC4-5D6E-409C-BE32-E72D297353CC}">
              <c16:uniqueId val="{00000000-8863-4037-948F-22050EC48D9E}"/>
            </c:ext>
          </c:extLst>
        </c:ser>
        <c:ser>
          <c:idx val="1"/>
          <c:order val="1"/>
          <c:tx>
            <c:strRef>
              <c:f>Sheet1!$A$17</c:f>
              <c:strCache>
                <c:ptCount val="1"/>
                <c:pt idx="0">
                  <c:v>Nursing</c:v>
                </c:pt>
              </c:strCache>
            </c:strRef>
          </c:tx>
          <c:invertIfNegative val="0"/>
          <c:cat>
            <c:strRef>
              <c:f>Sheet1!$B$15:$D$15</c:f>
              <c:strCache>
                <c:ptCount val="3"/>
                <c:pt idx="0">
                  <c:v>I want more education on appropriate antibiotic use</c:v>
                </c:pt>
                <c:pt idx="1">
                  <c:v>I have a responsibility to encourage colleagues in my profession to use antibiotics approrpiately</c:v>
                </c:pt>
                <c:pt idx="2">
                  <c:v>I have a responsibility to encourage colleagues in other professions to use antibiotics approrpiately</c:v>
                </c:pt>
              </c:strCache>
            </c:strRef>
          </c:cat>
          <c:val>
            <c:numRef>
              <c:f>Sheet1!$B$17:$D$17</c:f>
              <c:numCache>
                <c:formatCode>General</c:formatCode>
                <c:ptCount val="3"/>
                <c:pt idx="0">
                  <c:v>0.8095</c:v>
                </c:pt>
                <c:pt idx="1">
                  <c:v>0.97619</c:v>
                </c:pt>
                <c:pt idx="2">
                  <c:v>0.92857000000000001</c:v>
                </c:pt>
              </c:numCache>
            </c:numRef>
          </c:val>
          <c:extLst>
            <c:ext xmlns:c16="http://schemas.microsoft.com/office/drawing/2014/chart" uri="{C3380CC4-5D6E-409C-BE32-E72D297353CC}">
              <c16:uniqueId val="{00000001-8863-4037-948F-22050EC48D9E}"/>
            </c:ext>
          </c:extLst>
        </c:ser>
        <c:ser>
          <c:idx val="2"/>
          <c:order val="2"/>
          <c:tx>
            <c:strRef>
              <c:f>Sheet1!$A$18</c:f>
              <c:strCache>
                <c:ptCount val="1"/>
                <c:pt idx="0">
                  <c:v>Pharmacy</c:v>
                </c:pt>
              </c:strCache>
            </c:strRef>
          </c:tx>
          <c:invertIfNegative val="0"/>
          <c:cat>
            <c:strRef>
              <c:f>Sheet1!$B$15:$D$15</c:f>
              <c:strCache>
                <c:ptCount val="3"/>
                <c:pt idx="0">
                  <c:v>I want more education on appropriate antibiotic use</c:v>
                </c:pt>
                <c:pt idx="1">
                  <c:v>I have a responsibility to encourage colleagues in my profession to use antibiotics approrpiately</c:v>
                </c:pt>
                <c:pt idx="2">
                  <c:v>I have a responsibility to encourage colleagues in other professions to use antibiotics approrpiately</c:v>
                </c:pt>
              </c:strCache>
            </c:strRef>
          </c:cat>
          <c:val>
            <c:numRef>
              <c:f>Sheet1!$B$18:$D$18</c:f>
              <c:numCache>
                <c:formatCode>General</c:formatCode>
                <c:ptCount val="3"/>
                <c:pt idx="0">
                  <c:v>0.875</c:v>
                </c:pt>
                <c:pt idx="1">
                  <c:v>1</c:v>
                </c:pt>
                <c:pt idx="2">
                  <c:v>1</c:v>
                </c:pt>
              </c:numCache>
            </c:numRef>
          </c:val>
          <c:extLst>
            <c:ext xmlns:c16="http://schemas.microsoft.com/office/drawing/2014/chart" uri="{C3380CC4-5D6E-409C-BE32-E72D297353CC}">
              <c16:uniqueId val="{00000002-8863-4037-948F-22050EC48D9E}"/>
            </c:ext>
          </c:extLst>
        </c:ser>
        <c:dLbls>
          <c:showLegendKey val="0"/>
          <c:showVal val="0"/>
          <c:showCatName val="0"/>
          <c:showSerName val="0"/>
          <c:showPercent val="0"/>
          <c:showBubbleSize val="0"/>
        </c:dLbls>
        <c:gapWidth val="300"/>
        <c:axId val="-1994871448"/>
        <c:axId val="-1990457496"/>
      </c:barChart>
      <c:catAx>
        <c:axId val="-1994871448"/>
        <c:scaling>
          <c:orientation val="minMax"/>
        </c:scaling>
        <c:delete val="0"/>
        <c:axPos val="b"/>
        <c:numFmt formatCode="General" sourceLinked="0"/>
        <c:majorTickMark val="none"/>
        <c:minorTickMark val="none"/>
        <c:tickLblPos val="nextTo"/>
        <c:txPr>
          <a:bodyPr/>
          <a:lstStyle/>
          <a:p>
            <a:pPr>
              <a:defRPr sz="1400"/>
            </a:pPr>
            <a:endParaRPr lang="en-US"/>
          </a:p>
        </c:txPr>
        <c:crossAx val="-1990457496"/>
        <c:crosses val="autoZero"/>
        <c:auto val="1"/>
        <c:lblAlgn val="ctr"/>
        <c:lblOffset val="100"/>
        <c:noMultiLvlLbl val="0"/>
      </c:catAx>
      <c:valAx>
        <c:axId val="-1990457496"/>
        <c:scaling>
          <c:orientation val="minMax"/>
          <c:max val="1"/>
        </c:scaling>
        <c:delete val="0"/>
        <c:axPos val="l"/>
        <c:majorGridlines/>
        <c:minorGridlines/>
        <c:title>
          <c:tx>
            <c:rich>
              <a:bodyPr/>
              <a:lstStyle/>
              <a:p>
                <a:pPr>
                  <a:defRPr/>
                </a:pPr>
                <a:r>
                  <a:rPr lang="en-US" sz="2000" dirty="0"/>
                  <a:t>Percent</a:t>
                </a:r>
                <a:r>
                  <a:rPr lang="en-US" sz="2000" baseline="0" dirty="0"/>
                  <a:t> of Respondents</a:t>
                </a:r>
                <a:endParaRPr lang="en-US" sz="2000" dirty="0"/>
              </a:p>
            </c:rich>
          </c:tx>
          <c:overlay val="0"/>
        </c:title>
        <c:numFmt formatCode="General" sourceLinked="1"/>
        <c:majorTickMark val="out"/>
        <c:minorTickMark val="none"/>
        <c:tickLblPos val="nextTo"/>
        <c:txPr>
          <a:bodyPr/>
          <a:lstStyle/>
          <a:p>
            <a:pPr>
              <a:defRPr sz="1800"/>
            </a:pPr>
            <a:endParaRPr lang="en-US"/>
          </a:p>
        </c:txPr>
        <c:crossAx val="-1994871448"/>
        <c:crosses val="autoZero"/>
        <c:crossBetween val="between"/>
      </c:valAx>
    </c:plotArea>
    <c:legend>
      <c:legendPos val="r"/>
      <c:overlay val="0"/>
      <c:txPr>
        <a:bodyPr/>
        <a:lstStyle/>
        <a:p>
          <a:pPr>
            <a:defRPr sz="18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99086614173201E-2"/>
          <c:y val="0.118248175182482"/>
          <c:w val="0.89610091338582698"/>
          <c:h val="0.79818342050309399"/>
        </c:manualLayout>
      </c:layout>
      <c:barChart>
        <c:barDir val="col"/>
        <c:grouping val="clustered"/>
        <c:varyColors val="0"/>
        <c:ser>
          <c:idx val="0"/>
          <c:order val="0"/>
          <c:tx>
            <c:strRef>
              <c:f>Sheet1!$B$1</c:f>
              <c:strCache>
                <c:ptCount val="1"/>
                <c:pt idx="0">
                  <c:v>Mean Likert Score</c:v>
                </c:pt>
              </c:strCache>
            </c:strRef>
          </c:tx>
          <c:invertIfNegative val="0"/>
          <c:cat>
            <c:strRef>
              <c:f>Sheet1!$A$2:$A$10</c:f>
              <c:strCache>
                <c:ptCount val="9"/>
                <c:pt idx="0">
                  <c:v>UptoDate</c:v>
                </c:pt>
                <c:pt idx="1">
                  <c:v>Hospital Antibiogram</c:v>
                </c:pt>
                <c:pt idx="2">
                  <c:v>Smartphone apps</c:v>
                </c:pt>
                <c:pt idx="3">
                  <c:v>Non-ID Physicians</c:v>
                </c:pt>
                <c:pt idx="4">
                  <c:v>ID Physicians</c:v>
                </c:pt>
                <c:pt idx="5">
                  <c:v>Non-ID Pharmacists</c:v>
                </c:pt>
                <c:pt idx="6">
                  <c:v>Guidelines</c:v>
                </c:pt>
                <c:pt idx="7">
                  <c:v>Wikipedia</c:v>
                </c:pt>
                <c:pt idx="8">
                  <c:v>ID Pharmacists</c:v>
                </c:pt>
              </c:strCache>
            </c:strRef>
          </c:cat>
          <c:val>
            <c:numRef>
              <c:f>Sheet1!$B$2:$B$10</c:f>
              <c:numCache>
                <c:formatCode>General</c:formatCode>
                <c:ptCount val="9"/>
                <c:pt idx="0">
                  <c:v>1.8</c:v>
                </c:pt>
                <c:pt idx="1">
                  <c:v>2</c:v>
                </c:pt>
                <c:pt idx="2">
                  <c:v>2.1</c:v>
                </c:pt>
                <c:pt idx="3">
                  <c:v>2.2000000000000002</c:v>
                </c:pt>
                <c:pt idx="4">
                  <c:v>2.2999999999999998</c:v>
                </c:pt>
                <c:pt idx="5">
                  <c:v>2.2999999999999998</c:v>
                </c:pt>
                <c:pt idx="6">
                  <c:v>3</c:v>
                </c:pt>
                <c:pt idx="7">
                  <c:v>3.1</c:v>
                </c:pt>
                <c:pt idx="8">
                  <c:v>3.3</c:v>
                </c:pt>
              </c:numCache>
            </c:numRef>
          </c:val>
          <c:extLst>
            <c:ext xmlns:c16="http://schemas.microsoft.com/office/drawing/2014/chart" uri="{C3380CC4-5D6E-409C-BE32-E72D297353CC}">
              <c16:uniqueId val="{00000000-19C1-41B5-9577-1032A61D140D}"/>
            </c:ext>
          </c:extLst>
        </c:ser>
        <c:dLbls>
          <c:showLegendKey val="0"/>
          <c:showVal val="0"/>
          <c:showCatName val="0"/>
          <c:showSerName val="0"/>
          <c:showPercent val="0"/>
          <c:showBubbleSize val="0"/>
        </c:dLbls>
        <c:gapWidth val="150"/>
        <c:axId val="-2071930232"/>
        <c:axId val="-2064043064"/>
      </c:barChart>
      <c:catAx>
        <c:axId val="-2071930232"/>
        <c:scaling>
          <c:orientation val="minMax"/>
        </c:scaling>
        <c:delete val="0"/>
        <c:axPos val="b"/>
        <c:numFmt formatCode="General" sourceLinked="0"/>
        <c:majorTickMark val="none"/>
        <c:minorTickMark val="none"/>
        <c:tickLblPos val="nextTo"/>
        <c:txPr>
          <a:bodyPr/>
          <a:lstStyle/>
          <a:p>
            <a:pPr>
              <a:defRPr sz="1200"/>
            </a:pPr>
            <a:endParaRPr lang="en-US"/>
          </a:p>
        </c:txPr>
        <c:crossAx val="-2064043064"/>
        <c:crosses val="autoZero"/>
        <c:auto val="1"/>
        <c:lblAlgn val="ctr"/>
        <c:lblOffset val="100"/>
        <c:noMultiLvlLbl val="0"/>
      </c:catAx>
      <c:valAx>
        <c:axId val="-2064043064"/>
        <c:scaling>
          <c:orientation val="minMax"/>
        </c:scaling>
        <c:delete val="0"/>
        <c:axPos val="l"/>
        <c:majorGridlines/>
        <c:title>
          <c:tx>
            <c:rich>
              <a:bodyPr/>
              <a:lstStyle/>
              <a:p>
                <a:pPr>
                  <a:defRPr sz="1600"/>
                </a:pPr>
                <a:r>
                  <a:rPr lang="en-US" sz="1600"/>
                  <a:t>Mean Likert Score</a:t>
                </a:r>
              </a:p>
            </c:rich>
          </c:tx>
          <c:overlay val="0"/>
        </c:title>
        <c:numFmt formatCode="General" sourceLinked="1"/>
        <c:majorTickMark val="none"/>
        <c:minorTickMark val="none"/>
        <c:tickLblPos val="nextTo"/>
        <c:txPr>
          <a:bodyPr/>
          <a:lstStyle/>
          <a:p>
            <a:pPr>
              <a:defRPr sz="1600"/>
            </a:pPr>
            <a:endParaRPr lang="en-US"/>
          </a:p>
        </c:txPr>
        <c:crossAx val="-2071930232"/>
        <c:crosses val="autoZero"/>
        <c:crossBetween val="between"/>
      </c:valAx>
    </c:plotArea>
    <c:plotVisOnly val="1"/>
    <c:dispBlanksAs val="gap"/>
    <c:showDLblsOverMax val="0"/>
  </c:chart>
  <c:txPr>
    <a:bodyPr/>
    <a:lstStyle/>
    <a:p>
      <a:pPr>
        <a:defRPr b="1"/>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Fluoroquinolone Use</a:t>
            </a:r>
          </a:p>
        </c:rich>
      </c:tx>
      <c:overlay val="0"/>
    </c:title>
    <c:autoTitleDeleted val="0"/>
    <c:plotArea>
      <c:layout/>
      <c:lineChart>
        <c:grouping val="standard"/>
        <c:varyColors val="0"/>
        <c:ser>
          <c:idx val="0"/>
          <c:order val="0"/>
          <c:tx>
            <c:strRef>
              <c:f>Sheet1!$A$2</c:f>
              <c:strCache>
                <c:ptCount val="1"/>
                <c:pt idx="0">
                  <c:v>1</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Sheet1!$B$2:$K$2</c:f>
              <c:numCache>
                <c:formatCode>General</c:formatCode>
                <c:ptCount val="10"/>
                <c:pt idx="1">
                  <c:v>138.28899999999999</c:v>
                </c:pt>
                <c:pt idx="2">
                  <c:v>114.455</c:v>
                </c:pt>
                <c:pt idx="3">
                  <c:v>116.803</c:v>
                </c:pt>
                <c:pt idx="4">
                  <c:v>119.964</c:v>
                </c:pt>
                <c:pt idx="5">
                  <c:v>91.114999999999995</c:v>
                </c:pt>
                <c:pt idx="6">
                  <c:v>102.89400000000001</c:v>
                </c:pt>
                <c:pt idx="7">
                  <c:v>84.084999999999994</c:v>
                </c:pt>
                <c:pt idx="8">
                  <c:v>67.37</c:v>
                </c:pt>
                <c:pt idx="9">
                  <c:v>98.269000000000005</c:v>
                </c:pt>
              </c:numCache>
            </c:numRef>
          </c:val>
          <c:smooth val="0"/>
          <c:extLst>
            <c:ext xmlns:c16="http://schemas.microsoft.com/office/drawing/2014/chart" uri="{C3380CC4-5D6E-409C-BE32-E72D297353CC}">
              <c16:uniqueId val="{00000000-F69E-4294-AA6E-30B4EF1AA305}"/>
            </c:ext>
          </c:extLst>
        </c:ser>
        <c:ser>
          <c:idx val="1"/>
          <c:order val="1"/>
          <c:tx>
            <c:strRef>
              <c:f>Sheet1!$A$3</c:f>
              <c:strCache>
                <c:ptCount val="1"/>
                <c:pt idx="0">
                  <c:v>2</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Sheet1!$B$3:$K$3</c:f>
              <c:numCache>
                <c:formatCode>General</c:formatCode>
                <c:ptCount val="10"/>
                <c:pt idx="4">
                  <c:v>252.04900000000001</c:v>
                </c:pt>
                <c:pt idx="5">
                  <c:v>314.28599999999938</c:v>
                </c:pt>
                <c:pt idx="6">
                  <c:v>379.31</c:v>
                </c:pt>
                <c:pt idx="7">
                  <c:v>236.84200000000001</c:v>
                </c:pt>
                <c:pt idx="8">
                  <c:v>238.77099999999999</c:v>
                </c:pt>
              </c:numCache>
            </c:numRef>
          </c:val>
          <c:smooth val="0"/>
          <c:extLst>
            <c:ext xmlns:c16="http://schemas.microsoft.com/office/drawing/2014/chart" uri="{C3380CC4-5D6E-409C-BE32-E72D297353CC}">
              <c16:uniqueId val="{00000001-F69E-4294-AA6E-30B4EF1AA305}"/>
            </c:ext>
          </c:extLst>
        </c:ser>
        <c:ser>
          <c:idx val="2"/>
          <c:order val="2"/>
          <c:tx>
            <c:strRef>
              <c:f>Sheet1!$A$4</c:f>
              <c:strCache>
                <c:ptCount val="1"/>
                <c:pt idx="0">
                  <c:v>3</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Sheet1!$B$4:$K$4</c:f>
              <c:numCache>
                <c:formatCode>General</c:formatCode>
                <c:ptCount val="10"/>
                <c:pt idx="1">
                  <c:v>102.97499999999999</c:v>
                </c:pt>
                <c:pt idx="2">
                  <c:v>99.465000000000003</c:v>
                </c:pt>
                <c:pt idx="3">
                  <c:v>79.057000000000002</c:v>
                </c:pt>
                <c:pt idx="4">
                  <c:v>72.828999999999979</c:v>
                </c:pt>
              </c:numCache>
            </c:numRef>
          </c:val>
          <c:smooth val="0"/>
          <c:extLst>
            <c:ext xmlns:c16="http://schemas.microsoft.com/office/drawing/2014/chart" uri="{C3380CC4-5D6E-409C-BE32-E72D297353CC}">
              <c16:uniqueId val="{00000002-F69E-4294-AA6E-30B4EF1AA305}"/>
            </c:ext>
          </c:extLst>
        </c:ser>
        <c:ser>
          <c:idx val="3"/>
          <c:order val="3"/>
          <c:tx>
            <c:strRef>
              <c:f>Sheet1!$A$5</c:f>
              <c:strCache>
                <c:ptCount val="1"/>
                <c:pt idx="0">
                  <c:v>4</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Sheet1!$B$5:$K$5</c:f>
              <c:numCache>
                <c:formatCode>General</c:formatCode>
                <c:ptCount val="10"/>
                <c:pt idx="1">
                  <c:v>33.207000000000001</c:v>
                </c:pt>
                <c:pt idx="2">
                  <c:v>47.185000000000002</c:v>
                </c:pt>
                <c:pt idx="3">
                  <c:v>26.707999999999998</c:v>
                </c:pt>
                <c:pt idx="4">
                  <c:v>36.341000000000001</c:v>
                </c:pt>
                <c:pt idx="5">
                  <c:v>44.863</c:v>
                </c:pt>
                <c:pt idx="6">
                  <c:v>46.197000000000003</c:v>
                </c:pt>
                <c:pt idx="7">
                  <c:v>32.554000000000002</c:v>
                </c:pt>
                <c:pt idx="8">
                  <c:v>34.162999999999997</c:v>
                </c:pt>
                <c:pt idx="9">
                  <c:v>44.649000000000001</c:v>
                </c:pt>
              </c:numCache>
            </c:numRef>
          </c:val>
          <c:smooth val="0"/>
          <c:extLst>
            <c:ext xmlns:c16="http://schemas.microsoft.com/office/drawing/2014/chart" uri="{C3380CC4-5D6E-409C-BE32-E72D297353CC}">
              <c16:uniqueId val="{00000003-F69E-4294-AA6E-30B4EF1AA305}"/>
            </c:ext>
          </c:extLst>
        </c:ser>
        <c:ser>
          <c:idx val="4"/>
          <c:order val="4"/>
          <c:tx>
            <c:strRef>
              <c:f>Sheet1!$A$6</c:f>
              <c:strCache>
                <c:ptCount val="1"/>
                <c:pt idx="0">
                  <c:v>5</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Sheet1!$B$6:$K$6</c:f>
              <c:numCache>
                <c:formatCode>General</c:formatCode>
                <c:ptCount val="10"/>
                <c:pt idx="1">
                  <c:v>84.754000000000005</c:v>
                </c:pt>
                <c:pt idx="2">
                  <c:v>90.522999999999996</c:v>
                </c:pt>
                <c:pt idx="3">
                  <c:v>77.813000000000002</c:v>
                </c:pt>
                <c:pt idx="4">
                  <c:v>90.316999999999993</c:v>
                </c:pt>
                <c:pt idx="5">
                  <c:v>76.781999999999996</c:v>
                </c:pt>
                <c:pt idx="6">
                  <c:v>85.894000000000005</c:v>
                </c:pt>
                <c:pt idx="8">
                  <c:v>54.222000000000001</c:v>
                </c:pt>
                <c:pt idx="9">
                  <c:v>91.354999999999976</c:v>
                </c:pt>
              </c:numCache>
            </c:numRef>
          </c:val>
          <c:smooth val="0"/>
          <c:extLst>
            <c:ext xmlns:c16="http://schemas.microsoft.com/office/drawing/2014/chart" uri="{C3380CC4-5D6E-409C-BE32-E72D297353CC}">
              <c16:uniqueId val="{00000004-F69E-4294-AA6E-30B4EF1AA305}"/>
            </c:ext>
          </c:extLst>
        </c:ser>
        <c:ser>
          <c:idx val="5"/>
          <c:order val="5"/>
          <c:tx>
            <c:strRef>
              <c:f>Sheet1!$A$7</c:f>
              <c:strCache>
                <c:ptCount val="1"/>
                <c:pt idx="0">
                  <c:v>6</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Sheet1!$B$7:$K$7</c:f>
              <c:numCache>
                <c:formatCode>General</c:formatCode>
                <c:ptCount val="10"/>
                <c:pt idx="0">
                  <c:v>73.366</c:v>
                </c:pt>
                <c:pt idx="1">
                  <c:v>62.07</c:v>
                </c:pt>
                <c:pt idx="2">
                  <c:v>32.423999999999999</c:v>
                </c:pt>
                <c:pt idx="3">
                  <c:v>47.430999999999997</c:v>
                </c:pt>
                <c:pt idx="4">
                  <c:v>51.17</c:v>
                </c:pt>
                <c:pt idx="5">
                  <c:v>30.550999999999998</c:v>
                </c:pt>
                <c:pt idx="6">
                  <c:v>42.786999999999999</c:v>
                </c:pt>
                <c:pt idx="7">
                  <c:v>38.298000000000002</c:v>
                </c:pt>
                <c:pt idx="8">
                  <c:v>56.186</c:v>
                </c:pt>
                <c:pt idx="9">
                  <c:v>45.948999999999998</c:v>
                </c:pt>
              </c:numCache>
            </c:numRef>
          </c:val>
          <c:smooth val="0"/>
          <c:extLst>
            <c:ext xmlns:c16="http://schemas.microsoft.com/office/drawing/2014/chart" uri="{C3380CC4-5D6E-409C-BE32-E72D297353CC}">
              <c16:uniqueId val="{00000005-F69E-4294-AA6E-30B4EF1AA305}"/>
            </c:ext>
          </c:extLst>
        </c:ser>
        <c:ser>
          <c:idx val="6"/>
          <c:order val="6"/>
          <c:tx>
            <c:strRef>
              <c:f>Sheet1!$A$8</c:f>
              <c:strCache>
                <c:ptCount val="1"/>
                <c:pt idx="0">
                  <c:v>7</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Sheet1!$B$8:$K$8</c:f>
              <c:numCache>
                <c:formatCode>General</c:formatCode>
                <c:ptCount val="10"/>
                <c:pt idx="1">
                  <c:v>144.52199999999999</c:v>
                </c:pt>
                <c:pt idx="2">
                  <c:v>159.09899999999999</c:v>
                </c:pt>
                <c:pt idx="3">
                  <c:v>155.15899999999999</c:v>
                </c:pt>
                <c:pt idx="4">
                  <c:v>131.39099999999999</c:v>
                </c:pt>
                <c:pt idx="5">
                  <c:v>123.762</c:v>
                </c:pt>
                <c:pt idx="6">
                  <c:v>138.06299999999999</c:v>
                </c:pt>
                <c:pt idx="7">
                  <c:v>113.309</c:v>
                </c:pt>
                <c:pt idx="8">
                  <c:v>111.02200000000001</c:v>
                </c:pt>
                <c:pt idx="9">
                  <c:v>110.81699999999999</c:v>
                </c:pt>
              </c:numCache>
            </c:numRef>
          </c:val>
          <c:smooth val="0"/>
          <c:extLst>
            <c:ext xmlns:c16="http://schemas.microsoft.com/office/drawing/2014/chart" uri="{C3380CC4-5D6E-409C-BE32-E72D297353CC}">
              <c16:uniqueId val="{00000006-F69E-4294-AA6E-30B4EF1AA305}"/>
            </c:ext>
          </c:extLst>
        </c:ser>
        <c:ser>
          <c:idx val="7"/>
          <c:order val="7"/>
          <c:tx>
            <c:strRef>
              <c:f>Sheet1!$A$9</c:f>
              <c:strCache>
                <c:ptCount val="1"/>
                <c:pt idx="0">
                  <c:v>8</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Sheet1!$B$9:$K$9</c:f>
              <c:numCache>
                <c:formatCode>General</c:formatCode>
                <c:ptCount val="10"/>
                <c:pt idx="3">
                  <c:v>102.89</c:v>
                </c:pt>
                <c:pt idx="4">
                  <c:v>107.79900000000001</c:v>
                </c:pt>
                <c:pt idx="5">
                  <c:v>114.37</c:v>
                </c:pt>
                <c:pt idx="6">
                  <c:v>99.94</c:v>
                </c:pt>
                <c:pt idx="7">
                  <c:v>101.17</c:v>
                </c:pt>
                <c:pt idx="8">
                  <c:v>110.069</c:v>
                </c:pt>
              </c:numCache>
            </c:numRef>
          </c:val>
          <c:smooth val="0"/>
          <c:extLst>
            <c:ext xmlns:c16="http://schemas.microsoft.com/office/drawing/2014/chart" uri="{C3380CC4-5D6E-409C-BE32-E72D297353CC}">
              <c16:uniqueId val="{00000007-F69E-4294-AA6E-30B4EF1AA305}"/>
            </c:ext>
          </c:extLst>
        </c:ser>
        <c:ser>
          <c:idx val="8"/>
          <c:order val="8"/>
          <c:tx>
            <c:strRef>
              <c:f>Sheet1!$A$10</c:f>
              <c:strCache>
                <c:ptCount val="1"/>
                <c:pt idx="0">
                  <c:v>9</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Sheet1!$B$10:$K$10</c:f>
              <c:numCache>
                <c:formatCode>General</c:formatCode>
                <c:ptCount val="10"/>
                <c:pt idx="1">
                  <c:v>169.79499999999999</c:v>
                </c:pt>
                <c:pt idx="2">
                  <c:v>111.444</c:v>
                </c:pt>
                <c:pt idx="3">
                  <c:v>147.16800000000001</c:v>
                </c:pt>
                <c:pt idx="4">
                  <c:v>124.318</c:v>
                </c:pt>
                <c:pt idx="5">
                  <c:v>161.50399999999999</c:v>
                </c:pt>
                <c:pt idx="6">
                  <c:v>146.97300000000001</c:v>
                </c:pt>
                <c:pt idx="7">
                  <c:v>142.459</c:v>
                </c:pt>
                <c:pt idx="8">
                  <c:v>87.694999999999993</c:v>
                </c:pt>
                <c:pt idx="9">
                  <c:v>115.456</c:v>
                </c:pt>
              </c:numCache>
            </c:numRef>
          </c:val>
          <c:smooth val="0"/>
          <c:extLst>
            <c:ext xmlns:c16="http://schemas.microsoft.com/office/drawing/2014/chart" uri="{C3380CC4-5D6E-409C-BE32-E72D297353CC}">
              <c16:uniqueId val="{00000008-F69E-4294-AA6E-30B4EF1AA305}"/>
            </c:ext>
          </c:extLst>
        </c:ser>
        <c:ser>
          <c:idx val="9"/>
          <c:order val="9"/>
          <c:tx>
            <c:strRef>
              <c:f>Sheet1!$A$11</c:f>
              <c:strCache>
                <c:ptCount val="1"/>
                <c:pt idx="0">
                  <c:v>10</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Sheet1!$B$11:$K$11</c:f>
              <c:numCache>
                <c:formatCode>General</c:formatCode>
                <c:ptCount val="10"/>
                <c:pt idx="1">
                  <c:v>286.39100000000002</c:v>
                </c:pt>
                <c:pt idx="2">
                  <c:v>182.09399999999999</c:v>
                </c:pt>
                <c:pt idx="3">
                  <c:v>104.173</c:v>
                </c:pt>
                <c:pt idx="4">
                  <c:v>241.38900000000001</c:v>
                </c:pt>
                <c:pt idx="5">
                  <c:v>206.934</c:v>
                </c:pt>
                <c:pt idx="6">
                  <c:v>262.05799999999999</c:v>
                </c:pt>
                <c:pt idx="7">
                  <c:v>239.79400000000001</c:v>
                </c:pt>
                <c:pt idx="8">
                  <c:v>157.21799999999999</c:v>
                </c:pt>
                <c:pt idx="9">
                  <c:v>190.149</c:v>
                </c:pt>
              </c:numCache>
            </c:numRef>
          </c:val>
          <c:smooth val="0"/>
          <c:extLst>
            <c:ext xmlns:c16="http://schemas.microsoft.com/office/drawing/2014/chart" uri="{C3380CC4-5D6E-409C-BE32-E72D297353CC}">
              <c16:uniqueId val="{00000009-F69E-4294-AA6E-30B4EF1AA305}"/>
            </c:ext>
          </c:extLst>
        </c:ser>
        <c:ser>
          <c:idx val="10"/>
          <c:order val="10"/>
          <c:tx>
            <c:strRef>
              <c:f>Sheet1!$A$12</c:f>
              <c:strCache>
                <c:ptCount val="1"/>
                <c:pt idx="0">
                  <c:v>11</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Sheet1!$B$12:$K$12</c:f>
              <c:numCache>
                <c:formatCode>General</c:formatCode>
                <c:ptCount val="10"/>
                <c:pt idx="1">
                  <c:v>207.91</c:v>
                </c:pt>
                <c:pt idx="2">
                  <c:v>234.18899999999999</c:v>
                </c:pt>
                <c:pt idx="3">
                  <c:v>183.12799999999999</c:v>
                </c:pt>
                <c:pt idx="4">
                  <c:v>262.79799999999938</c:v>
                </c:pt>
                <c:pt idx="5">
                  <c:v>181.48099999999999</c:v>
                </c:pt>
                <c:pt idx="6">
                  <c:v>211.25</c:v>
                </c:pt>
                <c:pt idx="7">
                  <c:v>134.53</c:v>
                </c:pt>
                <c:pt idx="8">
                  <c:v>130.28800000000001</c:v>
                </c:pt>
                <c:pt idx="9">
                  <c:v>81.069000000000003</c:v>
                </c:pt>
              </c:numCache>
            </c:numRef>
          </c:val>
          <c:smooth val="0"/>
          <c:extLst>
            <c:ext xmlns:c16="http://schemas.microsoft.com/office/drawing/2014/chart" uri="{C3380CC4-5D6E-409C-BE32-E72D297353CC}">
              <c16:uniqueId val="{0000000A-F69E-4294-AA6E-30B4EF1AA305}"/>
            </c:ext>
          </c:extLst>
        </c:ser>
        <c:ser>
          <c:idx val="11"/>
          <c:order val="11"/>
          <c:tx>
            <c:strRef>
              <c:f>Sheet1!$A$13</c:f>
              <c:strCache>
                <c:ptCount val="1"/>
                <c:pt idx="0">
                  <c:v>12</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Sheet1!$B$13:$K$13</c:f>
              <c:numCache>
                <c:formatCode>General</c:formatCode>
                <c:ptCount val="10"/>
                <c:pt idx="1">
                  <c:v>55.378</c:v>
                </c:pt>
                <c:pt idx="2">
                  <c:v>45.454999999999998</c:v>
                </c:pt>
                <c:pt idx="3">
                  <c:v>46.569000000000003</c:v>
                </c:pt>
                <c:pt idx="4">
                  <c:v>54.811999999999998</c:v>
                </c:pt>
                <c:pt idx="5">
                  <c:v>0</c:v>
                </c:pt>
                <c:pt idx="6">
                  <c:v>5.1779999999999999</c:v>
                </c:pt>
                <c:pt idx="7">
                  <c:v>72.727000000000004</c:v>
                </c:pt>
                <c:pt idx="8">
                  <c:v>37.726999999999997</c:v>
                </c:pt>
              </c:numCache>
            </c:numRef>
          </c:val>
          <c:smooth val="0"/>
          <c:extLst>
            <c:ext xmlns:c16="http://schemas.microsoft.com/office/drawing/2014/chart" uri="{C3380CC4-5D6E-409C-BE32-E72D297353CC}">
              <c16:uniqueId val="{0000000B-F69E-4294-AA6E-30B4EF1AA305}"/>
            </c:ext>
          </c:extLst>
        </c:ser>
        <c:ser>
          <c:idx val="12"/>
          <c:order val="12"/>
          <c:tx>
            <c:strRef>
              <c:f>Sheet1!$A$14</c:f>
              <c:strCache>
                <c:ptCount val="1"/>
                <c:pt idx="0">
                  <c:v>13</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Sheet1!$B$14:$K$14</c:f>
              <c:numCache>
                <c:formatCode>General</c:formatCode>
                <c:ptCount val="10"/>
                <c:pt idx="1">
                  <c:v>121.679</c:v>
                </c:pt>
                <c:pt idx="2">
                  <c:v>154.15199999999999</c:v>
                </c:pt>
                <c:pt idx="3">
                  <c:v>129.34200000000001</c:v>
                </c:pt>
                <c:pt idx="4">
                  <c:v>153.80699999999999</c:v>
                </c:pt>
                <c:pt idx="5">
                  <c:v>99.835999999999999</c:v>
                </c:pt>
                <c:pt idx="6">
                  <c:v>119.381</c:v>
                </c:pt>
                <c:pt idx="7">
                  <c:v>83.381</c:v>
                </c:pt>
                <c:pt idx="8">
                  <c:v>79.73</c:v>
                </c:pt>
                <c:pt idx="9">
                  <c:v>72.790000000000006</c:v>
                </c:pt>
              </c:numCache>
            </c:numRef>
          </c:val>
          <c:smooth val="0"/>
          <c:extLst>
            <c:ext xmlns:c16="http://schemas.microsoft.com/office/drawing/2014/chart" uri="{C3380CC4-5D6E-409C-BE32-E72D297353CC}">
              <c16:uniqueId val="{0000000C-F69E-4294-AA6E-30B4EF1AA305}"/>
            </c:ext>
          </c:extLst>
        </c:ser>
        <c:ser>
          <c:idx val="13"/>
          <c:order val="13"/>
          <c:tx>
            <c:strRef>
              <c:f>Sheet1!$A$15</c:f>
              <c:strCache>
                <c:ptCount val="1"/>
                <c:pt idx="0">
                  <c:v>14</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Sheet1!$B$15:$K$15</c:f>
              <c:numCache>
                <c:formatCode>General</c:formatCode>
                <c:ptCount val="10"/>
                <c:pt idx="0">
                  <c:v>126.214</c:v>
                </c:pt>
                <c:pt idx="1">
                  <c:v>86.965000000000003</c:v>
                </c:pt>
                <c:pt idx="2">
                  <c:v>140.309</c:v>
                </c:pt>
                <c:pt idx="3">
                  <c:v>137.93</c:v>
                </c:pt>
                <c:pt idx="4">
                  <c:v>129.44300000000001</c:v>
                </c:pt>
                <c:pt idx="5">
                  <c:v>106.51</c:v>
                </c:pt>
                <c:pt idx="6">
                  <c:v>105.208</c:v>
                </c:pt>
                <c:pt idx="7">
                  <c:v>77.35599999999998</c:v>
                </c:pt>
                <c:pt idx="8">
                  <c:v>91.896000000000001</c:v>
                </c:pt>
                <c:pt idx="9">
                  <c:v>114.18600000000001</c:v>
                </c:pt>
              </c:numCache>
            </c:numRef>
          </c:val>
          <c:smooth val="0"/>
          <c:extLst>
            <c:ext xmlns:c16="http://schemas.microsoft.com/office/drawing/2014/chart" uri="{C3380CC4-5D6E-409C-BE32-E72D297353CC}">
              <c16:uniqueId val="{0000000D-F69E-4294-AA6E-30B4EF1AA305}"/>
            </c:ext>
          </c:extLst>
        </c:ser>
        <c:ser>
          <c:idx val="14"/>
          <c:order val="14"/>
          <c:tx>
            <c:strRef>
              <c:f>Sheet1!$A$16</c:f>
              <c:strCache>
                <c:ptCount val="1"/>
                <c:pt idx="0">
                  <c:v>15</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Sheet1!$B$16:$K$16</c:f>
              <c:numCache>
                <c:formatCode>General</c:formatCode>
                <c:ptCount val="10"/>
                <c:pt idx="0">
                  <c:v>109.267</c:v>
                </c:pt>
                <c:pt idx="1">
                  <c:v>95.075999999999979</c:v>
                </c:pt>
                <c:pt idx="2">
                  <c:v>102.727</c:v>
                </c:pt>
                <c:pt idx="3">
                  <c:v>103.991</c:v>
                </c:pt>
                <c:pt idx="4">
                  <c:v>101.66800000000001</c:v>
                </c:pt>
                <c:pt idx="5">
                  <c:v>91.424000000000007</c:v>
                </c:pt>
                <c:pt idx="6">
                  <c:v>97.983000000000004</c:v>
                </c:pt>
                <c:pt idx="7">
                  <c:v>93.521000000000001</c:v>
                </c:pt>
                <c:pt idx="8">
                  <c:v>82.707999999999998</c:v>
                </c:pt>
                <c:pt idx="9">
                  <c:v>71.789000000000001</c:v>
                </c:pt>
              </c:numCache>
            </c:numRef>
          </c:val>
          <c:smooth val="0"/>
          <c:extLst>
            <c:ext xmlns:c16="http://schemas.microsoft.com/office/drawing/2014/chart" uri="{C3380CC4-5D6E-409C-BE32-E72D297353CC}">
              <c16:uniqueId val="{0000000E-F69E-4294-AA6E-30B4EF1AA305}"/>
            </c:ext>
          </c:extLst>
        </c:ser>
        <c:ser>
          <c:idx val="15"/>
          <c:order val="15"/>
          <c:tx>
            <c:strRef>
              <c:f>Sheet1!$A$17</c:f>
              <c:strCache>
                <c:ptCount val="1"/>
                <c:pt idx="0">
                  <c:v>16</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Sheet1!$B$17:$K$17</c:f>
              <c:numCache>
                <c:formatCode>General</c:formatCode>
                <c:ptCount val="10"/>
                <c:pt idx="1">
                  <c:v>55.935000000000002</c:v>
                </c:pt>
                <c:pt idx="2">
                  <c:v>56.45</c:v>
                </c:pt>
                <c:pt idx="3">
                  <c:v>31.587</c:v>
                </c:pt>
                <c:pt idx="4">
                  <c:v>40.323</c:v>
                </c:pt>
                <c:pt idx="5">
                  <c:v>36.584000000000003</c:v>
                </c:pt>
                <c:pt idx="6">
                  <c:v>27.248000000000001</c:v>
                </c:pt>
                <c:pt idx="7">
                  <c:v>32.764000000000003</c:v>
                </c:pt>
                <c:pt idx="8">
                  <c:v>30.122</c:v>
                </c:pt>
                <c:pt idx="9">
                  <c:v>36.634999999999998</c:v>
                </c:pt>
              </c:numCache>
            </c:numRef>
          </c:val>
          <c:smooth val="0"/>
          <c:extLst>
            <c:ext xmlns:c16="http://schemas.microsoft.com/office/drawing/2014/chart" uri="{C3380CC4-5D6E-409C-BE32-E72D297353CC}">
              <c16:uniqueId val="{0000000F-F69E-4294-AA6E-30B4EF1AA305}"/>
            </c:ext>
          </c:extLst>
        </c:ser>
        <c:ser>
          <c:idx val="16"/>
          <c:order val="16"/>
          <c:tx>
            <c:strRef>
              <c:f>Sheet1!$A$18</c:f>
              <c:strCache>
                <c:ptCount val="1"/>
                <c:pt idx="0">
                  <c:v>17</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Sheet1!$B$18:$K$18</c:f>
              <c:numCache>
                <c:formatCode>General</c:formatCode>
                <c:ptCount val="10"/>
                <c:pt idx="2">
                  <c:v>162.80000000000001</c:v>
                </c:pt>
                <c:pt idx="3">
                  <c:v>153.09</c:v>
                </c:pt>
                <c:pt idx="4">
                  <c:v>197.876</c:v>
                </c:pt>
                <c:pt idx="5">
                  <c:v>201.46</c:v>
                </c:pt>
                <c:pt idx="6">
                  <c:v>182.98599999999999</c:v>
                </c:pt>
                <c:pt idx="7">
                  <c:v>165.84899999999999</c:v>
                </c:pt>
                <c:pt idx="8">
                  <c:v>121.301</c:v>
                </c:pt>
                <c:pt idx="9">
                  <c:v>136.054</c:v>
                </c:pt>
              </c:numCache>
            </c:numRef>
          </c:val>
          <c:smooth val="0"/>
          <c:extLst>
            <c:ext xmlns:c16="http://schemas.microsoft.com/office/drawing/2014/chart" uri="{C3380CC4-5D6E-409C-BE32-E72D297353CC}">
              <c16:uniqueId val="{00000010-F69E-4294-AA6E-30B4EF1AA305}"/>
            </c:ext>
          </c:extLst>
        </c:ser>
        <c:ser>
          <c:idx val="17"/>
          <c:order val="17"/>
          <c:tx>
            <c:strRef>
              <c:f>Sheet1!$A$19</c:f>
              <c:strCache>
                <c:ptCount val="1"/>
                <c:pt idx="0">
                  <c:v>18</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Sheet1!$B$19:$K$19</c:f>
              <c:numCache>
                <c:formatCode>General</c:formatCode>
                <c:ptCount val="10"/>
                <c:pt idx="1">
                  <c:v>89.257999999999996</c:v>
                </c:pt>
                <c:pt idx="2">
                  <c:v>34.433</c:v>
                </c:pt>
                <c:pt idx="3">
                  <c:v>86.082999999999998</c:v>
                </c:pt>
                <c:pt idx="4">
                  <c:v>170.37</c:v>
                </c:pt>
                <c:pt idx="5">
                  <c:v>149.93199999999999</c:v>
                </c:pt>
                <c:pt idx="6">
                  <c:v>129.20599999999999</c:v>
                </c:pt>
                <c:pt idx="7">
                  <c:v>95.346999999999994</c:v>
                </c:pt>
                <c:pt idx="8">
                  <c:v>102.983</c:v>
                </c:pt>
              </c:numCache>
            </c:numRef>
          </c:val>
          <c:smooth val="0"/>
          <c:extLst>
            <c:ext xmlns:c16="http://schemas.microsoft.com/office/drawing/2014/chart" uri="{C3380CC4-5D6E-409C-BE32-E72D297353CC}">
              <c16:uniqueId val="{00000011-F69E-4294-AA6E-30B4EF1AA305}"/>
            </c:ext>
          </c:extLst>
        </c:ser>
        <c:ser>
          <c:idx val="18"/>
          <c:order val="18"/>
          <c:tx>
            <c:strRef>
              <c:f>Sheet1!$A$20</c:f>
              <c:strCache>
                <c:ptCount val="1"/>
                <c:pt idx="0">
                  <c:v>19</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Sheet1!$B$20:$K$20</c:f>
              <c:numCache>
                <c:formatCode>General</c:formatCode>
                <c:ptCount val="10"/>
                <c:pt idx="1">
                  <c:v>80.94</c:v>
                </c:pt>
                <c:pt idx="2">
                  <c:v>89.31</c:v>
                </c:pt>
                <c:pt idx="3">
                  <c:v>71.643000000000001</c:v>
                </c:pt>
                <c:pt idx="4">
                  <c:v>92.316999999999993</c:v>
                </c:pt>
                <c:pt idx="5">
                  <c:v>73.388999999999996</c:v>
                </c:pt>
                <c:pt idx="6">
                  <c:v>96.792000000000002</c:v>
                </c:pt>
                <c:pt idx="7">
                  <c:v>77.260000000000005</c:v>
                </c:pt>
                <c:pt idx="8">
                  <c:v>69.748000000000005</c:v>
                </c:pt>
                <c:pt idx="9">
                  <c:v>68.501000000000005</c:v>
                </c:pt>
              </c:numCache>
            </c:numRef>
          </c:val>
          <c:smooth val="0"/>
          <c:extLst>
            <c:ext xmlns:c16="http://schemas.microsoft.com/office/drawing/2014/chart" uri="{C3380CC4-5D6E-409C-BE32-E72D297353CC}">
              <c16:uniqueId val="{00000012-F69E-4294-AA6E-30B4EF1AA305}"/>
            </c:ext>
          </c:extLst>
        </c:ser>
        <c:ser>
          <c:idx val="19"/>
          <c:order val="19"/>
          <c:tx>
            <c:strRef>
              <c:f>Sheet1!$A$21</c:f>
              <c:strCache>
                <c:ptCount val="1"/>
                <c:pt idx="0">
                  <c:v>20</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Sheet1!$B$21:$K$21</c:f>
              <c:numCache>
                <c:formatCode>General</c:formatCode>
                <c:ptCount val="10"/>
                <c:pt idx="1">
                  <c:v>44.694000000000003</c:v>
                </c:pt>
                <c:pt idx="2">
                  <c:v>43.643999999999998</c:v>
                </c:pt>
                <c:pt idx="3">
                  <c:v>43.091000000000001</c:v>
                </c:pt>
                <c:pt idx="4">
                  <c:v>55.003</c:v>
                </c:pt>
                <c:pt idx="5">
                  <c:v>78.034000000000006</c:v>
                </c:pt>
                <c:pt idx="6">
                  <c:v>92.343999999999994</c:v>
                </c:pt>
                <c:pt idx="7">
                  <c:v>77.853999999999999</c:v>
                </c:pt>
                <c:pt idx="8">
                  <c:v>63.976999999999997</c:v>
                </c:pt>
                <c:pt idx="9">
                  <c:v>89.527000000000001</c:v>
                </c:pt>
              </c:numCache>
            </c:numRef>
          </c:val>
          <c:smooth val="0"/>
          <c:extLst>
            <c:ext xmlns:c16="http://schemas.microsoft.com/office/drawing/2014/chart" uri="{C3380CC4-5D6E-409C-BE32-E72D297353CC}">
              <c16:uniqueId val="{00000013-F69E-4294-AA6E-30B4EF1AA305}"/>
            </c:ext>
          </c:extLst>
        </c:ser>
        <c:ser>
          <c:idx val="20"/>
          <c:order val="20"/>
          <c:tx>
            <c:strRef>
              <c:f>Sheet1!$A$22</c:f>
              <c:strCache>
                <c:ptCount val="1"/>
                <c:pt idx="0">
                  <c:v>21</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Sheet1!$B$22:$K$22</c:f>
              <c:numCache>
                <c:formatCode>General</c:formatCode>
                <c:ptCount val="10"/>
                <c:pt idx="1">
                  <c:v>136.876</c:v>
                </c:pt>
                <c:pt idx="2">
                  <c:v>101.681</c:v>
                </c:pt>
                <c:pt idx="3">
                  <c:v>135.29400000000001</c:v>
                </c:pt>
                <c:pt idx="4">
                  <c:v>118.045</c:v>
                </c:pt>
                <c:pt idx="5">
                  <c:v>153.166</c:v>
                </c:pt>
                <c:pt idx="6">
                  <c:v>106.941</c:v>
                </c:pt>
                <c:pt idx="7">
                  <c:v>69.489999999999995</c:v>
                </c:pt>
                <c:pt idx="8">
                  <c:v>75.138999999999996</c:v>
                </c:pt>
              </c:numCache>
            </c:numRef>
          </c:val>
          <c:smooth val="0"/>
          <c:extLst>
            <c:ext xmlns:c16="http://schemas.microsoft.com/office/drawing/2014/chart" uri="{C3380CC4-5D6E-409C-BE32-E72D297353CC}">
              <c16:uniqueId val="{00000014-F69E-4294-AA6E-30B4EF1AA305}"/>
            </c:ext>
          </c:extLst>
        </c:ser>
        <c:ser>
          <c:idx val="21"/>
          <c:order val="21"/>
          <c:tx>
            <c:strRef>
              <c:f>Sheet1!$A$23</c:f>
              <c:strCache>
                <c:ptCount val="1"/>
                <c:pt idx="0">
                  <c:v>22</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Sheet1!$B$23:$K$23</c:f>
              <c:numCache>
                <c:formatCode>General</c:formatCode>
                <c:ptCount val="10"/>
                <c:pt idx="1">
                  <c:v>86.861000000000004</c:v>
                </c:pt>
                <c:pt idx="2">
                  <c:v>60.533999999999999</c:v>
                </c:pt>
                <c:pt idx="3">
                  <c:v>64.989000000000004</c:v>
                </c:pt>
                <c:pt idx="4">
                  <c:v>76.370999999999995</c:v>
                </c:pt>
                <c:pt idx="5">
                  <c:v>70.998000000000005</c:v>
                </c:pt>
                <c:pt idx="6">
                  <c:v>72.451999999999998</c:v>
                </c:pt>
                <c:pt idx="7">
                  <c:v>63.524999999999999</c:v>
                </c:pt>
                <c:pt idx="8">
                  <c:v>53.226999999999997</c:v>
                </c:pt>
              </c:numCache>
            </c:numRef>
          </c:val>
          <c:smooth val="0"/>
          <c:extLst>
            <c:ext xmlns:c16="http://schemas.microsoft.com/office/drawing/2014/chart" uri="{C3380CC4-5D6E-409C-BE32-E72D297353CC}">
              <c16:uniqueId val="{00000015-F69E-4294-AA6E-30B4EF1AA305}"/>
            </c:ext>
          </c:extLst>
        </c:ser>
        <c:ser>
          <c:idx val="22"/>
          <c:order val="22"/>
          <c:tx>
            <c:strRef>
              <c:f>Sheet1!$A$24</c:f>
              <c:strCache>
                <c:ptCount val="1"/>
                <c:pt idx="0">
                  <c:v>23</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Sheet1!$B$24:$K$24</c:f>
              <c:numCache>
                <c:formatCode>General</c:formatCode>
                <c:ptCount val="10"/>
                <c:pt idx="1">
                  <c:v>140.32900000000001</c:v>
                </c:pt>
                <c:pt idx="2">
                  <c:v>165.09200000000001</c:v>
                </c:pt>
                <c:pt idx="3">
                  <c:v>149.416</c:v>
                </c:pt>
                <c:pt idx="4">
                  <c:v>160.05799999999999</c:v>
                </c:pt>
                <c:pt idx="5">
                  <c:v>136.75</c:v>
                </c:pt>
                <c:pt idx="6">
                  <c:v>124.68300000000001</c:v>
                </c:pt>
                <c:pt idx="7">
                  <c:v>112.255</c:v>
                </c:pt>
                <c:pt idx="8">
                  <c:v>120.431</c:v>
                </c:pt>
                <c:pt idx="9">
                  <c:v>80.486999999999995</c:v>
                </c:pt>
              </c:numCache>
            </c:numRef>
          </c:val>
          <c:smooth val="0"/>
          <c:extLst>
            <c:ext xmlns:c16="http://schemas.microsoft.com/office/drawing/2014/chart" uri="{C3380CC4-5D6E-409C-BE32-E72D297353CC}">
              <c16:uniqueId val="{00000016-F69E-4294-AA6E-30B4EF1AA305}"/>
            </c:ext>
          </c:extLst>
        </c:ser>
        <c:ser>
          <c:idx val="23"/>
          <c:order val="23"/>
          <c:tx>
            <c:strRef>
              <c:f>Sheet1!$A$25</c:f>
              <c:strCache>
                <c:ptCount val="1"/>
                <c:pt idx="0">
                  <c:v>24</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Sheet1!$B$25:$K$25</c:f>
              <c:numCache>
                <c:formatCode>General</c:formatCode>
                <c:ptCount val="10"/>
                <c:pt idx="2">
                  <c:v>144.59800000000001</c:v>
                </c:pt>
                <c:pt idx="3">
                  <c:v>171.22</c:v>
                </c:pt>
                <c:pt idx="4">
                  <c:v>160.102</c:v>
                </c:pt>
                <c:pt idx="5">
                  <c:v>144.411</c:v>
                </c:pt>
                <c:pt idx="6">
                  <c:v>157.00299999999999</c:v>
                </c:pt>
                <c:pt idx="7">
                  <c:v>100.377</c:v>
                </c:pt>
              </c:numCache>
            </c:numRef>
          </c:val>
          <c:smooth val="0"/>
          <c:extLst>
            <c:ext xmlns:c16="http://schemas.microsoft.com/office/drawing/2014/chart" uri="{C3380CC4-5D6E-409C-BE32-E72D297353CC}">
              <c16:uniqueId val="{00000017-F69E-4294-AA6E-30B4EF1AA305}"/>
            </c:ext>
          </c:extLst>
        </c:ser>
        <c:ser>
          <c:idx val="24"/>
          <c:order val="24"/>
          <c:tx>
            <c:strRef>
              <c:f>Sheet1!$A$26</c:f>
              <c:strCache>
                <c:ptCount val="1"/>
                <c:pt idx="0">
                  <c:v>25</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Sheet1!$B$26:$K$26</c:f>
              <c:numCache>
                <c:formatCode>General</c:formatCode>
                <c:ptCount val="10"/>
                <c:pt idx="2">
                  <c:v>54.820999999999998</c:v>
                </c:pt>
                <c:pt idx="3">
                  <c:v>58.953000000000003</c:v>
                </c:pt>
                <c:pt idx="4">
                  <c:v>52.311</c:v>
                </c:pt>
                <c:pt idx="5">
                  <c:v>77.346000000000004</c:v>
                </c:pt>
                <c:pt idx="6">
                  <c:v>47.619</c:v>
                </c:pt>
                <c:pt idx="7">
                  <c:v>73.448999999999998</c:v>
                </c:pt>
                <c:pt idx="8">
                  <c:v>51.683</c:v>
                </c:pt>
              </c:numCache>
            </c:numRef>
          </c:val>
          <c:smooth val="0"/>
          <c:extLst>
            <c:ext xmlns:c16="http://schemas.microsoft.com/office/drawing/2014/chart" uri="{C3380CC4-5D6E-409C-BE32-E72D297353CC}">
              <c16:uniqueId val="{00000018-F69E-4294-AA6E-30B4EF1AA305}"/>
            </c:ext>
          </c:extLst>
        </c:ser>
        <c:ser>
          <c:idx val="25"/>
          <c:order val="25"/>
          <c:tx>
            <c:strRef>
              <c:f>Sheet1!$A$27</c:f>
              <c:strCache>
                <c:ptCount val="1"/>
                <c:pt idx="0">
                  <c:v>26</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Sheet1!$B$27:$K$27</c:f>
              <c:numCache>
                <c:formatCode>General</c:formatCode>
                <c:ptCount val="10"/>
                <c:pt idx="0">
                  <c:v>153.285</c:v>
                </c:pt>
                <c:pt idx="1">
                  <c:v>205.172</c:v>
                </c:pt>
                <c:pt idx="2">
                  <c:v>143.9</c:v>
                </c:pt>
                <c:pt idx="3">
                  <c:v>85.403000000000006</c:v>
                </c:pt>
                <c:pt idx="4">
                  <c:v>148.857</c:v>
                </c:pt>
                <c:pt idx="5">
                  <c:v>137.42400000000001</c:v>
                </c:pt>
                <c:pt idx="6">
                  <c:v>125.858</c:v>
                </c:pt>
                <c:pt idx="7">
                  <c:v>107.53400000000001</c:v>
                </c:pt>
                <c:pt idx="8">
                  <c:v>80.891999999999996</c:v>
                </c:pt>
                <c:pt idx="9">
                  <c:v>73.555999999999997</c:v>
                </c:pt>
              </c:numCache>
            </c:numRef>
          </c:val>
          <c:smooth val="0"/>
          <c:extLst>
            <c:ext xmlns:c16="http://schemas.microsoft.com/office/drawing/2014/chart" uri="{C3380CC4-5D6E-409C-BE32-E72D297353CC}">
              <c16:uniqueId val="{00000019-F69E-4294-AA6E-30B4EF1AA305}"/>
            </c:ext>
          </c:extLst>
        </c:ser>
        <c:ser>
          <c:idx val="26"/>
          <c:order val="26"/>
          <c:tx>
            <c:strRef>
              <c:f>Sheet1!$A$28</c:f>
              <c:strCache>
                <c:ptCount val="1"/>
                <c:pt idx="0">
                  <c:v>27</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Sheet1!$B$28:$K$28</c:f>
              <c:numCache>
                <c:formatCode>General</c:formatCode>
                <c:ptCount val="10"/>
                <c:pt idx="0">
                  <c:v>117.637</c:v>
                </c:pt>
                <c:pt idx="1">
                  <c:v>117.547</c:v>
                </c:pt>
                <c:pt idx="2">
                  <c:v>112.908</c:v>
                </c:pt>
                <c:pt idx="3">
                  <c:v>114.339</c:v>
                </c:pt>
                <c:pt idx="4">
                  <c:v>120.56699999999999</c:v>
                </c:pt>
                <c:pt idx="5">
                  <c:v>120.238</c:v>
                </c:pt>
                <c:pt idx="6">
                  <c:v>116.145</c:v>
                </c:pt>
                <c:pt idx="7">
                  <c:v>111.71</c:v>
                </c:pt>
                <c:pt idx="8">
                  <c:v>109.517</c:v>
                </c:pt>
                <c:pt idx="9">
                  <c:v>101.074</c:v>
                </c:pt>
              </c:numCache>
            </c:numRef>
          </c:val>
          <c:smooth val="0"/>
          <c:extLst>
            <c:ext xmlns:c16="http://schemas.microsoft.com/office/drawing/2014/chart" uri="{C3380CC4-5D6E-409C-BE32-E72D297353CC}">
              <c16:uniqueId val="{0000001A-F69E-4294-AA6E-30B4EF1AA305}"/>
            </c:ext>
          </c:extLst>
        </c:ser>
        <c:ser>
          <c:idx val="27"/>
          <c:order val="27"/>
          <c:tx>
            <c:strRef>
              <c:f>Sheet1!$A$29</c:f>
              <c:strCache>
                <c:ptCount val="1"/>
                <c:pt idx="0">
                  <c:v>28</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Sheet1!$B$29:$K$29</c:f>
              <c:numCache>
                <c:formatCode>General</c:formatCode>
                <c:ptCount val="10"/>
                <c:pt idx="1">
                  <c:v>98</c:v>
                </c:pt>
                <c:pt idx="2">
                  <c:v>84.528000000000006</c:v>
                </c:pt>
                <c:pt idx="3">
                  <c:v>84.515000000000001</c:v>
                </c:pt>
                <c:pt idx="4">
                  <c:v>71.677000000000007</c:v>
                </c:pt>
                <c:pt idx="5">
                  <c:v>70.522000000000006</c:v>
                </c:pt>
                <c:pt idx="6">
                  <c:v>75.566999999999993</c:v>
                </c:pt>
                <c:pt idx="8">
                  <c:v>72.503</c:v>
                </c:pt>
              </c:numCache>
            </c:numRef>
          </c:val>
          <c:smooth val="0"/>
          <c:extLst>
            <c:ext xmlns:c16="http://schemas.microsoft.com/office/drawing/2014/chart" uri="{C3380CC4-5D6E-409C-BE32-E72D297353CC}">
              <c16:uniqueId val="{0000001B-F69E-4294-AA6E-30B4EF1AA305}"/>
            </c:ext>
          </c:extLst>
        </c:ser>
        <c:ser>
          <c:idx val="28"/>
          <c:order val="28"/>
          <c:tx>
            <c:strRef>
              <c:f>Sheet1!$A$30</c:f>
              <c:strCache>
                <c:ptCount val="1"/>
                <c:pt idx="0">
                  <c:v>29</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Sheet1!$B$30:$K$30</c:f>
              <c:numCache>
                <c:formatCode>General</c:formatCode>
                <c:ptCount val="10"/>
                <c:pt idx="1">
                  <c:v>193.316</c:v>
                </c:pt>
                <c:pt idx="2">
                  <c:v>263.92599999999942</c:v>
                </c:pt>
                <c:pt idx="3">
                  <c:v>258.90100000000001</c:v>
                </c:pt>
                <c:pt idx="4">
                  <c:v>215.28299999999999</c:v>
                </c:pt>
                <c:pt idx="5">
                  <c:v>230.72800000000001</c:v>
                </c:pt>
                <c:pt idx="6">
                  <c:v>166.81700000000001</c:v>
                </c:pt>
                <c:pt idx="7">
                  <c:v>184.15299999999999</c:v>
                </c:pt>
                <c:pt idx="8">
                  <c:v>164.07</c:v>
                </c:pt>
                <c:pt idx="9">
                  <c:v>140.28800000000001</c:v>
                </c:pt>
              </c:numCache>
            </c:numRef>
          </c:val>
          <c:smooth val="0"/>
          <c:extLst>
            <c:ext xmlns:c16="http://schemas.microsoft.com/office/drawing/2014/chart" uri="{C3380CC4-5D6E-409C-BE32-E72D297353CC}">
              <c16:uniqueId val="{0000001C-F69E-4294-AA6E-30B4EF1AA305}"/>
            </c:ext>
          </c:extLst>
        </c:ser>
        <c:ser>
          <c:idx val="29"/>
          <c:order val="29"/>
          <c:tx>
            <c:strRef>
              <c:f>Sheet1!$A$31</c:f>
              <c:strCache>
                <c:ptCount val="1"/>
                <c:pt idx="0">
                  <c:v>30</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Sheet1!$B$31:$K$31</c:f>
              <c:numCache>
                <c:formatCode>General</c:formatCode>
                <c:ptCount val="10"/>
                <c:pt idx="1">
                  <c:v>165.41399999999999</c:v>
                </c:pt>
                <c:pt idx="2">
                  <c:v>177.809</c:v>
                </c:pt>
                <c:pt idx="3">
                  <c:v>174.738</c:v>
                </c:pt>
                <c:pt idx="4">
                  <c:v>224.56</c:v>
                </c:pt>
                <c:pt idx="5">
                  <c:v>204.96299999999999</c:v>
                </c:pt>
                <c:pt idx="6">
                  <c:v>115.90900000000001</c:v>
                </c:pt>
                <c:pt idx="7">
                  <c:v>119.435</c:v>
                </c:pt>
                <c:pt idx="8">
                  <c:v>231.13399999999999</c:v>
                </c:pt>
                <c:pt idx="9">
                  <c:v>172.751</c:v>
                </c:pt>
              </c:numCache>
            </c:numRef>
          </c:val>
          <c:smooth val="0"/>
          <c:extLst>
            <c:ext xmlns:c16="http://schemas.microsoft.com/office/drawing/2014/chart" uri="{C3380CC4-5D6E-409C-BE32-E72D297353CC}">
              <c16:uniqueId val="{0000001D-F69E-4294-AA6E-30B4EF1AA305}"/>
            </c:ext>
          </c:extLst>
        </c:ser>
        <c:ser>
          <c:idx val="30"/>
          <c:order val="30"/>
          <c:tx>
            <c:strRef>
              <c:f>Sheet1!$A$32</c:f>
              <c:strCache>
                <c:ptCount val="1"/>
                <c:pt idx="0">
                  <c:v>31</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Sheet1!$B$32:$K$32</c:f>
              <c:numCache>
                <c:formatCode>General</c:formatCode>
                <c:ptCount val="10"/>
                <c:pt idx="0">
                  <c:v>147.48699999999999</c:v>
                </c:pt>
                <c:pt idx="1">
                  <c:v>127.175</c:v>
                </c:pt>
                <c:pt idx="2">
                  <c:v>94.626999999999995</c:v>
                </c:pt>
                <c:pt idx="3">
                  <c:v>149.90100000000001</c:v>
                </c:pt>
                <c:pt idx="4">
                  <c:v>131.506</c:v>
                </c:pt>
                <c:pt idx="5">
                  <c:v>145.84200000000001</c:v>
                </c:pt>
                <c:pt idx="6">
                  <c:v>86.730999999999995</c:v>
                </c:pt>
                <c:pt idx="7">
                  <c:v>144.548</c:v>
                </c:pt>
                <c:pt idx="8">
                  <c:v>129.154</c:v>
                </c:pt>
                <c:pt idx="9">
                  <c:v>108.83199999999999</c:v>
                </c:pt>
              </c:numCache>
            </c:numRef>
          </c:val>
          <c:smooth val="0"/>
          <c:extLst>
            <c:ext xmlns:c16="http://schemas.microsoft.com/office/drawing/2014/chart" uri="{C3380CC4-5D6E-409C-BE32-E72D297353CC}">
              <c16:uniqueId val="{0000001E-F69E-4294-AA6E-30B4EF1AA305}"/>
            </c:ext>
          </c:extLst>
        </c:ser>
        <c:ser>
          <c:idx val="31"/>
          <c:order val="31"/>
          <c:tx>
            <c:strRef>
              <c:f>Sheet1!$A$33</c:f>
              <c:strCache>
                <c:ptCount val="1"/>
                <c:pt idx="0">
                  <c:v>32</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Sheet1!$B$33:$K$33</c:f>
              <c:numCache>
                <c:formatCode>General</c:formatCode>
                <c:ptCount val="10"/>
                <c:pt idx="1">
                  <c:v>34.058999999999997</c:v>
                </c:pt>
                <c:pt idx="3">
                  <c:v>59.131999999999998</c:v>
                </c:pt>
                <c:pt idx="4">
                  <c:v>57.067999999999998</c:v>
                </c:pt>
                <c:pt idx="5">
                  <c:v>44.389000000000003</c:v>
                </c:pt>
                <c:pt idx="6">
                  <c:v>37.950000000000003</c:v>
                </c:pt>
                <c:pt idx="7">
                  <c:v>33.536999999999999</c:v>
                </c:pt>
                <c:pt idx="8">
                  <c:v>51.250999999999998</c:v>
                </c:pt>
              </c:numCache>
            </c:numRef>
          </c:val>
          <c:smooth val="0"/>
          <c:extLst>
            <c:ext xmlns:c16="http://schemas.microsoft.com/office/drawing/2014/chart" uri="{C3380CC4-5D6E-409C-BE32-E72D297353CC}">
              <c16:uniqueId val="{0000001F-F69E-4294-AA6E-30B4EF1AA305}"/>
            </c:ext>
          </c:extLst>
        </c:ser>
        <c:ser>
          <c:idx val="32"/>
          <c:order val="32"/>
          <c:tx>
            <c:strRef>
              <c:f>Sheet1!$A$34</c:f>
              <c:strCache>
                <c:ptCount val="1"/>
                <c:pt idx="0">
                  <c:v>33</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Sheet1!$B$34:$K$34</c:f>
              <c:numCache>
                <c:formatCode>General</c:formatCode>
                <c:ptCount val="10"/>
                <c:pt idx="1">
                  <c:v>63.558999999999997</c:v>
                </c:pt>
                <c:pt idx="2">
                  <c:v>72.733000000000004</c:v>
                </c:pt>
                <c:pt idx="3">
                  <c:v>70.623999999999995</c:v>
                </c:pt>
                <c:pt idx="4">
                  <c:v>59.536000000000001</c:v>
                </c:pt>
                <c:pt idx="5">
                  <c:v>59.347000000000001</c:v>
                </c:pt>
                <c:pt idx="6">
                  <c:v>56.704999999999998</c:v>
                </c:pt>
                <c:pt idx="7">
                  <c:v>57.963000000000001</c:v>
                </c:pt>
                <c:pt idx="8">
                  <c:v>60.753</c:v>
                </c:pt>
                <c:pt idx="9">
                  <c:v>72.843000000000004</c:v>
                </c:pt>
              </c:numCache>
            </c:numRef>
          </c:val>
          <c:smooth val="0"/>
          <c:extLst>
            <c:ext xmlns:c16="http://schemas.microsoft.com/office/drawing/2014/chart" uri="{C3380CC4-5D6E-409C-BE32-E72D297353CC}">
              <c16:uniqueId val="{00000020-F69E-4294-AA6E-30B4EF1AA305}"/>
            </c:ext>
          </c:extLst>
        </c:ser>
        <c:ser>
          <c:idx val="33"/>
          <c:order val="33"/>
          <c:tx>
            <c:strRef>
              <c:f>Sheet1!$A$35</c:f>
              <c:strCache>
                <c:ptCount val="1"/>
                <c:pt idx="0">
                  <c:v>34</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Sheet1!$B$35:$K$35</c:f>
              <c:numCache>
                <c:formatCode>General</c:formatCode>
                <c:ptCount val="10"/>
                <c:pt idx="1">
                  <c:v>87.257999999999996</c:v>
                </c:pt>
                <c:pt idx="2">
                  <c:v>90.340999999999994</c:v>
                </c:pt>
                <c:pt idx="3">
                  <c:v>105.12</c:v>
                </c:pt>
                <c:pt idx="4">
                  <c:v>78.582999999999998</c:v>
                </c:pt>
                <c:pt idx="5">
                  <c:v>80.483000000000004</c:v>
                </c:pt>
                <c:pt idx="6">
                  <c:v>71.616</c:v>
                </c:pt>
                <c:pt idx="7">
                  <c:v>93.082999999999998</c:v>
                </c:pt>
                <c:pt idx="8">
                  <c:v>95.495000000000005</c:v>
                </c:pt>
                <c:pt idx="9">
                  <c:v>73.783000000000001</c:v>
                </c:pt>
              </c:numCache>
            </c:numRef>
          </c:val>
          <c:smooth val="0"/>
          <c:extLst>
            <c:ext xmlns:c16="http://schemas.microsoft.com/office/drawing/2014/chart" uri="{C3380CC4-5D6E-409C-BE32-E72D297353CC}">
              <c16:uniqueId val="{00000021-F69E-4294-AA6E-30B4EF1AA305}"/>
            </c:ext>
          </c:extLst>
        </c:ser>
        <c:ser>
          <c:idx val="34"/>
          <c:order val="34"/>
          <c:tx>
            <c:strRef>
              <c:f>Sheet1!$A$36</c:f>
              <c:strCache>
                <c:ptCount val="1"/>
                <c:pt idx="0">
                  <c:v>35</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Sheet1!$B$36:$K$36</c:f>
              <c:numCache>
                <c:formatCode>General</c:formatCode>
                <c:ptCount val="10"/>
                <c:pt idx="5">
                  <c:v>102.16800000000001</c:v>
                </c:pt>
                <c:pt idx="6">
                  <c:v>114.059</c:v>
                </c:pt>
                <c:pt idx="7">
                  <c:v>96.04</c:v>
                </c:pt>
                <c:pt idx="8">
                  <c:v>111.80800000000001</c:v>
                </c:pt>
                <c:pt idx="9">
                  <c:v>81.114999999999995</c:v>
                </c:pt>
              </c:numCache>
            </c:numRef>
          </c:val>
          <c:smooth val="0"/>
          <c:extLst>
            <c:ext xmlns:c16="http://schemas.microsoft.com/office/drawing/2014/chart" uri="{C3380CC4-5D6E-409C-BE32-E72D297353CC}">
              <c16:uniqueId val="{00000022-F69E-4294-AA6E-30B4EF1AA305}"/>
            </c:ext>
          </c:extLst>
        </c:ser>
        <c:ser>
          <c:idx val="35"/>
          <c:order val="35"/>
          <c:tx>
            <c:strRef>
              <c:f>Sheet1!$A$37</c:f>
              <c:strCache>
                <c:ptCount val="1"/>
                <c:pt idx="0">
                  <c:v>36</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Sheet1!$B$37:$K$37</c:f>
              <c:numCache>
                <c:formatCode>General</c:formatCode>
                <c:ptCount val="10"/>
                <c:pt idx="1">
                  <c:v>154.506</c:v>
                </c:pt>
                <c:pt idx="2">
                  <c:v>245.82900000000001</c:v>
                </c:pt>
                <c:pt idx="3">
                  <c:v>171.239</c:v>
                </c:pt>
                <c:pt idx="4">
                  <c:v>256.93700000000001</c:v>
                </c:pt>
                <c:pt idx="5">
                  <c:v>287.73200000000003</c:v>
                </c:pt>
                <c:pt idx="6">
                  <c:v>277.61</c:v>
                </c:pt>
                <c:pt idx="7">
                  <c:v>319.10599999999999</c:v>
                </c:pt>
                <c:pt idx="8">
                  <c:v>301.17500000000001</c:v>
                </c:pt>
                <c:pt idx="9">
                  <c:v>214.874</c:v>
                </c:pt>
              </c:numCache>
            </c:numRef>
          </c:val>
          <c:smooth val="0"/>
          <c:extLst>
            <c:ext xmlns:c16="http://schemas.microsoft.com/office/drawing/2014/chart" uri="{C3380CC4-5D6E-409C-BE32-E72D297353CC}">
              <c16:uniqueId val="{00000023-F69E-4294-AA6E-30B4EF1AA305}"/>
            </c:ext>
          </c:extLst>
        </c:ser>
        <c:ser>
          <c:idx val="36"/>
          <c:order val="36"/>
          <c:tx>
            <c:strRef>
              <c:f>Sheet1!$A$38</c:f>
              <c:strCache>
                <c:ptCount val="1"/>
                <c:pt idx="0">
                  <c:v>37</c:v>
                </c:pt>
              </c:strCache>
            </c:strRef>
          </c:tx>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Sheet1!$B$38:$K$38</c:f>
              <c:numCache>
                <c:formatCode>General</c:formatCode>
                <c:ptCount val="10"/>
                <c:pt idx="4">
                  <c:v>170.101</c:v>
                </c:pt>
                <c:pt idx="5">
                  <c:v>146.90299999999999</c:v>
                </c:pt>
                <c:pt idx="6">
                  <c:v>102.741</c:v>
                </c:pt>
                <c:pt idx="7">
                  <c:v>124.842</c:v>
                </c:pt>
                <c:pt idx="8">
                  <c:v>186.42599999999999</c:v>
                </c:pt>
              </c:numCache>
            </c:numRef>
          </c:val>
          <c:smooth val="0"/>
          <c:extLst>
            <c:ext xmlns:c16="http://schemas.microsoft.com/office/drawing/2014/chart" uri="{C3380CC4-5D6E-409C-BE32-E72D297353CC}">
              <c16:uniqueId val="{00000024-F69E-4294-AA6E-30B4EF1AA305}"/>
            </c:ext>
          </c:extLst>
        </c:ser>
        <c:ser>
          <c:idx val="37"/>
          <c:order val="37"/>
          <c:tx>
            <c:strRef>
              <c:f>Sheet1!$A$39</c:f>
              <c:strCache>
                <c:ptCount val="1"/>
                <c:pt idx="0">
                  <c:v>Total</c:v>
                </c:pt>
              </c:strCache>
            </c:strRef>
          </c:tx>
          <c:spPr>
            <a:ln w="76200" cmpd="sng">
              <a:solidFill>
                <a:schemeClr val="tx1"/>
              </a:solidFill>
            </a:ln>
          </c:spPr>
          <c:marker>
            <c:symbol val="none"/>
          </c:marker>
          <c:cat>
            <c:strRef>
              <c:f>Sheet1!$B$1:$K$1</c:f>
              <c:strCache>
                <c:ptCount val="10"/>
                <c:pt idx="0">
                  <c:v>November 2015</c:v>
                </c:pt>
                <c:pt idx="1">
                  <c:v>December 2015</c:v>
                </c:pt>
                <c:pt idx="2">
                  <c:v>January 2016</c:v>
                </c:pt>
                <c:pt idx="3">
                  <c:v>February 2016</c:v>
                </c:pt>
                <c:pt idx="4">
                  <c:v>March 2016</c:v>
                </c:pt>
                <c:pt idx="5">
                  <c:v>April 2016</c:v>
                </c:pt>
                <c:pt idx="6">
                  <c:v>May 2016</c:v>
                </c:pt>
                <c:pt idx="7">
                  <c:v>June 2016</c:v>
                </c:pt>
                <c:pt idx="8">
                  <c:v>July 2016</c:v>
                </c:pt>
                <c:pt idx="9">
                  <c:v>August 2016</c:v>
                </c:pt>
              </c:strCache>
            </c:strRef>
          </c:cat>
          <c:val>
            <c:numRef>
              <c:f>Sheet1!$B$39:$K$39</c:f>
              <c:numCache>
                <c:formatCode>General</c:formatCode>
                <c:ptCount val="10"/>
                <c:pt idx="0">
                  <c:v>115.80200000000001</c:v>
                </c:pt>
                <c:pt idx="1">
                  <c:v>100.038</c:v>
                </c:pt>
                <c:pt idx="2">
                  <c:v>104.331</c:v>
                </c:pt>
                <c:pt idx="3">
                  <c:v>101.348</c:v>
                </c:pt>
                <c:pt idx="4">
                  <c:v>103.783</c:v>
                </c:pt>
                <c:pt idx="5">
                  <c:v>98.638000000000005</c:v>
                </c:pt>
                <c:pt idx="6">
                  <c:v>94.757999999999996</c:v>
                </c:pt>
                <c:pt idx="7">
                  <c:v>92.394000000000005</c:v>
                </c:pt>
                <c:pt idx="8">
                  <c:v>83.522999999999996</c:v>
                </c:pt>
                <c:pt idx="9">
                  <c:v>83.733000000000004</c:v>
                </c:pt>
              </c:numCache>
            </c:numRef>
          </c:val>
          <c:smooth val="0"/>
          <c:extLst>
            <c:ext xmlns:c16="http://schemas.microsoft.com/office/drawing/2014/chart" uri="{C3380CC4-5D6E-409C-BE32-E72D297353CC}">
              <c16:uniqueId val="{00000025-F69E-4294-AA6E-30B4EF1AA305}"/>
            </c:ext>
          </c:extLst>
        </c:ser>
        <c:dLbls>
          <c:showLegendKey val="0"/>
          <c:showVal val="0"/>
          <c:showCatName val="0"/>
          <c:showSerName val="0"/>
          <c:showPercent val="0"/>
          <c:showBubbleSize val="0"/>
        </c:dLbls>
        <c:smooth val="0"/>
        <c:axId val="-1986996648"/>
        <c:axId val="-1986231960"/>
      </c:lineChart>
      <c:catAx>
        <c:axId val="-1986996648"/>
        <c:scaling>
          <c:orientation val="minMax"/>
        </c:scaling>
        <c:delete val="0"/>
        <c:axPos val="b"/>
        <c:numFmt formatCode="General" sourceLinked="0"/>
        <c:majorTickMark val="none"/>
        <c:minorTickMark val="none"/>
        <c:tickLblPos val="nextTo"/>
        <c:txPr>
          <a:bodyPr/>
          <a:lstStyle/>
          <a:p>
            <a:pPr>
              <a:defRPr sz="1400" b="1"/>
            </a:pPr>
            <a:endParaRPr lang="en-US"/>
          </a:p>
        </c:txPr>
        <c:crossAx val="-1986231960"/>
        <c:crosses val="autoZero"/>
        <c:auto val="1"/>
        <c:lblAlgn val="ctr"/>
        <c:lblOffset val="100"/>
        <c:noMultiLvlLbl val="0"/>
      </c:catAx>
      <c:valAx>
        <c:axId val="-1986231960"/>
        <c:scaling>
          <c:orientation val="minMax"/>
        </c:scaling>
        <c:delete val="0"/>
        <c:axPos val="l"/>
        <c:majorGridlines/>
        <c:title>
          <c:tx>
            <c:rich>
              <a:bodyPr/>
              <a:lstStyle/>
              <a:p>
                <a:pPr>
                  <a:defRPr sz="1600"/>
                </a:pPr>
                <a:r>
                  <a:rPr lang="en-US" sz="1600"/>
                  <a:t>Daily Defined Doses per 1000 Patient Days</a:t>
                </a:r>
              </a:p>
            </c:rich>
          </c:tx>
          <c:overlay val="0"/>
        </c:title>
        <c:numFmt formatCode="General" sourceLinked="1"/>
        <c:majorTickMark val="none"/>
        <c:minorTickMark val="none"/>
        <c:tickLblPos val="nextTo"/>
        <c:txPr>
          <a:bodyPr/>
          <a:lstStyle/>
          <a:p>
            <a:pPr>
              <a:defRPr sz="1800"/>
            </a:pPr>
            <a:endParaRPr lang="en-US"/>
          </a:p>
        </c:txPr>
        <c:crossAx val="-1986996648"/>
        <c:crosses val="autoZero"/>
        <c:crossBetween val="between"/>
      </c:valAx>
    </c:plotArea>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1588"/>
            <a:ext cx="3036888" cy="461962"/>
          </a:xfrm>
          <a:prstGeom prst="rect">
            <a:avLst/>
          </a:prstGeom>
          <a:noFill/>
          <a:ln w="9525">
            <a:noFill/>
            <a:miter lim="800000"/>
            <a:headEnd/>
            <a:tailEnd/>
          </a:ln>
        </p:spPr>
        <p:txBody>
          <a:bodyPr vert="horz" wrap="square" lIns="18706" tIns="0" rIns="18706" bIns="0" numCol="1" anchor="t" anchorCtr="0" compatLnSpc="1">
            <a:prstTxWarp prst="textNoShape">
              <a:avLst/>
            </a:prstTxWarp>
          </a:bodyPr>
          <a:lstStyle>
            <a:lvl1pPr defTabSz="936625" eaLnBrk="0" hangingPunct="0">
              <a:defRPr sz="1000" i="1">
                <a:solidFill>
                  <a:schemeClr val="tx1"/>
                </a:solidFill>
              </a:defRPr>
            </a:lvl1pPr>
          </a:lstStyle>
          <a:p>
            <a:pPr>
              <a:defRPr/>
            </a:pPr>
            <a:endParaRPr lang="en-US" dirty="0"/>
          </a:p>
        </p:txBody>
      </p:sp>
      <p:sp>
        <p:nvSpPr>
          <p:cNvPr id="4099" name="Rectangle 3"/>
          <p:cNvSpPr>
            <a:spLocks noGrp="1" noChangeArrowheads="1"/>
          </p:cNvSpPr>
          <p:nvPr>
            <p:ph type="dt" sz="quarter" idx="1"/>
          </p:nvPr>
        </p:nvSpPr>
        <p:spPr bwMode="auto">
          <a:xfrm>
            <a:off x="3971925" y="1588"/>
            <a:ext cx="3036888" cy="461962"/>
          </a:xfrm>
          <a:prstGeom prst="rect">
            <a:avLst/>
          </a:prstGeom>
          <a:noFill/>
          <a:ln w="9525">
            <a:noFill/>
            <a:miter lim="800000"/>
            <a:headEnd/>
            <a:tailEnd/>
          </a:ln>
        </p:spPr>
        <p:txBody>
          <a:bodyPr vert="horz" wrap="square" lIns="18706" tIns="0" rIns="18706" bIns="0" numCol="1" anchor="t" anchorCtr="0" compatLnSpc="1">
            <a:prstTxWarp prst="textNoShape">
              <a:avLst/>
            </a:prstTxWarp>
          </a:bodyPr>
          <a:lstStyle>
            <a:lvl1pPr algn="r" defTabSz="936625" eaLnBrk="0" hangingPunct="0">
              <a:defRPr sz="1000" i="1">
                <a:solidFill>
                  <a:schemeClr val="tx1"/>
                </a:solidFill>
              </a:defRPr>
            </a:lvl1pPr>
          </a:lstStyle>
          <a:p>
            <a:pPr>
              <a:defRPr/>
            </a:pPr>
            <a:endParaRPr lang="en-US" dirty="0"/>
          </a:p>
        </p:txBody>
      </p:sp>
      <p:sp>
        <p:nvSpPr>
          <p:cNvPr id="4100" name="Rectangle 4"/>
          <p:cNvSpPr>
            <a:spLocks noGrp="1" noChangeArrowheads="1"/>
          </p:cNvSpPr>
          <p:nvPr>
            <p:ph type="ftr" sz="quarter" idx="2"/>
          </p:nvPr>
        </p:nvSpPr>
        <p:spPr bwMode="auto">
          <a:xfrm>
            <a:off x="0" y="8831263"/>
            <a:ext cx="3036888" cy="461962"/>
          </a:xfrm>
          <a:prstGeom prst="rect">
            <a:avLst/>
          </a:prstGeom>
          <a:noFill/>
          <a:ln w="9525">
            <a:noFill/>
            <a:miter lim="800000"/>
            <a:headEnd/>
            <a:tailEnd/>
          </a:ln>
        </p:spPr>
        <p:txBody>
          <a:bodyPr vert="horz" wrap="square" lIns="18706" tIns="0" rIns="18706" bIns="0" numCol="1" anchor="b" anchorCtr="0" compatLnSpc="1">
            <a:prstTxWarp prst="textNoShape">
              <a:avLst/>
            </a:prstTxWarp>
          </a:bodyPr>
          <a:lstStyle>
            <a:lvl1pPr defTabSz="936625" eaLnBrk="0" hangingPunct="0">
              <a:defRPr sz="1000" i="1">
                <a:solidFill>
                  <a:schemeClr val="tx1"/>
                </a:solidFill>
              </a:defRPr>
            </a:lvl1pPr>
          </a:lstStyle>
          <a:p>
            <a:pPr>
              <a:defRPr/>
            </a:pPr>
            <a:endParaRPr lang="en-US" dirty="0"/>
          </a:p>
        </p:txBody>
      </p:sp>
      <p:sp>
        <p:nvSpPr>
          <p:cNvPr id="4101" name="Rectangle 5"/>
          <p:cNvSpPr>
            <a:spLocks noGrp="1" noChangeArrowheads="1"/>
          </p:cNvSpPr>
          <p:nvPr>
            <p:ph type="sldNum" sz="quarter" idx="3"/>
          </p:nvPr>
        </p:nvSpPr>
        <p:spPr bwMode="auto">
          <a:xfrm>
            <a:off x="3971925" y="8831263"/>
            <a:ext cx="3036888" cy="461962"/>
          </a:xfrm>
          <a:prstGeom prst="rect">
            <a:avLst/>
          </a:prstGeom>
          <a:noFill/>
          <a:ln w="9525">
            <a:noFill/>
            <a:miter lim="800000"/>
            <a:headEnd/>
            <a:tailEnd/>
          </a:ln>
        </p:spPr>
        <p:txBody>
          <a:bodyPr vert="horz" wrap="square" lIns="18706" tIns="0" rIns="18706" bIns="0" numCol="1" anchor="b" anchorCtr="0" compatLnSpc="1">
            <a:prstTxWarp prst="textNoShape">
              <a:avLst/>
            </a:prstTxWarp>
          </a:bodyPr>
          <a:lstStyle>
            <a:lvl1pPr algn="r" defTabSz="936625" eaLnBrk="0" hangingPunct="0">
              <a:defRPr sz="1000" i="1">
                <a:solidFill>
                  <a:schemeClr val="tx1"/>
                </a:solidFill>
              </a:defRPr>
            </a:lvl1pPr>
          </a:lstStyle>
          <a:p>
            <a:pPr>
              <a:defRPr/>
            </a:pPr>
            <a:fld id="{5F4E595D-B47D-4D8C-9827-61F41602FFCC}" type="slidenum">
              <a:rPr lang="en-US"/>
              <a:pPr>
                <a:defRPr/>
              </a:pPr>
              <a:t>‹#›</a:t>
            </a:fld>
            <a:endParaRPr lang="en-US" dirty="0"/>
          </a:p>
        </p:txBody>
      </p:sp>
      <p:sp>
        <p:nvSpPr>
          <p:cNvPr id="4102" name="Rectangle 6"/>
          <p:cNvSpPr>
            <a:spLocks noChangeArrowheads="1"/>
          </p:cNvSpPr>
          <p:nvPr/>
        </p:nvSpPr>
        <p:spPr bwMode="auto">
          <a:xfrm>
            <a:off x="3114675" y="8850313"/>
            <a:ext cx="773113" cy="261937"/>
          </a:xfrm>
          <a:prstGeom prst="rect">
            <a:avLst/>
          </a:prstGeom>
          <a:noFill/>
          <a:ln w="9525">
            <a:noFill/>
            <a:miter lim="800000"/>
            <a:headEnd/>
            <a:tailEnd/>
          </a:ln>
        </p:spPr>
        <p:txBody>
          <a:bodyPr wrap="none" lIns="91973" tIns="46765" rIns="91973" bIns="46765">
            <a:spAutoFit/>
          </a:bodyPr>
          <a:lstStyle/>
          <a:p>
            <a:pPr algn="ctr" defTabSz="966788" eaLnBrk="0" hangingPunct="0">
              <a:lnSpc>
                <a:spcPct val="90000"/>
              </a:lnSpc>
              <a:defRPr/>
            </a:pPr>
            <a:r>
              <a:rPr lang="en-US" sz="1200" dirty="0">
                <a:solidFill>
                  <a:schemeClr val="tx1"/>
                </a:solidFill>
              </a:rPr>
              <a:t>Page </a:t>
            </a:r>
            <a:fld id="{FDB2380B-EE9E-42AE-9105-0ADB57D6E9B2}" type="slidenum">
              <a:rPr lang="en-US" sz="1200">
                <a:solidFill>
                  <a:schemeClr val="tx1"/>
                </a:solidFill>
              </a:rPr>
              <a:pPr algn="ctr" defTabSz="966788" eaLnBrk="0" hangingPunct="0">
                <a:lnSpc>
                  <a:spcPct val="90000"/>
                </a:lnSpc>
                <a:defRPr/>
              </a:pPr>
              <a:t>‹#›</a:t>
            </a:fld>
            <a:endParaRPr lang="en-US" sz="1200" dirty="0">
              <a:solidFill>
                <a:schemeClr val="tx1"/>
              </a:solidFill>
            </a:endParaRPr>
          </a:p>
        </p:txBody>
      </p:sp>
    </p:spTree>
    <p:extLst>
      <p:ext uri="{BB962C8B-B14F-4D97-AF65-F5344CB8AC3E}">
        <p14:creationId xmlns:p14="http://schemas.microsoft.com/office/powerpoint/2010/main" val="2878442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36888" cy="461962"/>
          </a:xfrm>
          <a:prstGeom prst="rect">
            <a:avLst/>
          </a:prstGeom>
          <a:noFill/>
          <a:ln w="9525">
            <a:noFill/>
            <a:miter lim="800000"/>
            <a:headEnd/>
            <a:tailEnd/>
          </a:ln>
        </p:spPr>
        <p:txBody>
          <a:bodyPr vert="horz" wrap="square" lIns="18706" tIns="0" rIns="18706" bIns="0" numCol="1" anchor="t" anchorCtr="0" compatLnSpc="1">
            <a:prstTxWarp prst="textNoShape">
              <a:avLst/>
            </a:prstTxWarp>
          </a:bodyPr>
          <a:lstStyle>
            <a:lvl1pPr defTabSz="936625" eaLnBrk="0" hangingPunct="0">
              <a:defRPr sz="1000" i="1">
                <a:solidFill>
                  <a:schemeClr val="tx1"/>
                </a:solidFill>
              </a:defRPr>
            </a:lvl1pPr>
          </a:lstStyle>
          <a:p>
            <a:pPr>
              <a:defRPr/>
            </a:pPr>
            <a:endParaRPr lang="en-US" dirty="0"/>
          </a:p>
        </p:txBody>
      </p:sp>
      <p:sp>
        <p:nvSpPr>
          <p:cNvPr id="3075" name="Rectangle 3"/>
          <p:cNvSpPr>
            <a:spLocks noGrp="1" noChangeArrowheads="1"/>
          </p:cNvSpPr>
          <p:nvPr>
            <p:ph type="dt" idx="1"/>
          </p:nvPr>
        </p:nvSpPr>
        <p:spPr bwMode="auto">
          <a:xfrm>
            <a:off x="3971925" y="1588"/>
            <a:ext cx="3036888" cy="461962"/>
          </a:xfrm>
          <a:prstGeom prst="rect">
            <a:avLst/>
          </a:prstGeom>
          <a:noFill/>
          <a:ln w="9525">
            <a:noFill/>
            <a:miter lim="800000"/>
            <a:headEnd/>
            <a:tailEnd/>
          </a:ln>
        </p:spPr>
        <p:txBody>
          <a:bodyPr vert="horz" wrap="square" lIns="18706" tIns="0" rIns="18706" bIns="0" numCol="1" anchor="t" anchorCtr="0" compatLnSpc="1">
            <a:prstTxWarp prst="textNoShape">
              <a:avLst/>
            </a:prstTxWarp>
          </a:bodyPr>
          <a:lstStyle>
            <a:lvl1pPr algn="r" defTabSz="936625" eaLnBrk="0" hangingPunct="0">
              <a:defRPr sz="1000" i="1">
                <a:solidFill>
                  <a:schemeClr val="tx1"/>
                </a:solidFill>
              </a:defRPr>
            </a:lvl1pPr>
          </a:lstStyle>
          <a:p>
            <a:pPr>
              <a:defRPr/>
            </a:pPr>
            <a:endParaRPr lang="en-US" dirty="0"/>
          </a:p>
        </p:txBody>
      </p:sp>
      <p:sp>
        <p:nvSpPr>
          <p:cNvPr id="3076" name="Rectangle 4"/>
          <p:cNvSpPr>
            <a:spLocks noGrp="1" noChangeArrowheads="1"/>
          </p:cNvSpPr>
          <p:nvPr>
            <p:ph type="ftr" sz="quarter" idx="4"/>
          </p:nvPr>
        </p:nvSpPr>
        <p:spPr bwMode="auto">
          <a:xfrm>
            <a:off x="0" y="8831263"/>
            <a:ext cx="3036888" cy="461962"/>
          </a:xfrm>
          <a:prstGeom prst="rect">
            <a:avLst/>
          </a:prstGeom>
          <a:noFill/>
          <a:ln w="9525">
            <a:noFill/>
            <a:miter lim="800000"/>
            <a:headEnd/>
            <a:tailEnd/>
          </a:ln>
        </p:spPr>
        <p:txBody>
          <a:bodyPr vert="horz" wrap="square" lIns="18706" tIns="0" rIns="18706" bIns="0" numCol="1" anchor="b" anchorCtr="0" compatLnSpc="1">
            <a:prstTxWarp prst="textNoShape">
              <a:avLst/>
            </a:prstTxWarp>
          </a:bodyPr>
          <a:lstStyle>
            <a:lvl1pPr defTabSz="936625" eaLnBrk="0" hangingPunct="0">
              <a:defRPr sz="1000" i="1">
                <a:solidFill>
                  <a:schemeClr val="tx1"/>
                </a:solidFill>
              </a:defRPr>
            </a:lvl1pPr>
          </a:lstStyle>
          <a:p>
            <a:pPr>
              <a:defRPr/>
            </a:pPr>
            <a:endParaRPr lang="en-US" dirty="0"/>
          </a:p>
        </p:txBody>
      </p:sp>
      <p:sp>
        <p:nvSpPr>
          <p:cNvPr id="3077" name="Rectangle 5"/>
          <p:cNvSpPr>
            <a:spLocks noGrp="1" noChangeArrowheads="1"/>
          </p:cNvSpPr>
          <p:nvPr>
            <p:ph type="sldNum" sz="quarter" idx="5"/>
          </p:nvPr>
        </p:nvSpPr>
        <p:spPr bwMode="auto">
          <a:xfrm>
            <a:off x="3971925" y="8831263"/>
            <a:ext cx="3036888" cy="461962"/>
          </a:xfrm>
          <a:prstGeom prst="rect">
            <a:avLst/>
          </a:prstGeom>
          <a:noFill/>
          <a:ln w="9525">
            <a:noFill/>
            <a:miter lim="800000"/>
            <a:headEnd/>
            <a:tailEnd/>
          </a:ln>
        </p:spPr>
        <p:txBody>
          <a:bodyPr vert="horz" wrap="square" lIns="18706" tIns="0" rIns="18706" bIns="0" numCol="1" anchor="b" anchorCtr="0" compatLnSpc="1">
            <a:prstTxWarp prst="textNoShape">
              <a:avLst/>
            </a:prstTxWarp>
          </a:bodyPr>
          <a:lstStyle>
            <a:lvl1pPr algn="r" defTabSz="936625" eaLnBrk="0" hangingPunct="0">
              <a:defRPr sz="1000" i="1">
                <a:solidFill>
                  <a:schemeClr val="tx1"/>
                </a:solidFill>
              </a:defRPr>
            </a:lvl1pPr>
          </a:lstStyle>
          <a:p>
            <a:pPr>
              <a:defRPr/>
            </a:pPr>
            <a:fld id="{C432F2E4-6D78-4C00-AE28-98EBCAA1E33B}" type="slidenum">
              <a:rPr lang="en-US"/>
              <a:pPr>
                <a:defRPr/>
              </a:pPr>
              <a:t>‹#›</a:t>
            </a:fld>
            <a:endParaRPr lang="en-US" dirty="0"/>
          </a:p>
        </p:txBody>
      </p:sp>
      <p:sp>
        <p:nvSpPr>
          <p:cNvPr id="3078" name="Rectangle 6"/>
          <p:cNvSpPr>
            <a:spLocks noChangeArrowheads="1"/>
          </p:cNvSpPr>
          <p:nvPr/>
        </p:nvSpPr>
        <p:spPr bwMode="auto">
          <a:xfrm>
            <a:off x="3122613" y="8850313"/>
            <a:ext cx="757237" cy="257175"/>
          </a:xfrm>
          <a:prstGeom prst="rect">
            <a:avLst/>
          </a:prstGeom>
          <a:noFill/>
          <a:ln w="9525">
            <a:noFill/>
            <a:miter lim="800000"/>
            <a:headEnd/>
            <a:tailEnd/>
          </a:ln>
        </p:spPr>
        <p:txBody>
          <a:bodyPr wrap="none" lIns="91973" tIns="46765" rIns="91973" bIns="46765">
            <a:spAutoFit/>
          </a:bodyPr>
          <a:lstStyle/>
          <a:p>
            <a:pPr algn="ctr" defTabSz="966788" eaLnBrk="0" hangingPunct="0">
              <a:lnSpc>
                <a:spcPct val="90000"/>
              </a:lnSpc>
              <a:defRPr/>
            </a:pPr>
            <a:r>
              <a:rPr lang="en-US" sz="1200" dirty="0">
                <a:solidFill>
                  <a:schemeClr val="tx1"/>
                </a:solidFill>
              </a:rPr>
              <a:t>Page </a:t>
            </a:r>
            <a:fld id="{68F650B9-0E64-492A-8D26-AEC9D1BEF263}" type="slidenum">
              <a:rPr lang="en-US" sz="1200">
                <a:solidFill>
                  <a:schemeClr val="tx1"/>
                </a:solidFill>
              </a:rPr>
              <a:pPr algn="ctr" defTabSz="966788" eaLnBrk="0" hangingPunct="0">
                <a:lnSpc>
                  <a:spcPct val="90000"/>
                </a:lnSpc>
                <a:defRPr/>
              </a:pPr>
              <a:t>‹#›</a:t>
            </a:fld>
            <a:endParaRPr lang="en-US" sz="1200" dirty="0">
              <a:solidFill>
                <a:schemeClr val="tx1"/>
              </a:solidFill>
            </a:endParaRPr>
          </a:p>
        </p:txBody>
      </p:sp>
      <p:sp>
        <p:nvSpPr>
          <p:cNvPr id="12295" name="Rectangle 7"/>
          <p:cNvSpPr>
            <a:spLocks noGrp="1" noRot="1" noChangeAspect="1" noChangeArrowheads="1" noTextEdit="1"/>
          </p:cNvSpPr>
          <p:nvPr>
            <p:ph type="sldImg" idx="2"/>
          </p:nvPr>
        </p:nvSpPr>
        <p:spPr bwMode="auto">
          <a:xfrm>
            <a:off x="1335088" y="5124450"/>
            <a:ext cx="4324350" cy="3241675"/>
          </a:xfrm>
          <a:prstGeom prst="rect">
            <a:avLst/>
          </a:prstGeom>
          <a:noFill/>
          <a:ln w="12700">
            <a:solidFill>
              <a:schemeClr val="tx1"/>
            </a:solidFill>
            <a:miter lim="800000"/>
            <a:headEnd/>
            <a:tailEnd/>
          </a:ln>
        </p:spPr>
      </p:sp>
      <p:sp>
        <p:nvSpPr>
          <p:cNvPr id="3080" name="Rectangle 8"/>
          <p:cNvSpPr>
            <a:spLocks noGrp="1" noChangeArrowheads="1"/>
          </p:cNvSpPr>
          <p:nvPr>
            <p:ph type="body" sz="quarter" idx="3"/>
          </p:nvPr>
        </p:nvSpPr>
        <p:spPr bwMode="auto">
          <a:xfrm>
            <a:off x="971550" y="473075"/>
            <a:ext cx="5130800" cy="4179888"/>
          </a:xfrm>
          <a:prstGeom prst="rect">
            <a:avLst/>
          </a:prstGeom>
          <a:noFill/>
          <a:ln w="9525">
            <a:noFill/>
            <a:miter lim="800000"/>
            <a:headEnd/>
            <a:tailEnd/>
          </a:ln>
        </p:spPr>
        <p:txBody>
          <a:bodyPr vert="horz" wrap="square" lIns="96649" tIns="51441" rIns="96649" bIns="51441"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38533630"/>
      </p:ext>
    </p:extLst>
  </p:cSld>
  <p:clrMap bg1="lt1" tx1="dk1" bg2="lt2" tx2="dk2" accent1="accent1" accent2="accent2" accent3="accent3" accent4="accent4" accent5="accent5" accent6="accent6" hlink="hlink" folHlink="folHlink"/>
  <p:notesStyle>
    <a:lvl1pPr algn="l" defTabSz="1030288" rtl="0" eaLnBrk="0" fontAlgn="base" hangingPunct="0">
      <a:lnSpc>
        <a:spcPct val="87000"/>
      </a:lnSpc>
      <a:spcBef>
        <a:spcPct val="40000"/>
      </a:spcBef>
      <a:spcAft>
        <a:spcPct val="0"/>
      </a:spcAft>
      <a:defRPr sz="1600" kern="1200">
        <a:solidFill>
          <a:schemeClr val="tx1"/>
        </a:solidFill>
        <a:latin typeface="Arial" charset="0"/>
        <a:ea typeface="+mn-ea"/>
        <a:cs typeface="+mn-cs"/>
      </a:defRPr>
    </a:lvl1pPr>
    <a:lvl2pPr marL="4841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2pPr>
    <a:lvl3pPr marL="971550"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3pPr>
    <a:lvl4pPr marL="1457325"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4pPr>
    <a:lvl5pPr marL="1944688" algn="l" defTabSz="1030288" rtl="0" eaLnBrk="0" fontAlgn="base" hangingPunct="0">
      <a:lnSpc>
        <a:spcPct val="87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59211F77-3739-A546-9D62-2B26C751811A}" type="slidenum">
              <a:rPr lang="en-US" smtClean="0"/>
              <a:pPr/>
              <a:t>1</a:t>
            </a:fld>
            <a:endParaRPr lang="en-US" dirty="0"/>
          </a:p>
        </p:txBody>
      </p:sp>
    </p:spTree>
    <p:extLst>
      <p:ext uri="{BB962C8B-B14F-4D97-AF65-F5344CB8AC3E}">
        <p14:creationId xmlns:p14="http://schemas.microsoft.com/office/powerpoint/2010/main" val="2162698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REGIONAL STRATEGIES</a:t>
            </a:r>
            <a:r>
              <a:rPr lang="en-US" baseline="0" dirty="0"/>
              <a:t> ARE LIKELY TO BE ASSOCIATED WITH MORE SIGNIFICANT IMPACT</a:t>
            </a:r>
            <a:endParaRPr lang="en-US" dirty="0"/>
          </a:p>
          <a:p>
            <a:r>
              <a:rPr lang="en-US" dirty="0"/>
              <a:t>Transfer data of patients was simulated using actual transfer data from healthcare networks</a:t>
            </a:r>
          </a:p>
          <a:p>
            <a:r>
              <a:rPr lang="en-US" sz="1600" kern="1200" dirty="0">
                <a:solidFill>
                  <a:schemeClr val="tx1"/>
                </a:solidFill>
                <a:latin typeface="Arial" charset="0"/>
                <a:ea typeface="+mn-ea"/>
                <a:cs typeface="+mn-cs"/>
              </a:rPr>
              <a:t>three hypothetical scenarios (</a:t>
            </a:r>
            <a:r>
              <a:rPr lang="en-US" sz="1600" i="1" kern="1200" dirty="0">
                <a:solidFill>
                  <a:schemeClr val="tx1"/>
                </a:solidFill>
                <a:latin typeface="Arial" charset="0"/>
                <a:ea typeface="+mn-ea"/>
                <a:cs typeface="+mn-cs"/>
              </a:rPr>
              <a:t>1</a:t>
            </a:r>
            <a:r>
              <a:rPr lang="en-US" sz="1600" i="0" kern="1200" dirty="0">
                <a:solidFill>
                  <a:schemeClr val="tx1"/>
                </a:solidFill>
                <a:latin typeface="Arial" charset="0"/>
                <a:ea typeface="+mn-ea"/>
                <a:cs typeface="+mn-cs"/>
              </a:rPr>
              <a:t>): infection control activity currently in common use (common approach/status quo, or baseline activity with no augmented intervention) (</a:t>
            </a:r>
            <a:r>
              <a:rPr lang="en-US" sz="1600" i="1" kern="1200" dirty="0">
                <a:solidFill>
                  <a:schemeClr val="tx1"/>
                </a:solidFill>
                <a:latin typeface="Arial" charset="0"/>
                <a:ea typeface="+mn-ea"/>
                <a:cs typeface="+mn-cs"/>
              </a:rPr>
              <a:t>2</a:t>
            </a:r>
            <a:r>
              <a:rPr lang="en-US" sz="1600" i="0" kern="1200" dirty="0">
                <a:solidFill>
                  <a:schemeClr val="tx1"/>
                </a:solidFill>
                <a:latin typeface="Arial" charset="0"/>
                <a:ea typeface="+mn-ea"/>
                <a:cs typeface="+mn-cs"/>
              </a:rPr>
              <a:t>), augmented efforts implemented independently at individual subsets of facilities (independent efforts), and (</a:t>
            </a:r>
            <a:r>
              <a:rPr lang="en-US" sz="1600" i="1" kern="1200" dirty="0">
                <a:solidFill>
                  <a:schemeClr val="tx1"/>
                </a:solidFill>
                <a:latin typeface="Arial" charset="0"/>
                <a:ea typeface="+mn-ea"/>
                <a:cs typeface="+mn-cs"/>
              </a:rPr>
              <a:t>3</a:t>
            </a:r>
            <a:r>
              <a:rPr lang="en-US" sz="1600" i="0" kern="1200" dirty="0">
                <a:solidFill>
                  <a:schemeClr val="tx1"/>
                </a:solidFill>
                <a:latin typeface="Arial" charset="0"/>
                <a:ea typeface="+mn-ea"/>
                <a:cs typeface="+mn-cs"/>
              </a:rPr>
              <a:t>) coordinated augmented approach across a health care network (coordinated approach).</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20</a:t>
            </a:fld>
            <a:endParaRPr lang="en-US" dirty="0"/>
          </a:p>
        </p:txBody>
      </p:sp>
    </p:spTree>
    <p:extLst>
      <p:ext uri="{BB962C8B-B14F-4D97-AF65-F5344CB8AC3E}">
        <p14:creationId xmlns:p14="http://schemas.microsoft.com/office/powerpoint/2010/main" val="22929102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pPr marL="0" marR="0" indent="0" algn="l" defTabSz="1030288" rtl="0" eaLnBrk="0" fontAlgn="base" latinLnBrk="0" hangingPunct="0">
              <a:lnSpc>
                <a:spcPct val="87000"/>
              </a:lnSpc>
              <a:spcBef>
                <a:spcPct val="40000"/>
              </a:spcBef>
              <a:spcAft>
                <a:spcPct val="0"/>
              </a:spcAft>
              <a:buClrTx/>
              <a:buSzTx/>
              <a:buFontTx/>
              <a:buNone/>
              <a:tabLst/>
              <a:defRPr/>
            </a:pPr>
            <a:r>
              <a:rPr lang="en-US" sz="1600" kern="1200" dirty="0">
                <a:solidFill>
                  <a:schemeClr val="tx1"/>
                </a:solidFill>
                <a:latin typeface="Arial" charset="0"/>
                <a:ea typeface="+mn-ea"/>
                <a:cs typeface="+mn-cs"/>
              </a:rPr>
              <a:t>With effective action now, including nationwide antibiotic stewardship efforts and interventions to prevent spread of antibiotic-resistant infections, an estimated 619,000 infections caused by three problematic antibiotic-resistant HAIs or CDIs, and 37,000 deaths among infected patients might be averted nationally over the next 5 years. When considering published estimates of costs related to these four infections in the projections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21</a:t>
            </a:fld>
            <a:endParaRPr lang="en-US" dirty="0"/>
          </a:p>
        </p:txBody>
      </p:sp>
    </p:spTree>
    <p:extLst>
      <p:ext uri="{BB962C8B-B14F-4D97-AF65-F5344CB8AC3E}">
        <p14:creationId xmlns:p14="http://schemas.microsoft.com/office/powerpoint/2010/main" val="298342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Social dynamics</a:t>
            </a:r>
            <a:r>
              <a:rPr lang="en-US" baseline="0" dirty="0"/>
              <a:t> such as prescribing etiquette and hidden curriculum that may run countercurrent to science and education</a:t>
            </a:r>
            <a:endParaRPr lang="en-US" dirty="0"/>
          </a:p>
          <a:p>
            <a:r>
              <a:rPr lang="en-US" dirty="0"/>
              <a:t>Beliefs about antibiotics and their effects</a:t>
            </a:r>
          </a:p>
          <a:p>
            <a:r>
              <a:rPr lang="en-US" dirty="0"/>
              <a:t>Or provider</a:t>
            </a:r>
            <a:r>
              <a:rPr lang="en-US" baseline="0" dirty="0"/>
              <a:t> perceptions of patient attitudes (mounting evidence that what patients think and what providers think they think are not in agreement)</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24</a:t>
            </a:fld>
            <a:endParaRPr lang="en-US" dirty="0"/>
          </a:p>
        </p:txBody>
      </p:sp>
    </p:spTree>
    <p:extLst>
      <p:ext uri="{BB962C8B-B14F-4D97-AF65-F5344CB8AC3E}">
        <p14:creationId xmlns:p14="http://schemas.microsoft.com/office/powerpoint/2010/main" val="1208552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INVITED</a:t>
            </a:r>
            <a:r>
              <a:rPr lang="en-US" baseline="0" dirty="0"/>
              <a:t> TALKS</a:t>
            </a:r>
          </a:p>
          <a:p>
            <a:r>
              <a:rPr lang="en-US" baseline="0" dirty="0"/>
              <a:t>Can be difficult to show an effect AND When they do</a:t>
            </a:r>
            <a:r>
              <a:rPr lang="mr-IN" baseline="0" dirty="0"/>
              <a:t>…</a:t>
            </a:r>
            <a:endParaRPr lang="en-US" baseline="0" dirty="0"/>
          </a:p>
          <a:p>
            <a:r>
              <a:rPr lang="en-US" baseline="0" dirty="0"/>
              <a:t>Mortality, length of stay, and </a:t>
            </a:r>
            <a:r>
              <a:rPr lang="en-US" i="1" baseline="0" dirty="0"/>
              <a:t>C. </a:t>
            </a:r>
            <a:r>
              <a:rPr lang="en-US" i="1" baseline="0" dirty="0" err="1"/>
              <a:t>difficile</a:t>
            </a:r>
            <a:r>
              <a:rPr lang="en-US" baseline="0" dirty="0"/>
              <a:t> in prior studies suffer from secular trends in healthcare where ongoing quality improvement projects are aimed at decreasing these as well so before after studies can be more difficult to interpret but more robust studies such as stepped-wedge quasi-experimental studies can be implemented when you have large </a:t>
            </a:r>
            <a:r>
              <a:rPr lang="en-US" baseline="0" dirty="0" err="1"/>
              <a:t>collaboratives</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25</a:t>
            </a:fld>
            <a:endParaRPr lang="en-US" dirty="0"/>
          </a:p>
        </p:txBody>
      </p:sp>
    </p:spTree>
    <p:extLst>
      <p:ext uri="{BB962C8B-B14F-4D97-AF65-F5344CB8AC3E}">
        <p14:creationId xmlns:p14="http://schemas.microsoft.com/office/powerpoint/2010/main" val="361578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With specific focus on Pennsylvania</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26</a:t>
            </a:fld>
            <a:endParaRPr lang="en-US" dirty="0"/>
          </a:p>
        </p:txBody>
      </p:sp>
    </p:spTree>
    <p:extLst>
      <p:ext uri="{BB962C8B-B14F-4D97-AF65-F5344CB8AC3E}">
        <p14:creationId xmlns:p14="http://schemas.microsoft.com/office/powerpoint/2010/main" val="974845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With specific focus on Pennsylvania</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27</a:t>
            </a:fld>
            <a:endParaRPr lang="en-US" dirty="0"/>
          </a:p>
        </p:txBody>
      </p:sp>
    </p:spTree>
    <p:extLst>
      <p:ext uri="{BB962C8B-B14F-4D97-AF65-F5344CB8AC3E}">
        <p14:creationId xmlns:p14="http://schemas.microsoft.com/office/powerpoint/2010/main" val="974845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The trick here I think would be figuring</a:t>
            </a:r>
            <a:r>
              <a:rPr lang="en-US" baseline="0" dirty="0"/>
              <a:t> out sustainability</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28</a:t>
            </a:fld>
            <a:endParaRPr lang="en-US" dirty="0"/>
          </a:p>
        </p:txBody>
      </p:sp>
    </p:spTree>
    <p:extLst>
      <p:ext uri="{BB962C8B-B14F-4D97-AF65-F5344CB8AC3E}">
        <p14:creationId xmlns:p14="http://schemas.microsoft.com/office/powerpoint/2010/main" val="2904949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There is not mistake about why many of these </a:t>
            </a:r>
            <a:r>
              <a:rPr lang="en-US" dirty="0" err="1"/>
              <a:t>collaboratives</a:t>
            </a:r>
            <a:r>
              <a:rPr lang="en-US" dirty="0"/>
              <a:t> either</a:t>
            </a:r>
            <a:r>
              <a:rPr lang="en-US" baseline="0" dirty="0"/>
              <a:t> are driven by or engaged with Public Health Organizations because they are in a unique position to promote the formation and success of stewardship </a:t>
            </a:r>
            <a:r>
              <a:rPr lang="en-US" baseline="0" dirty="0" err="1"/>
              <a:t>collaboratives</a:t>
            </a:r>
            <a:endParaRPr lang="en-US" baseline="0" dirty="0"/>
          </a:p>
          <a:p>
            <a:endParaRPr lang="en-US" baseline="0" dirty="0"/>
          </a:p>
          <a:p>
            <a:r>
              <a:rPr lang="en-US" baseline="0" dirty="0"/>
              <a:t>Stewardship </a:t>
            </a:r>
            <a:r>
              <a:rPr lang="en-US" baseline="0" dirty="0" err="1"/>
              <a:t>collaboratives</a:t>
            </a:r>
            <a:r>
              <a:rPr lang="en-US" baseline="0" dirty="0"/>
              <a:t> align with these goals</a:t>
            </a:r>
          </a:p>
          <a:p>
            <a:endParaRPr lang="en-US" baseline="0" dirty="0"/>
          </a:p>
          <a:p>
            <a:r>
              <a:rPr lang="en-US" baseline="0" dirty="0"/>
              <a:t>Needs assessments through survey </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29</a:t>
            </a:fld>
            <a:endParaRPr lang="en-US" dirty="0"/>
          </a:p>
        </p:txBody>
      </p:sp>
    </p:spTree>
    <p:extLst>
      <p:ext uri="{BB962C8B-B14F-4D97-AF65-F5344CB8AC3E}">
        <p14:creationId xmlns:p14="http://schemas.microsoft.com/office/powerpoint/2010/main" val="149347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That being said, they can engage stewardship experts and there</a:t>
            </a:r>
            <a:r>
              <a:rPr lang="en-US" baseline="0" dirty="0"/>
              <a:t> are some successful cases, one of which I will discuss</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30</a:t>
            </a:fld>
            <a:endParaRPr lang="en-US" dirty="0"/>
          </a:p>
        </p:txBody>
      </p:sp>
    </p:spTree>
    <p:extLst>
      <p:ext uri="{BB962C8B-B14F-4D97-AF65-F5344CB8AC3E}">
        <p14:creationId xmlns:p14="http://schemas.microsoft.com/office/powerpoint/2010/main" val="3921284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To facilitate</a:t>
            </a:r>
            <a:r>
              <a:rPr lang="en-US" baseline="0" dirty="0"/>
              <a:t> a central structure as well as to add some additional credibility. A decentralized approach would be less effective so we partnered with several invested personnel in the city health department</a:t>
            </a:r>
            <a:endParaRPr lang="en-US" dirty="0"/>
          </a:p>
        </p:txBody>
      </p:sp>
      <p:sp>
        <p:nvSpPr>
          <p:cNvPr id="4" name="Slide Number Placeholder 3"/>
          <p:cNvSpPr>
            <a:spLocks noGrp="1"/>
          </p:cNvSpPr>
          <p:nvPr>
            <p:ph type="sldNum" sz="quarter" idx="10"/>
          </p:nvPr>
        </p:nvSpPr>
        <p:spPr/>
        <p:txBody>
          <a:bodyPr/>
          <a:lstStyle/>
          <a:p>
            <a:fld id="{0E0B80DA-BBC5-D449-A04D-934E351A305F}" type="slidenum">
              <a:rPr lang="en-US" smtClean="0"/>
              <a:t>31</a:t>
            </a:fld>
            <a:endParaRPr lang="en-US" dirty="0"/>
          </a:p>
        </p:txBody>
      </p:sp>
    </p:spTree>
    <p:extLst>
      <p:ext uri="{BB962C8B-B14F-4D97-AF65-F5344CB8AC3E}">
        <p14:creationId xmlns:p14="http://schemas.microsoft.com/office/powerpoint/2010/main" val="300342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With specific focus on Pennsylvania</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a:t>
            </a:fld>
            <a:endParaRPr lang="en-US" dirty="0"/>
          </a:p>
        </p:txBody>
      </p:sp>
    </p:spTree>
    <p:extLst>
      <p:ext uri="{BB962C8B-B14F-4D97-AF65-F5344CB8AC3E}">
        <p14:creationId xmlns:p14="http://schemas.microsoft.com/office/powerpoint/2010/main" val="9748458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pPr marL="0" marR="0" indent="0" algn="l" defTabSz="1030288" rtl="0" eaLnBrk="0" fontAlgn="base" latinLnBrk="0" hangingPunct="0">
              <a:lnSpc>
                <a:spcPct val="87000"/>
              </a:lnSpc>
              <a:spcBef>
                <a:spcPct val="40000"/>
              </a:spcBef>
              <a:spcAft>
                <a:spcPct val="0"/>
              </a:spcAft>
              <a:buClrTx/>
              <a:buSzTx/>
              <a:buFontTx/>
              <a:buNone/>
              <a:tabLst/>
              <a:defRPr/>
            </a:pPr>
            <a:r>
              <a:rPr lang="en-US" dirty="0">
                <a:cs typeface="Arial"/>
              </a:rPr>
              <a:t>Understand facilitators and barriers to stewardship in the “real world”</a:t>
            </a:r>
            <a:endParaRPr lang="en-US" dirty="0"/>
          </a:p>
          <a:p>
            <a:r>
              <a:rPr lang="en-US" dirty="0"/>
              <a:t>Current</a:t>
            </a:r>
            <a:r>
              <a:rPr lang="en-US" baseline="0" dirty="0"/>
              <a:t> training programs may be more limiting to certain facilities who may not sponsor people to obtain this training</a:t>
            </a:r>
          </a:p>
          <a:p>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32</a:t>
            </a:fld>
            <a:endParaRPr lang="en-US" dirty="0"/>
          </a:p>
        </p:txBody>
      </p:sp>
    </p:spTree>
    <p:extLst>
      <p:ext uri="{BB962C8B-B14F-4D97-AF65-F5344CB8AC3E}">
        <p14:creationId xmlns:p14="http://schemas.microsoft.com/office/powerpoint/2010/main" val="4184088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How do they want it</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36</a:t>
            </a:fld>
            <a:endParaRPr lang="en-US" dirty="0"/>
          </a:p>
        </p:txBody>
      </p:sp>
    </p:spTree>
    <p:extLst>
      <p:ext uri="{BB962C8B-B14F-4D97-AF65-F5344CB8AC3E}">
        <p14:creationId xmlns:p14="http://schemas.microsoft.com/office/powerpoint/2010/main" val="218541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If you build it they will come!</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37</a:t>
            </a:fld>
            <a:endParaRPr lang="en-US" dirty="0"/>
          </a:p>
        </p:txBody>
      </p:sp>
    </p:spTree>
    <p:extLst>
      <p:ext uri="{BB962C8B-B14F-4D97-AF65-F5344CB8AC3E}">
        <p14:creationId xmlns:p14="http://schemas.microsoft.com/office/powerpoint/2010/main" val="40116424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These are</a:t>
            </a:r>
            <a:r>
              <a:rPr lang="en-US" baseline="0" dirty="0"/>
              <a:t> some of the rich narratives that you can get from focusing on the qualitative aspects of antimicrobial stewardship that can help set priorities and inform regional approaches. There are differences in culture based on the hospital. Private physicians versus staff physicians may and is likely a different approach to stewardship. </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38</a:t>
            </a:fld>
            <a:endParaRPr lang="en-US" dirty="0"/>
          </a:p>
        </p:txBody>
      </p:sp>
    </p:spTree>
    <p:extLst>
      <p:ext uri="{BB962C8B-B14F-4D97-AF65-F5344CB8AC3E}">
        <p14:creationId xmlns:p14="http://schemas.microsoft.com/office/powerpoint/2010/main" val="4205008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One hospital has leveraged symbols</a:t>
            </a:r>
            <a:r>
              <a:rPr lang="en-US" baseline="0" dirty="0"/>
              <a:t> very creatively (M&amp;M’s)</a:t>
            </a:r>
            <a:endParaRPr lang="en-US" dirty="0"/>
          </a:p>
          <a:p>
            <a:r>
              <a:rPr lang="en-US" dirty="0"/>
              <a:t>Hospitals have also found creative</a:t>
            </a:r>
            <a:r>
              <a:rPr lang="en-US" baseline="0" dirty="0"/>
              <a:t> ways to engage connectors and infuencers (we have really engaged our ICU pharmacists in this and empowered them because of the virtue they have rounding every day with the teams to influence antibiotic use…one of them wears a sticker she got of her salad on her badge that says “No antibiotics”)</a:t>
            </a:r>
          </a:p>
          <a:p>
            <a:r>
              <a:rPr lang="en-US" baseline="0" dirty="0"/>
              <a:t>A community hospital that is a part of our collaborative requires all medical teams to come unto a room to talk to the discharge planning staff and rotate through all the tables so the stewardship team got a table and now all the teams need to rotate through their table and explain why they are using antibiotics).</a:t>
            </a:r>
          </a:p>
          <a:p>
            <a:r>
              <a:rPr lang="en-US" baseline="0" dirty="0"/>
              <a:t>There are many things that you won’t find in the national guidelines on stewardship. I could not find anywhere that it says to put M&amp;M’s in a drug pack</a:t>
            </a:r>
          </a:p>
          <a:p>
            <a:r>
              <a:rPr lang="en-US" baseline="0" dirty="0"/>
              <a:t>However, many of these are more powerful motivators to change the culture</a:t>
            </a:r>
          </a:p>
          <a:p>
            <a:r>
              <a:rPr lang="en-US" sz="1600" i="1" kern="1200" dirty="0">
                <a:solidFill>
                  <a:schemeClr val="tx1"/>
                </a:solidFill>
                <a:latin typeface="Arial" charset="0"/>
                <a:ea typeface="+mn-ea"/>
                <a:cs typeface="+mn-cs"/>
              </a:rPr>
              <a:t>Judo</a:t>
            </a:r>
            <a:r>
              <a:rPr lang="en-US" sz="1600" i="0" kern="1200" dirty="0">
                <a:solidFill>
                  <a:schemeClr val="tx1"/>
                </a:solidFill>
                <a:latin typeface="Arial" charset="0"/>
                <a:ea typeface="+mn-ea"/>
                <a:cs typeface="+mn-cs"/>
              </a:rPr>
              <a:t> is a Japanese martial art that can be translated as “gentle way” and focuses on using an opponent’s force against itself rather than directly confronting it with opposing force. A common axiom in Judo is “maximum efficiency with minimum effort.” Meeker et al</a:t>
            </a:r>
            <a:r>
              <a:rPr lang="en-US" sz="1600" i="0" u="sng" kern="1200" dirty="0">
                <a:solidFill>
                  <a:schemeClr val="tx1"/>
                </a:solidFill>
                <a:latin typeface="Arial" charset="0"/>
                <a:ea typeface="+mn-ea"/>
                <a:cs typeface="+mn-cs"/>
              </a:rPr>
              <a:t>7 have created a clever Judo-like approach that works with patient and clinician psychology to reduce antibiotic prescriptions. Meaningful gains can be achieved with minimal effort and cost.</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39</a:t>
            </a:fld>
            <a:endParaRPr lang="en-US" dirty="0"/>
          </a:p>
        </p:txBody>
      </p:sp>
    </p:spTree>
    <p:extLst>
      <p:ext uri="{BB962C8B-B14F-4D97-AF65-F5344CB8AC3E}">
        <p14:creationId xmlns:p14="http://schemas.microsoft.com/office/powerpoint/2010/main" val="7189667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There were a variety of healthcare facilities with 1/3 having robust programs (at</a:t>
            </a:r>
            <a:r>
              <a:rPr lang="en-US" baseline="0" dirty="0"/>
              <a:t> least 5 CDC core measures)</a:t>
            </a:r>
            <a:r>
              <a:rPr lang="en-US" dirty="0"/>
              <a:t>, 1/3 with at least 2 core measures and 1/3 with no stewardship</a:t>
            </a:r>
            <a:r>
              <a:rPr lang="en-US" baseline="0" dirty="0"/>
              <a:t> activities</a:t>
            </a:r>
          </a:p>
          <a:p>
            <a:r>
              <a:rPr lang="en-US" baseline="0" dirty="0"/>
              <a:t>CEO’s signed hospital up for the programs and pharmacists were recruited (not physicians)</a:t>
            </a:r>
          </a:p>
          <a:p>
            <a:r>
              <a:rPr lang="en-US" baseline="0" dirty="0"/>
              <a:t>Main challenge was advocacy without physicians especially in hospitals with a lot of non-hospital-employed physicians</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40</a:t>
            </a:fld>
            <a:endParaRPr lang="en-US" dirty="0"/>
          </a:p>
        </p:txBody>
      </p:sp>
    </p:spTree>
    <p:extLst>
      <p:ext uri="{BB962C8B-B14F-4D97-AF65-F5344CB8AC3E}">
        <p14:creationId xmlns:p14="http://schemas.microsoft.com/office/powerpoint/2010/main" val="16388516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The large facilities with more resources tended to have lower FQ use to start</a:t>
            </a:r>
            <a:r>
              <a:rPr lang="en-US" baseline="0" dirty="0"/>
              <a:t> and had little change. The hospitals with smallest size and less resources typically started higher and stayed higher. Hospitals that were middle sized tended to have the most significant reductions in FQ use</a:t>
            </a:r>
          </a:p>
          <a:p>
            <a:r>
              <a:rPr lang="en-US" baseline="0" dirty="0"/>
              <a:t>C </a:t>
            </a:r>
            <a:r>
              <a:rPr lang="en-US" baseline="0" dirty="0" err="1"/>
              <a:t>difficile</a:t>
            </a:r>
            <a:r>
              <a:rPr lang="en-US" baseline="0" dirty="0"/>
              <a:t> was reduced by 14%</a:t>
            </a:r>
          </a:p>
          <a:p>
            <a:r>
              <a:rPr lang="en-US" baseline="0" dirty="0"/>
              <a:t>This approach needs to be studied in more of a formal setting </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41</a:t>
            </a:fld>
            <a:endParaRPr lang="en-US" dirty="0"/>
          </a:p>
        </p:txBody>
      </p:sp>
    </p:spTree>
    <p:extLst>
      <p:ext uri="{BB962C8B-B14F-4D97-AF65-F5344CB8AC3E}">
        <p14:creationId xmlns:p14="http://schemas.microsoft.com/office/powerpoint/2010/main" val="3107897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pPr marL="0" marR="0" indent="0" algn="l" defTabSz="1030288" rtl="0" eaLnBrk="0" fontAlgn="base" latinLnBrk="0" hangingPunct="0">
              <a:lnSpc>
                <a:spcPct val="87000"/>
              </a:lnSpc>
              <a:spcBef>
                <a:spcPct val="40000"/>
              </a:spcBef>
              <a:spcAft>
                <a:spcPct val="0"/>
              </a:spcAft>
              <a:buClrTx/>
              <a:buSzTx/>
              <a:buFontTx/>
              <a:buNone/>
              <a:tabLst/>
              <a:defRPr/>
            </a:pPr>
            <a:r>
              <a:rPr lang="en-US" sz="1600" kern="1200" dirty="0">
                <a:solidFill>
                  <a:schemeClr val="tx1"/>
                </a:solidFill>
                <a:latin typeface="Arial" charset="0"/>
                <a:ea typeface="+mn-ea"/>
                <a:cs typeface="+mn-cs"/>
              </a:rPr>
              <a:t>Eventually engage more ambulatory settings,</a:t>
            </a:r>
            <a:r>
              <a:rPr lang="en-US" sz="1600" kern="1200" baseline="0" dirty="0">
                <a:solidFill>
                  <a:schemeClr val="tx1"/>
                </a:solidFill>
                <a:latin typeface="Arial" charset="0"/>
                <a:ea typeface="+mn-ea"/>
                <a:cs typeface="+mn-cs"/>
              </a:rPr>
              <a:t> long-term care facilities, dialysis centers, rehabilitation facilities</a:t>
            </a:r>
            <a:endParaRPr lang="en-US" sz="1600" kern="1200" dirty="0">
              <a:solidFill>
                <a:schemeClr val="tx1"/>
              </a:solidFill>
              <a:latin typeface="Arial" charset="0"/>
              <a:ea typeface="+mn-ea"/>
              <a:cs typeface="+mn-cs"/>
            </a:endParaRPr>
          </a:p>
          <a:p>
            <a:endParaRPr lang="en-US" sz="1600" kern="1200" dirty="0">
              <a:solidFill>
                <a:schemeClr val="tx1"/>
              </a:solidFill>
              <a:latin typeface="Arial" charset="0"/>
              <a:ea typeface="+mn-ea"/>
              <a:cs typeface="+mn-cs"/>
            </a:endParaRPr>
          </a:p>
          <a:p>
            <a:r>
              <a:rPr lang="en-US" sz="1600" kern="1200" dirty="0">
                <a:solidFill>
                  <a:schemeClr val="tx1"/>
                </a:solidFill>
                <a:latin typeface="Arial" charset="0"/>
                <a:ea typeface="+mn-ea"/>
                <a:cs typeface="+mn-cs"/>
              </a:rPr>
              <a:t>Sharing the responsibilities to establish a coordinated program among communities of health care institutions with leadership by local health authorities will bring about the collective, shared benefits of coordination. Shifting the current culture to one of sharing information and sharing responsibility in prevention will require local leadership and commitment across various sectors</a:t>
            </a:r>
          </a:p>
          <a:p>
            <a:endParaRPr lang="en-US" sz="1600" kern="1200" dirty="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42</a:t>
            </a:fld>
            <a:endParaRPr lang="en-US" dirty="0"/>
          </a:p>
        </p:txBody>
      </p:sp>
    </p:spTree>
    <p:extLst>
      <p:ext uri="{BB962C8B-B14F-4D97-AF65-F5344CB8AC3E}">
        <p14:creationId xmlns:p14="http://schemas.microsoft.com/office/powerpoint/2010/main" val="18946123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Some of the oldest</a:t>
            </a:r>
            <a:r>
              <a:rPr lang="en-US" baseline="0" dirty="0"/>
              <a:t> </a:t>
            </a:r>
            <a:r>
              <a:rPr lang="en-US" baseline="0" dirty="0" err="1"/>
              <a:t>collaboratives</a:t>
            </a:r>
            <a:r>
              <a:rPr lang="en-US" baseline="0" dirty="0"/>
              <a:t>:</a:t>
            </a:r>
          </a:p>
          <a:p>
            <a:r>
              <a:rPr lang="en-US" baseline="0" dirty="0"/>
              <a:t>ICARES = 1999</a:t>
            </a:r>
          </a:p>
          <a:p>
            <a:r>
              <a:rPr lang="en-US" baseline="0" dirty="0"/>
              <a:t>MARR = 1997</a:t>
            </a:r>
          </a:p>
          <a:p>
            <a:r>
              <a:rPr lang="en-US" baseline="0" dirty="0"/>
              <a:t>Once we in medicine are told that there is going to be competition or that there is something called an Honor Roll, we say. I want that!</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46</a:t>
            </a:fld>
            <a:endParaRPr lang="en-US" dirty="0"/>
          </a:p>
        </p:txBody>
      </p:sp>
    </p:spTree>
    <p:extLst>
      <p:ext uri="{BB962C8B-B14F-4D97-AF65-F5344CB8AC3E}">
        <p14:creationId xmlns:p14="http://schemas.microsoft.com/office/powerpoint/2010/main" val="2980740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pPr marL="0" marR="0" lvl="1" indent="0" algn="l" defTabSz="1030288" rtl="0" eaLnBrk="0" fontAlgn="base" latinLnBrk="0" hangingPunct="0">
              <a:lnSpc>
                <a:spcPct val="87000"/>
              </a:lnSpc>
              <a:spcBef>
                <a:spcPct val="40000"/>
              </a:spcBef>
              <a:spcAft>
                <a:spcPct val="0"/>
              </a:spcAft>
              <a:buClrTx/>
              <a:buSzTx/>
              <a:buFontTx/>
              <a:buNone/>
              <a:tabLst/>
              <a:defRPr/>
            </a:pPr>
            <a:r>
              <a:rPr lang="en-US" sz="2400" dirty="0">
                <a:solidFill>
                  <a:srgbClr val="000000"/>
                </a:solidFill>
                <a:latin typeface="Arial" charset="0"/>
                <a:ea typeface="ＭＳ Ｐゴシック" charset="0"/>
              </a:rPr>
              <a:t>Life expectancy increased by </a:t>
            </a:r>
            <a:r>
              <a:rPr lang="en-US" sz="2400" b="1" dirty="0">
                <a:solidFill>
                  <a:srgbClr val="000000"/>
                </a:solidFill>
                <a:latin typeface="Arial" charset="0"/>
                <a:ea typeface="ＭＳ Ｐゴシック" charset="0"/>
              </a:rPr>
              <a:t>8 years</a:t>
            </a:r>
            <a:r>
              <a:rPr lang="en-US" sz="2400" dirty="0">
                <a:solidFill>
                  <a:srgbClr val="000000"/>
                </a:solidFill>
                <a:latin typeface="Arial" charset="0"/>
                <a:ea typeface="ＭＳ Ｐゴシック" charset="0"/>
              </a:rPr>
              <a:t> between 1944 and 1972, largely credited to antibiotics</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5</a:t>
            </a:fld>
            <a:endParaRPr lang="en-US"/>
          </a:p>
        </p:txBody>
      </p:sp>
    </p:spTree>
    <p:extLst>
      <p:ext uri="{BB962C8B-B14F-4D97-AF65-F5344CB8AC3E}">
        <p14:creationId xmlns:p14="http://schemas.microsoft.com/office/powerpoint/2010/main" val="1035589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336675" y="5124450"/>
            <a:ext cx="4321175" cy="3241675"/>
          </a:xfrm>
          <a:ln/>
        </p:spPr>
      </p:sp>
      <p:sp>
        <p:nvSpPr>
          <p:cNvPr id="7680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30537" eaLnBrk="0" hangingPunct="0">
              <a:defRPr sz="1400">
                <a:solidFill>
                  <a:schemeClr val="tx2"/>
                </a:solidFill>
                <a:latin typeface="Arial" charset="0"/>
                <a:ea typeface="ＭＳ Ｐゴシック" charset="0"/>
                <a:cs typeface="ＭＳ Ｐゴシック" charset="0"/>
              </a:defRPr>
            </a:lvl1pPr>
            <a:lvl2pPr marL="738121" indent="-283893" defTabSz="930537" eaLnBrk="0" hangingPunct="0">
              <a:defRPr sz="1400">
                <a:solidFill>
                  <a:schemeClr val="tx2"/>
                </a:solidFill>
                <a:latin typeface="Arial" charset="0"/>
                <a:ea typeface="ＭＳ Ｐゴシック" charset="0"/>
              </a:defRPr>
            </a:lvl2pPr>
            <a:lvl3pPr marL="1135571" indent="-227114" defTabSz="930537" eaLnBrk="0" hangingPunct="0">
              <a:defRPr sz="1400">
                <a:solidFill>
                  <a:schemeClr val="tx2"/>
                </a:solidFill>
                <a:latin typeface="Arial" charset="0"/>
                <a:ea typeface="ＭＳ Ｐゴシック" charset="0"/>
              </a:defRPr>
            </a:lvl3pPr>
            <a:lvl4pPr marL="1589799" indent="-227114" defTabSz="930537" eaLnBrk="0" hangingPunct="0">
              <a:defRPr sz="1400">
                <a:solidFill>
                  <a:schemeClr val="tx2"/>
                </a:solidFill>
                <a:latin typeface="Arial" charset="0"/>
                <a:ea typeface="ＭＳ Ｐゴシック" charset="0"/>
              </a:defRPr>
            </a:lvl4pPr>
            <a:lvl5pPr marL="2044027" indent="-227114" defTabSz="930537" eaLnBrk="0" hangingPunct="0">
              <a:defRPr sz="1400">
                <a:solidFill>
                  <a:schemeClr val="tx2"/>
                </a:solidFill>
                <a:latin typeface="Arial" charset="0"/>
                <a:ea typeface="ＭＳ Ｐゴシック" charset="0"/>
              </a:defRPr>
            </a:lvl5pPr>
            <a:lvl6pPr marL="2498255" indent="-227114" defTabSz="930537" eaLnBrk="0" fontAlgn="base" hangingPunct="0">
              <a:spcBef>
                <a:spcPct val="0"/>
              </a:spcBef>
              <a:spcAft>
                <a:spcPct val="0"/>
              </a:spcAft>
              <a:defRPr sz="1400">
                <a:solidFill>
                  <a:schemeClr val="tx2"/>
                </a:solidFill>
                <a:latin typeface="Arial" charset="0"/>
                <a:ea typeface="ＭＳ Ｐゴシック" charset="0"/>
              </a:defRPr>
            </a:lvl6pPr>
            <a:lvl7pPr marL="2952483" indent="-227114" defTabSz="930537" eaLnBrk="0" fontAlgn="base" hangingPunct="0">
              <a:spcBef>
                <a:spcPct val="0"/>
              </a:spcBef>
              <a:spcAft>
                <a:spcPct val="0"/>
              </a:spcAft>
              <a:defRPr sz="1400">
                <a:solidFill>
                  <a:schemeClr val="tx2"/>
                </a:solidFill>
                <a:latin typeface="Arial" charset="0"/>
                <a:ea typeface="ＭＳ Ｐゴシック" charset="0"/>
              </a:defRPr>
            </a:lvl7pPr>
            <a:lvl8pPr marL="3406712" indent="-227114" defTabSz="930537" eaLnBrk="0" fontAlgn="base" hangingPunct="0">
              <a:spcBef>
                <a:spcPct val="0"/>
              </a:spcBef>
              <a:spcAft>
                <a:spcPct val="0"/>
              </a:spcAft>
              <a:defRPr sz="1400">
                <a:solidFill>
                  <a:schemeClr val="tx2"/>
                </a:solidFill>
                <a:latin typeface="Arial" charset="0"/>
                <a:ea typeface="ＭＳ Ｐゴシック" charset="0"/>
              </a:defRPr>
            </a:lvl8pPr>
            <a:lvl9pPr marL="3860940" indent="-227114" defTabSz="930537" eaLnBrk="0" fontAlgn="base" hangingPunct="0">
              <a:spcBef>
                <a:spcPct val="0"/>
              </a:spcBef>
              <a:spcAft>
                <a:spcPct val="0"/>
              </a:spcAft>
              <a:defRPr sz="1400">
                <a:solidFill>
                  <a:schemeClr val="tx2"/>
                </a:solidFill>
                <a:latin typeface="Arial" charset="0"/>
                <a:ea typeface="ＭＳ Ｐゴシック" charset="0"/>
              </a:defRPr>
            </a:lvl9pPr>
          </a:lstStyle>
          <a:p>
            <a:fld id="{AEEF6636-BCBF-6142-BD3C-CBFB7FCF78B1}" type="slidenum">
              <a:rPr lang="en-US" sz="1000">
                <a:solidFill>
                  <a:schemeClr val="tx1"/>
                </a:solidFill>
                <a:latin typeface="Times" charset="0"/>
                <a:cs typeface="Arial" charset="0"/>
              </a:rPr>
              <a:pPr/>
              <a:t>8</a:t>
            </a:fld>
            <a:endParaRPr lang="en-US" sz="1000">
              <a:solidFill>
                <a:schemeClr val="tx1"/>
              </a:solidFill>
              <a:latin typeface="Times"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normAutofit/>
          </a:bodyPr>
          <a:lstStyle/>
          <a:p>
            <a:r>
              <a:rPr lang="en-US" baseline="0" dirty="0"/>
              <a:t>Improve patient outcomes; shorten length of stay; reduce antibiotic resistance (GNR, VRE); and save money</a:t>
            </a:r>
          </a:p>
          <a:p>
            <a:r>
              <a:rPr lang="en-US" sz="1600" kern="1200" dirty="0">
                <a:solidFill>
                  <a:schemeClr val="tx1"/>
                </a:solidFill>
                <a:latin typeface="Arial" charset="0"/>
                <a:ea typeface="+mn-ea"/>
                <a:cs typeface="+mn-cs"/>
              </a:rPr>
              <a:t>Without clear coordination among other facilities in the community, which often care for the same patients.</a:t>
            </a:r>
            <a:endParaRPr lang="en-US" baseline="0" dirty="0"/>
          </a:p>
          <a:p>
            <a:r>
              <a:rPr lang="en-US" sz="1600" kern="1200" dirty="0">
                <a:solidFill>
                  <a:schemeClr val="tx1"/>
                </a:solidFill>
                <a:latin typeface="Arial" charset="0"/>
                <a:ea typeface="+mn-ea"/>
                <a:cs typeface="+mn-cs"/>
              </a:rPr>
              <a:t>These independent efforts do not account for the importance of inter-facility spread through movement of patients who are colonized or infected with these organisms, or the impact that one institution's practices might have on the antibiotic resistance encountered by neighboring facilities (</a:t>
            </a:r>
            <a:r>
              <a:rPr lang="en-US" sz="1600" i="1" kern="1200" dirty="0">
                <a:solidFill>
                  <a:schemeClr val="tx1"/>
                </a:solidFill>
                <a:latin typeface="Arial" charset="0"/>
                <a:ea typeface="+mn-ea"/>
                <a:cs typeface="+mn-cs"/>
              </a:rPr>
              <a:t>4</a:t>
            </a:r>
            <a:r>
              <a:rPr lang="en-US" sz="1600" i="0" kern="1200" dirty="0">
                <a:solidFill>
                  <a:schemeClr val="tx1"/>
                </a:solidFill>
                <a:latin typeface="Arial" charset="0"/>
                <a:ea typeface="+mn-ea"/>
                <a:cs typeface="+mn-cs"/>
              </a:rPr>
              <a:t>–</a:t>
            </a:r>
            <a:r>
              <a:rPr lang="en-US" sz="1600" i="1" kern="1200" dirty="0">
                <a:solidFill>
                  <a:schemeClr val="tx1"/>
                </a:solidFill>
                <a:latin typeface="Arial" charset="0"/>
                <a:ea typeface="+mn-ea"/>
                <a:cs typeface="+mn-cs"/>
              </a:rPr>
              <a:t>6</a:t>
            </a:r>
            <a:r>
              <a:rPr lang="en-US" sz="1600" i="0" kern="1200" dirty="0">
                <a:solidFill>
                  <a:schemeClr val="tx1"/>
                </a:solidFill>
                <a:latin typeface="Arial" charset="0"/>
                <a:ea typeface="+mn-ea"/>
                <a:cs typeface="+mn-cs"/>
              </a:rPr>
              <a:t>).</a:t>
            </a:r>
            <a:endParaRPr lang="en-US" baseline="0" dirty="0"/>
          </a:p>
        </p:txBody>
      </p:sp>
      <p:sp>
        <p:nvSpPr>
          <p:cNvPr id="4" name="Slide Number Placeholder 3"/>
          <p:cNvSpPr>
            <a:spLocks noGrp="1"/>
          </p:cNvSpPr>
          <p:nvPr>
            <p:ph type="sldNum" sz="quarter" idx="10"/>
          </p:nvPr>
        </p:nvSpPr>
        <p:spPr/>
        <p:txBody>
          <a:bodyPr/>
          <a:lstStyle/>
          <a:p>
            <a:fld id="{5CCD3F9B-A75A-4FF8-846C-D24627850D0E}" type="slidenum">
              <a:rPr lang="en-US" smtClean="0"/>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With specific focus on Pennsylvania</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15</a:t>
            </a:fld>
            <a:endParaRPr lang="en-US" dirty="0"/>
          </a:p>
        </p:txBody>
      </p:sp>
    </p:spTree>
    <p:extLst>
      <p:ext uri="{BB962C8B-B14F-4D97-AF65-F5344CB8AC3E}">
        <p14:creationId xmlns:p14="http://schemas.microsoft.com/office/powerpoint/2010/main" val="974845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Differences in antimicrobial needs</a:t>
            </a:r>
          </a:p>
          <a:p>
            <a:r>
              <a:rPr lang="en-US" dirty="0"/>
              <a:t>This can be recommendations</a:t>
            </a:r>
            <a:r>
              <a:rPr lang="en-US" baseline="0" dirty="0"/>
              <a:t> on when hospitals should add drugs to formulary or on treatment guidelines </a:t>
            </a:r>
          </a:p>
          <a:p>
            <a:r>
              <a:rPr lang="en-US" baseline="0" dirty="0"/>
              <a:t>So antimicrobial stewardship at a long-term care facility that feeds your hospital (with high rates of CRE) benefits an acute care hospital and vice versa</a:t>
            </a:r>
          </a:p>
          <a:p>
            <a:r>
              <a:rPr lang="en-US" dirty="0"/>
              <a:t>New antimicrobials have been approved by the Food and Drug Administration looking at safety efficacy for “easy-to-achieve conditions”</a:t>
            </a:r>
          </a:p>
          <a:p>
            <a:pPr lvl="1"/>
            <a:r>
              <a:rPr lang="en-US" dirty="0"/>
              <a:t>Skin and soft tissue infection</a:t>
            </a:r>
          </a:p>
          <a:p>
            <a:pPr lvl="1"/>
            <a:r>
              <a:rPr lang="en-US" dirty="0"/>
              <a:t>Intra-abdominal</a:t>
            </a:r>
          </a:p>
          <a:p>
            <a:pPr lvl="1"/>
            <a:r>
              <a:rPr lang="en-US" dirty="0"/>
              <a:t>Urinary tract infection</a:t>
            </a:r>
          </a:p>
          <a:p>
            <a:r>
              <a:rPr lang="en-US" dirty="0"/>
              <a:t>Little consideration as to how these drugs will be used by the medical community at large</a:t>
            </a:r>
          </a:p>
          <a:p>
            <a:r>
              <a:rPr lang="en-US" dirty="0"/>
              <a:t>Appropriate use criteria can be defined by regional collaborative groups</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17</a:t>
            </a:fld>
            <a:endParaRPr lang="en-US" dirty="0"/>
          </a:p>
        </p:txBody>
      </p:sp>
    </p:spTree>
    <p:extLst>
      <p:ext uri="{BB962C8B-B14F-4D97-AF65-F5344CB8AC3E}">
        <p14:creationId xmlns:p14="http://schemas.microsoft.com/office/powerpoint/2010/main" val="2165644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Odds ratios are when adjusted for diagnosis and </a:t>
            </a:r>
            <a:r>
              <a:rPr lang="en-US" dirty="0" err="1"/>
              <a:t>comorbidiy</a:t>
            </a:r>
            <a:endParaRPr lang="en-US" dirty="0"/>
          </a:p>
          <a:p>
            <a:r>
              <a:rPr lang="en-US" dirty="0"/>
              <a:t>This time of year saying that someone is a VERY blue state is very politically charged, but politics aside, this is a situation</a:t>
            </a:r>
            <a:r>
              <a:rPr lang="en-US" baseline="0" dirty="0"/>
              <a:t> where you really don’t want to be a blue state</a:t>
            </a:r>
            <a:endParaRPr lang="en-US" dirty="0"/>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18</a:t>
            </a:fld>
            <a:endParaRPr lang="en-US" dirty="0"/>
          </a:p>
        </p:txBody>
      </p:sp>
    </p:spTree>
    <p:extLst>
      <p:ext uri="{BB962C8B-B14F-4D97-AF65-F5344CB8AC3E}">
        <p14:creationId xmlns:p14="http://schemas.microsoft.com/office/powerpoint/2010/main" val="2484821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36675" y="5124450"/>
            <a:ext cx="4321175" cy="3241675"/>
          </a:xfrm>
        </p:spPr>
      </p:sp>
      <p:sp>
        <p:nvSpPr>
          <p:cNvPr id="3" name="Notes Placeholder 2"/>
          <p:cNvSpPr>
            <a:spLocks noGrp="1"/>
          </p:cNvSpPr>
          <p:nvPr>
            <p:ph type="body" idx="1"/>
          </p:nvPr>
        </p:nvSpPr>
        <p:spPr/>
        <p:txBody>
          <a:bodyPr/>
          <a:lstStyle/>
          <a:p>
            <a:r>
              <a:rPr lang="en-US" dirty="0"/>
              <a:t>Exposure network graph demonstrating the relationships of cases to long-term acute care hospitals (LTACHs), acute care hospitals, and nursing homes during the entire 12-month study period. </a:t>
            </a:r>
          </a:p>
          <a:p>
            <a:r>
              <a:rPr lang="en-US" dirty="0"/>
              <a:t>Extensive transfer of KPC-positive patients throughout the exposure network of 14 acute care hospitals, 2 LTACHs, and 10 nursing homes</a:t>
            </a:r>
          </a:p>
          <a:p>
            <a:r>
              <a:rPr lang="en-US" dirty="0"/>
              <a:t>Successful control of KPC-producing </a:t>
            </a:r>
            <a:r>
              <a:rPr lang="en-US" dirty="0" err="1"/>
              <a:t>Enterobacteriaceae</a:t>
            </a:r>
            <a:r>
              <a:rPr lang="en-US" dirty="0"/>
              <a:t> will require a coordinated, regional effort among acute and long-term health care facilities and public health departments.</a:t>
            </a:r>
          </a:p>
          <a:p>
            <a:r>
              <a:rPr lang="en-US" dirty="0"/>
              <a:t>WE SHARE OUR ANTIBIOTIC RESOURCES AS A COMMUNITY</a:t>
            </a:r>
          </a:p>
          <a:p>
            <a:r>
              <a:rPr lang="en-US" dirty="0"/>
              <a:t>WE ALSO SHARE THE PROBLEMS WE CREATE</a:t>
            </a:r>
          </a:p>
        </p:txBody>
      </p:sp>
      <p:sp>
        <p:nvSpPr>
          <p:cNvPr id="4" name="Slide Number Placeholder 3"/>
          <p:cNvSpPr>
            <a:spLocks noGrp="1"/>
          </p:cNvSpPr>
          <p:nvPr>
            <p:ph type="sldNum" sz="quarter" idx="10"/>
          </p:nvPr>
        </p:nvSpPr>
        <p:spPr/>
        <p:txBody>
          <a:bodyPr/>
          <a:lstStyle/>
          <a:p>
            <a:pPr>
              <a:defRPr/>
            </a:pPr>
            <a:fld id="{C432F2E4-6D78-4C00-AE28-98EBCAA1E33B}" type="slidenum">
              <a:rPr lang="en-US" smtClean="0"/>
              <a:pPr>
                <a:defRPr/>
              </a:pPr>
              <a:t>19</a:t>
            </a:fld>
            <a:endParaRPr lang="en-US" dirty="0"/>
          </a:p>
        </p:txBody>
      </p:sp>
    </p:spTree>
    <p:extLst>
      <p:ext uri="{BB962C8B-B14F-4D97-AF65-F5344CB8AC3E}">
        <p14:creationId xmlns:p14="http://schemas.microsoft.com/office/powerpoint/2010/main" val="2165644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dirty="0">
              <a:solidFill>
                <a:schemeClr val="tx1"/>
              </a:solidFill>
            </a:endParaRPr>
          </a:p>
        </p:txBody>
      </p:sp>
      <p:grpSp>
        <p:nvGrpSpPr>
          <p:cNvPr id="5" name="Group 98"/>
          <p:cNvGrpSpPr>
            <a:grpSpLocks/>
          </p:cNvGrpSpPr>
          <p:nvPr/>
        </p:nvGrpSpPr>
        <p:grpSpPr bwMode="auto">
          <a:xfrm>
            <a:off x="0" y="0"/>
            <a:ext cx="8839200" cy="6858000"/>
            <a:chOff x="0" y="0"/>
            <a:chExt cx="5568" cy="4320"/>
          </a:xfrm>
        </p:grpSpPr>
        <p:pic>
          <p:nvPicPr>
            <p:cNvPr id="6" name="Picture 85" descr="Penn_Medicine_color_xtra_sm"/>
            <p:cNvPicPr>
              <a:picLocks noChangeAspect="1" noChangeArrowheads="1"/>
            </p:cNvPicPr>
            <p:nvPr userDrawn="1"/>
          </p:nvPicPr>
          <p:blipFill>
            <a:blip r:embed="rId2" cstate="print"/>
            <a:srcRect/>
            <a:stretch>
              <a:fillRect/>
            </a:stretch>
          </p:blipFill>
          <p:spPr bwMode="auto">
            <a:xfrm>
              <a:off x="3792" y="3858"/>
              <a:ext cx="1776" cy="313"/>
            </a:xfrm>
            <a:prstGeom prst="rect">
              <a:avLst/>
            </a:prstGeom>
            <a:noFill/>
            <a:ln w="9525">
              <a:noFill/>
              <a:miter lim="800000"/>
              <a:headEnd/>
              <a:tailEnd/>
            </a:ln>
          </p:spPr>
        </p:pic>
        <p:sp>
          <p:nvSpPr>
            <p:cNvPr id="7"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p:spPr>
          <p:txBody>
            <a:bodyPr/>
            <a:lstStyle/>
            <a:p>
              <a:pPr>
                <a:defRPr/>
              </a:pPr>
              <a:endParaRPr lang="en-US" dirty="0"/>
            </a:p>
          </p:txBody>
        </p:sp>
        <p:pic>
          <p:nvPicPr>
            <p:cNvPr id="8" name="Picture 97" descr="blue-gradient"/>
            <p:cNvPicPr>
              <a:picLocks noChangeAspect="1" noChangeArrowheads="1"/>
            </p:cNvPicPr>
            <p:nvPr userDrawn="1"/>
          </p:nvPicPr>
          <p:blipFill>
            <a:blip r:embed="rId3" cstate="print"/>
            <a:srcRect/>
            <a:stretch>
              <a:fillRect/>
            </a:stretch>
          </p:blipFill>
          <p:spPr bwMode="auto">
            <a:xfrm>
              <a:off x="0" y="0"/>
              <a:ext cx="364" cy="4320"/>
            </a:xfrm>
            <a:prstGeom prst="rect">
              <a:avLst/>
            </a:prstGeom>
            <a:noFill/>
            <a:ln w="9525">
              <a:noFill/>
              <a:miter lim="800000"/>
              <a:headEnd/>
              <a:tailEnd/>
            </a:ln>
          </p:spPr>
        </p:pic>
      </p:grpSp>
      <p:sp>
        <p:nvSpPr>
          <p:cNvPr id="2050" name="Rectangle 2"/>
          <p:cNvSpPr>
            <a:spLocks noGrp="1" noChangeArrowheads="1"/>
          </p:cNvSpPr>
          <p:nvPr>
            <p:ph type="subTitle" sz="quarter" idx="1"/>
          </p:nvPr>
        </p:nvSpPr>
        <p:spPr>
          <a:xfrm>
            <a:off x="735013" y="2508250"/>
            <a:ext cx="7551737" cy="547688"/>
          </a:xfrm>
        </p:spPr>
        <p:txBody>
          <a:bodyPr/>
          <a:lstStyle>
            <a:lvl1pPr marL="228600" indent="0">
              <a:buFont typeface="Wingdings" pitchFamily="2" charset="2"/>
              <a:buNone/>
              <a:defRPr sz="2300">
                <a:solidFill>
                  <a:schemeClr val="tx1"/>
                </a:solidFill>
              </a:defRPr>
            </a:lvl1pPr>
          </a:lstStyle>
          <a:p>
            <a:r>
              <a:rPr lang="en-US"/>
              <a:t>Click to edit Master subtitle style</a:t>
            </a:r>
          </a:p>
        </p:txBody>
      </p:sp>
      <p:sp>
        <p:nvSpPr>
          <p:cNvPr id="2051" name="Rectangle 3"/>
          <p:cNvSpPr>
            <a:spLocks noGrp="1" noChangeArrowheads="1"/>
          </p:cNvSpPr>
          <p:nvPr>
            <p:ph type="ctrTitle" sz="quarter"/>
          </p:nvPr>
        </p:nvSpPr>
        <p:spPr>
          <a:xfrm>
            <a:off x="735013" y="1890713"/>
            <a:ext cx="7551737" cy="542925"/>
          </a:xfrm>
        </p:spPr>
        <p:txBody>
          <a:bodyPr anchor="ctr"/>
          <a:lstStyle>
            <a:lvl1pPr>
              <a:defRPr/>
            </a:lvl1pPr>
          </a:lstStyle>
          <a:p>
            <a:r>
              <a:rPr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90488"/>
            <a:ext cx="2128838"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90488"/>
            <a:ext cx="6238875"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90488"/>
            <a:ext cx="8520113" cy="558800"/>
          </a:xfrm>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29163" y="825500"/>
            <a:ext cx="3836987" cy="795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29163" y="1773238"/>
            <a:ext cx="3836987" cy="795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a:t>Click to edit Master title style</a:t>
            </a:r>
          </a:p>
        </p:txBody>
      </p:sp>
      <p:sp>
        <p:nvSpPr>
          <p:cNvPr id="3" name="Chart Placeholder 2"/>
          <p:cNvSpPr>
            <a:spLocks noGrp="1"/>
          </p:cNvSpPr>
          <p:nvPr>
            <p:ph type="chart" idx="1"/>
          </p:nvPr>
        </p:nvSpPr>
        <p:spPr>
          <a:xfrm>
            <a:off x="1143000" y="2133600"/>
            <a:ext cx="7543800" cy="3992563"/>
          </a:xfrm>
        </p:spPr>
        <p:txBody>
          <a:bodyPr/>
          <a:lstStyle/>
          <a:p>
            <a:pPr lvl="0"/>
            <a:r>
              <a:rPr lang="en-US" noProof="0" dirty="0"/>
              <a:t>Click icon to add chart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95412660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90488"/>
            <a:ext cx="2128838"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90488"/>
            <a:ext cx="6238875"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5300" y="90488"/>
            <a:ext cx="2128838" cy="24780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4025" y="90488"/>
            <a:ext cx="6238875" cy="24780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9775" y="825500"/>
            <a:ext cx="3836988"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9163" y="825500"/>
            <a:ext cx="3836987"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2.jpe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739775" y="825500"/>
            <a:ext cx="7826375" cy="174307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1028" name="Rectangle 4"/>
          <p:cNvSpPr>
            <a:spLocks noChangeArrowheads="1"/>
          </p:cNvSpPr>
          <p:nvPr/>
        </p:nvSpPr>
        <p:spPr bwMode="auto">
          <a:xfrm>
            <a:off x="8896350" y="6589713"/>
            <a:ext cx="142875" cy="168275"/>
          </a:xfrm>
          <a:prstGeom prst="rect">
            <a:avLst/>
          </a:prstGeom>
          <a:noFill/>
          <a:ln w="9525">
            <a:noFill/>
            <a:miter lim="800000"/>
            <a:headEnd/>
            <a:tailEnd/>
          </a:ln>
          <a:effectLst/>
        </p:spPr>
        <p:txBody>
          <a:bodyPr wrap="none" lIns="0" tIns="0" rIns="0" bIns="0" anchor="b">
            <a:spAutoFit/>
          </a:bodyPr>
          <a:lstStyle/>
          <a:p>
            <a:pPr algn="r" defTabSz="901700" eaLnBrk="0" hangingPunct="0">
              <a:defRPr/>
            </a:pPr>
            <a:fld id="{CD864B29-F54D-4ED8-9B0F-2B8B894E41F8}" type="slidenum">
              <a:rPr lang="en-US" sz="1100" b="1">
                <a:solidFill>
                  <a:srgbClr val="14397F"/>
                </a:solidFill>
                <a:latin typeface="Franklin Gothic Book" pitchFamily="34" charset="0"/>
              </a:rPr>
              <a:pPr algn="r" defTabSz="901700" eaLnBrk="0" hangingPunct="0">
                <a:defRPr/>
              </a:pPr>
              <a:t>‹#›</a:t>
            </a:fld>
            <a:endParaRPr lang="en-US" sz="1100" b="1" dirty="0">
              <a:solidFill>
                <a:srgbClr val="14397F"/>
              </a:solidFill>
              <a:latin typeface="Franklin Gothic Book" pitchFamily="34" charset="0"/>
            </a:endParaRPr>
          </a:p>
        </p:txBody>
      </p:sp>
      <p:sp>
        <p:nvSpPr>
          <p:cNvPr id="2" name="Rectangle 6"/>
          <p:cNvSpPr>
            <a:spLocks noGrp="1" noChangeArrowheads="1"/>
          </p:cNvSpPr>
          <p:nvPr>
            <p:ph type="title"/>
          </p:nvPr>
        </p:nvSpPr>
        <p:spPr bwMode="auto">
          <a:xfrm>
            <a:off x="454025"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2" name="Rectangle 8"/>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dirty="0">
              <a:solidFill>
                <a:schemeClr val="tx1"/>
              </a:solidFill>
            </a:endParaRPr>
          </a:p>
        </p:txBody>
      </p:sp>
      <p:grpSp>
        <p:nvGrpSpPr>
          <p:cNvPr id="1030" name="Group 27"/>
          <p:cNvGrpSpPr>
            <a:grpSpLocks/>
          </p:cNvGrpSpPr>
          <p:nvPr/>
        </p:nvGrpSpPr>
        <p:grpSpPr bwMode="auto">
          <a:xfrm>
            <a:off x="0" y="0"/>
            <a:ext cx="9144000" cy="6858000"/>
            <a:chOff x="0" y="0"/>
            <a:chExt cx="5760" cy="4320"/>
          </a:xfrm>
        </p:grpSpPr>
        <p:pic>
          <p:nvPicPr>
            <p:cNvPr id="1031" name="Picture 15" descr="penn med logo"/>
            <p:cNvPicPr>
              <a:picLocks noChangeAspect="1" noChangeArrowheads="1"/>
            </p:cNvPicPr>
            <p:nvPr userDrawn="1"/>
          </p:nvPicPr>
          <p:blipFill>
            <a:blip r:embed="rId16" cstate="print"/>
            <a:srcRect/>
            <a:stretch>
              <a:fillRect/>
            </a:stretch>
          </p:blipFill>
          <p:spPr bwMode="auto">
            <a:xfrm>
              <a:off x="331" y="4135"/>
              <a:ext cx="1006" cy="170"/>
            </a:xfrm>
            <a:prstGeom prst="rect">
              <a:avLst/>
            </a:prstGeom>
            <a:noFill/>
            <a:ln w="9525">
              <a:noFill/>
              <a:miter lim="800000"/>
              <a:headEnd/>
              <a:tailEnd/>
            </a:ln>
          </p:spPr>
        </p:pic>
        <p:sp>
          <p:nvSpPr>
            <p:cNvPr id="1036" name="Rectangle 12"/>
            <p:cNvSpPr>
              <a:spLocks noChangeArrowheads="1"/>
            </p:cNvSpPr>
            <p:nvPr userDrawn="1"/>
          </p:nvSpPr>
          <p:spPr bwMode="auto">
            <a:xfrm>
              <a:off x="242" y="4094"/>
              <a:ext cx="72" cy="226"/>
            </a:xfrm>
            <a:prstGeom prst="rect">
              <a:avLst/>
            </a:prstGeom>
            <a:solidFill>
              <a:srgbClr val="003264"/>
            </a:solidFill>
            <a:ln w="12700">
              <a:noFill/>
              <a:miter lim="800000"/>
              <a:headEnd type="none" w="sm" len="sm"/>
              <a:tailEnd type="none" w="sm" len="sm"/>
            </a:ln>
            <a:effectLst/>
          </p:spPr>
          <p:txBody>
            <a:bodyPr wrap="none" anchor="ctr"/>
            <a:lstStyle/>
            <a:p>
              <a:pPr>
                <a:defRPr/>
              </a:pPr>
              <a:endParaRPr lang="en-US" dirty="0"/>
            </a:p>
          </p:txBody>
        </p:sp>
        <p:sp>
          <p:nvSpPr>
            <p:cNvPr id="103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p:spPr>
          <p:txBody>
            <a:bodyPr/>
            <a:lstStyle/>
            <a:p>
              <a:pPr>
                <a:defRPr/>
              </a:pPr>
              <a:endParaRPr lang="en-US" dirty="0"/>
            </a:p>
          </p:txBody>
        </p:sp>
        <p:sp>
          <p:nvSpPr>
            <p:cNvPr id="1034" name="Line 10"/>
            <p:cNvSpPr>
              <a:spLocks noChangeShapeType="1"/>
            </p:cNvSpPr>
            <p:nvPr userDrawn="1"/>
          </p:nvSpPr>
          <p:spPr bwMode="auto">
            <a:xfrm flipV="1">
              <a:off x="240" y="0"/>
              <a:ext cx="0" cy="4320"/>
            </a:xfrm>
            <a:prstGeom prst="line">
              <a:avLst/>
            </a:prstGeom>
            <a:noFill/>
            <a:ln w="12700">
              <a:solidFill>
                <a:srgbClr val="969696"/>
              </a:solidFill>
              <a:round/>
              <a:headEnd type="none" w="sm" len="sm"/>
              <a:tailEnd type="none" w="sm" len="sm"/>
            </a:ln>
            <a:effectLst/>
          </p:spPr>
          <p:txBody>
            <a:bodyPr/>
            <a:lstStyle/>
            <a:p>
              <a:pPr>
                <a:defRPr/>
              </a:pPr>
              <a:endParaRPr lang="en-US" dirty="0"/>
            </a:p>
          </p:txBody>
        </p:sp>
        <p:sp>
          <p:nvSpPr>
            <p:cNvPr id="1037"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821"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822" r:id="rId14"/>
  </p:sldLayoutIdLst>
  <p:txStyles>
    <p:titleStyle>
      <a:lvl1pPr algn="l" defTabSz="969963" rtl="0" eaLnBrk="1" fontAlgn="base" hangingPunct="1">
        <a:spcBef>
          <a:spcPct val="0"/>
        </a:spcBef>
        <a:spcAft>
          <a:spcPct val="0"/>
        </a:spcAft>
        <a:defRPr sz="3200" b="1">
          <a:solidFill>
            <a:srgbClr val="AA2B3E"/>
          </a:solidFill>
          <a:latin typeface="+mj-lt"/>
          <a:ea typeface="+mj-ea"/>
          <a:cs typeface="+mj-cs"/>
        </a:defRPr>
      </a:lvl1pPr>
      <a:lvl2pPr algn="l" defTabSz="969963" rtl="0" eaLnBrk="1" fontAlgn="base" hangingPunct="1">
        <a:spcBef>
          <a:spcPct val="0"/>
        </a:spcBef>
        <a:spcAft>
          <a:spcPct val="0"/>
        </a:spcAft>
        <a:defRPr sz="3200" b="1">
          <a:solidFill>
            <a:srgbClr val="AA2B3E"/>
          </a:solidFill>
          <a:latin typeface="Arial" charset="0"/>
        </a:defRPr>
      </a:lvl2pPr>
      <a:lvl3pPr algn="l" defTabSz="969963" rtl="0" eaLnBrk="1" fontAlgn="base" hangingPunct="1">
        <a:spcBef>
          <a:spcPct val="0"/>
        </a:spcBef>
        <a:spcAft>
          <a:spcPct val="0"/>
        </a:spcAft>
        <a:defRPr sz="3200" b="1">
          <a:solidFill>
            <a:srgbClr val="AA2B3E"/>
          </a:solidFill>
          <a:latin typeface="Arial" charset="0"/>
        </a:defRPr>
      </a:lvl3pPr>
      <a:lvl4pPr algn="l" defTabSz="969963" rtl="0" eaLnBrk="1" fontAlgn="base" hangingPunct="1">
        <a:spcBef>
          <a:spcPct val="0"/>
        </a:spcBef>
        <a:spcAft>
          <a:spcPct val="0"/>
        </a:spcAft>
        <a:defRPr sz="3200" b="1">
          <a:solidFill>
            <a:srgbClr val="AA2B3E"/>
          </a:solidFill>
          <a:latin typeface="Arial" charset="0"/>
        </a:defRPr>
      </a:lvl4pPr>
      <a:lvl5pPr algn="l" defTabSz="969963" rtl="0" eaLnBrk="1" fontAlgn="base" hangingPunct="1">
        <a:spcBef>
          <a:spcPct val="0"/>
        </a:spcBef>
        <a:spcAft>
          <a:spcPct val="0"/>
        </a:spcAft>
        <a:defRPr sz="3200" b="1">
          <a:solidFill>
            <a:srgbClr val="AA2B3E"/>
          </a:solidFill>
          <a:latin typeface="Arial" charset="0"/>
        </a:defRPr>
      </a:lvl5pPr>
      <a:lvl6pPr marL="457200" algn="l" defTabSz="969963" rtl="0" eaLnBrk="1" fontAlgn="base" hangingPunct="1">
        <a:spcBef>
          <a:spcPct val="0"/>
        </a:spcBef>
        <a:spcAft>
          <a:spcPct val="0"/>
        </a:spcAft>
        <a:defRPr sz="3200" b="1">
          <a:solidFill>
            <a:srgbClr val="AA2B3E"/>
          </a:solidFill>
          <a:latin typeface="Arial" charset="0"/>
        </a:defRPr>
      </a:lvl6pPr>
      <a:lvl7pPr marL="914400" algn="l" defTabSz="969963" rtl="0" eaLnBrk="1" fontAlgn="base" hangingPunct="1">
        <a:spcBef>
          <a:spcPct val="0"/>
        </a:spcBef>
        <a:spcAft>
          <a:spcPct val="0"/>
        </a:spcAft>
        <a:defRPr sz="3200" b="1">
          <a:solidFill>
            <a:srgbClr val="AA2B3E"/>
          </a:solidFill>
          <a:latin typeface="Arial" charset="0"/>
        </a:defRPr>
      </a:lvl7pPr>
      <a:lvl8pPr marL="1371600" algn="l" defTabSz="969963" rtl="0" eaLnBrk="1" fontAlgn="base" hangingPunct="1">
        <a:spcBef>
          <a:spcPct val="0"/>
        </a:spcBef>
        <a:spcAft>
          <a:spcPct val="0"/>
        </a:spcAft>
        <a:defRPr sz="3200" b="1">
          <a:solidFill>
            <a:srgbClr val="AA2B3E"/>
          </a:solidFill>
          <a:latin typeface="Arial" charset="0"/>
        </a:defRPr>
      </a:lvl8pPr>
      <a:lvl9pPr marL="1828800" algn="l" defTabSz="969963" rtl="0" eaLnBrk="1" fontAlgn="base" hangingPunct="1">
        <a:spcBef>
          <a:spcPct val="0"/>
        </a:spcBef>
        <a:spcAft>
          <a:spcPct val="0"/>
        </a:spcAft>
        <a:defRPr sz="3200" b="1">
          <a:solidFill>
            <a:srgbClr val="AA2B3E"/>
          </a:solidFill>
          <a:latin typeface="Arial" charset="0"/>
        </a:defRPr>
      </a:lvl9pPr>
    </p:titleStyle>
    <p:bodyStyle>
      <a:lvl1pPr marL="242888" indent="-242888" algn="l" defTabSz="901700" rtl="0" eaLnBrk="1" fontAlgn="base" hangingPunct="1">
        <a:spcBef>
          <a:spcPts val="200"/>
        </a:spcBef>
        <a:spcAft>
          <a:spcPts val="200"/>
        </a:spcAft>
        <a:buClr>
          <a:schemeClr val="tx2"/>
        </a:buClr>
        <a:buFont typeface="Wingdings" pitchFamily="2" charset="2"/>
        <a:buChar char="w"/>
        <a:defRPr sz="2000" b="1">
          <a:solidFill>
            <a:srgbClr val="000000"/>
          </a:solidFill>
          <a:latin typeface="+mn-lt"/>
          <a:ea typeface="+mn-ea"/>
          <a:cs typeface="+mn-cs"/>
        </a:defRPr>
      </a:lvl1pPr>
      <a:lvl2pPr marL="660400" indent="-303213" algn="l" defTabSz="901700" rtl="0" eaLnBrk="1" fontAlgn="base" hangingPunct="1">
        <a:spcBef>
          <a:spcPts val="200"/>
        </a:spcBef>
        <a:spcAft>
          <a:spcPts val="200"/>
        </a:spcAft>
        <a:buClr>
          <a:schemeClr val="tx2"/>
        </a:buClr>
        <a:buChar char="•"/>
        <a:defRPr>
          <a:solidFill>
            <a:srgbClr val="000000"/>
          </a:solidFill>
          <a:latin typeface="+mn-lt"/>
        </a:defRPr>
      </a:lvl2pPr>
      <a:lvl3pPr marL="1077913" indent="-303213" algn="l" defTabSz="901700" rtl="0" eaLnBrk="1" fontAlgn="base" hangingPunct="1">
        <a:spcBef>
          <a:spcPts val="200"/>
        </a:spcBef>
        <a:spcAft>
          <a:spcPts val="200"/>
        </a:spcAft>
        <a:buClr>
          <a:schemeClr val="tx2"/>
        </a:buClr>
        <a:buFont typeface="Arial" charset="0"/>
        <a:buChar char="–"/>
        <a:defRPr>
          <a:solidFill>
            <a:srgbClr val="000000"/>
          </a:solidFill>
          <a:latin typeface="+mn-lt"/>
        </a:defRPr>
      </a:lvl3pPr>
      <a:lvl4pPr marL="1438275" indent="-246063"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4pPr>
      <a:lvl5pPr marL="17954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5pPr>
      <a:lvl6pPr marL="22526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eaLnBrk="1" fontAlgn="base" hangingPunct="1">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bwMode="auto">
          <a:xfrm>
            <a:off x="739775" y="825500"/>
            <a:ext cx="7826375" cy="174307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1028" name="Rectangle 4"/>
          <p:cNvSpPr>
            <a:spLocks noChangeArrowheads="1"/>
          </p:cNvSpPr>
          <p:nvPr/>
        </p:nvSpPr>
        <p:spPr bwMode="auto">
          <a:xfrm>
            <a:off x="8896350" y="6589713"/>
            <a:ext cx="142875" cy="168275"/>
          </a:xfrm>
          <a:prstGeom prst="rect">
            <a:avLst/>
          </a:prstGeom>
          <a:noFill/>
          <a:ln w="9525">
            <a:noFill/>
            <a:miter lim="800000"/>
            <a:headEnd/>
            <a:tailEnd/>
          </a:ln>
          <a:effectLst/>
        </p:spPr>
        <p:txBody>
          <a:bodyPr wrap="none" lIns="0" tIns="0" rIns="0" bIns="0" anchor="b">
            <a:spAutoFit/>
          </a:bodyPr>
          <a:lstStyle/>
          <a:p>
            <a:pPr algn="r" defTabSz="901700" eaLnBrk="0" hangingPunct="0">
              <a:defRPr/>
            </a:pPr>
            <a:fld id="{95748E79-01EC-4BCF-8A3E-79F3AE284556}" type="slidenum">
              <a:rPr lang="en-US" sz="1100" b="1">
                <a:solidFill>
                  <a:srgbClr val="14397F"/>
                </a:solidFill>
                <a:latin typeface="Franklin Gothic Book" pitchFamily="34" charset="0"/>
              </a:rPr>
              <a:pPr algn="r" defTabSz="901700" eaLnBrk="0" hangingPunct="0">
                <a:defRPr/>
              </a:pPr>
              <a:t>‹#›</a:t>
            </a:fld>
            <a:endParaRPr lang="en-US" sz="1100" b="1" dirty="0">
              <a:solidFill>
                <a:srgbClr val="14397F"/>
              </a:solidFill>
              <a:latin typeface="Franklin Gothic Book" pitchFamily="34" charset="0"/>
            </a:endParaRPr>
          </a:p>
        </p:txBody>
      </p:sp>
      <p:sp>
        <p:nvSpPr>
          <p:cNvPr id="34820" name="Rectangle 6"/>
          <p:cNvSpPr>
            <a:spLocks noGrp="1" noChangeArrowheads="1"/>
          </p:cNvSpPr>
          <p:nvPr>
            <p:ph type="title"/>
          </p:nvPr>
        </p:nvSpPr>
        <p:spPr bwMode="auto">
          <a:xfrm>
            <a:off x="454025"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
        <p:nvSpPr>
          <p:cNvPr id="1032" name="Rectangle 8"/>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dirty="0">
              <a:solidFill>
                <a:schemeClr val="tx1"/>
              </a:solidFill>
            </a:endParaRPr>
          </a:p>
        </p:txBody>
      </p:sp>
      <p:grpSp>
        <p:nvGrpSpPr>
          <p:cNvPr id="34822" name="Group 27"/>
          <p:cNvGrpSpPr>
            <a:grpSpLocks/>
          </p:cNvGrpSpPr>
          <p:nvPr/>
        </p:nvGrpSpPr>
        <p:grpSpPr bwMode="auto">
          <a:xfrm>
            <a:off x="0" y="0"/>
            <a:ext cx="9144000" cy="6858000"/>
            <a:chOff x="0" y="0"/>
            <a:chExt cx="5760" cy="4320"/>
          </a:xfrm>
        </p:grpSpPr>
        <p:pic>
          <p:nvPicPr>
            <p:cNvPr id="34823" name="Picture 15" descr="penn med logo"/>
            <p:cNvPicPr>
              <a:picLocks noChangeAspect="1" noChangeArrowheads="1"/>
            </p:cNvPicPr>
            <p:nvPr userDrawn="1"/>
          </p:nvPicPr>
          <p:blipFill>
            <a:blip r:embed="rId13" cstate="print"/>
            <a:srcRect/>
            <a:stretch>
              <a:fillRect/>
            </a:stretch>
          </p:blipFill>
          <p:spPr bwMode="auto">
            <a:xfrm>
              <a:off x="331" y="4135"/>
              <a:ext cx="1006" cy="170"/>
            </a:xfrm>
            <a:prstGeom prst="rect">
              <a:avLst/>
            </a:prstGeom>
            <a:noFill/>
            <a:ln w="9525">
              <a:noFill/>
              <a:miter lim="800000"/>
              <a:headEnd/>
              <a:tailEnd/>
            </a:ln>
          </p:spPr>
        </p:pic>
        <p:sp>
          <p:nvSpPr>
            <p:cNvPr id="1036" name="Rectangle 12"/>
            <p:cNvSpPr>
              <a:spLocks noChangeArrowheads="1"/>
            </p:cNvSpPr>
            <p:nvPr userDrawn="1"/>
          </p:nvSpPr>
          <p:spPr bwMode="auto">
            <a:xfrm>
              <a:off x="242" y="4094"/>
              <a:ext cx="72" cy="226"/>
            </a:xfrm>
            <a:prstGeom prst="rect">
              <a:avLst/>
            </a:prstGeom>
            <a:solidFill>
              <a:srgbClr val="003264"/>
            </a:solidFill>
            <a:ln w="12700">
              <a:noFill/>
              <a:miter lim="800000"/>
              <a:headEnd type="none" w="sm" len="sm"/>
              <a:tailEnd type="none" w="sm" len="sm"/>
            </a:ln>
            <a:effectLst/>
          </p:spPr>
          <p:txBody>
            <a:bodyPr wrap="none" anchor="ctr"/>
            <a:lstStyle/>
            <a:p>
              <a:pPr>
                <a:defRPr/>
              </a:pPr>
              <a:endParaRPr lang="en-US" dirty="0"/>
            </a:p>
          </p:txBody>
        </p:sp>
        <p:sp>
          <p:nvSpPr>
            <p:cNvPr id="1033" name="Line 9"/>
            <p:cNvSpPr>
              <a:spLocks noChangeShapeType="1"/>
            </p:cNvSpPr>
            <p:nvPr userDrawn="1"/>
          </p:nvSpPr>
          <p:spPr bwMode="auto">
            <a:xfrm>
              <a:off x="0" y="4093"/>
              <a:ext cx="5760" cy="0"/>
            </a:xfrm>
            <a:prstGeom prst="line">
              <a:avLst/>
            </a:prstGeom>
            <a:noFill/>
            <a:ln w="12700">
              <a:solidFill>
                <a:srgbClr val="969696"/>
              </a:solidFill>
              <a:round/>
              <a:headEnd type="none" w="sm" len="sm"/>
              <a:tailEnd type="none" w="sm" len="sm"/>
            </a:ln>
            <a:effectLst/>
          </p:spPr>
          <p:txBody>
            <a:bodyPr/>
            <a:lstStyle/>
            <a:p>
              <a:pPr>
                <a:defRPr/>
              </a:pPr>
              <a:endParaRPr lang="en-US" dirty="0"/>
            </a:p>
          </p:txBody>
        </p:sp>
        <p:sp>
          <p:nvSpPr>
            <p:cNvPr id="1034" name="Line 10"/>
            <p:cNvSpPr>
              <a:spLocks noChangeShapeType="1"/>
            </p:cNvSpPr>
            <p:nvPr userDrawn="1"/>
          </p:nvSpPr>
          <p:spPr bwMode="auto">
            <a:xfrm flipV="1">
              <a:off x="240" y="0"/>
              <a:ext cx="0" cy="4320"/>
            </a:xfrm>
            <a:prstGeom prst="line">
              <a:avLst/>
            </a:prstGeom>
            <a:noFill/>
            <a:ln w="12700">
              <a:solidFill>
                <a:srgbClr val="969696"/>
              </a:solidFill>
              <a:round/>
              <a:headEnd type="none" w="sm" len="sm"/>
              <a:tailEnd type="none" w="sm" len="sm"/>
            </a:ln>
            <a:effectLst/>
          </p:spPr>
          <p:txBody>
            <a:bodyPr/>
            <a:lstStyle/>
            <a:p>
              <a:pPr>
                <a:defRPr/>
              </a:pPr>
              <a:endParaRPr lang="en-US" dirty="0"/>
            </a:p>
          </p:txBody>
        </p:sp>
        <p:sp>
          <p:nvSpPr>
            <p:cNvPr id="1037" name="Line 13"/>
            <p:cNvSpPr>
              <a:spLocks noChangeShapeType="1"/>
            </p:cNvSpPr>
            <p:nvPr userDrawn="1"/>
          </p:nvSpPr>
          <p:spPr bwMode="auto">
            <a:xfrm>
              <a:off x="0" y="424"/>
              <a:ext cx="5760" cy="0"/>
            </a:xfrm>
            <a:prstGeom prst="line">
              <a:avLst/>
            </a:prstGeom>
            <a:noFill/>
            <a:ln w="12700">
              <a:solidFill>
                <a:srgbClr val="969696"/>
              </a:solidFill>
              <a:round/>
              <a:headEnd type="none" w="sm" len="sm"/>
              <a:tailEnd type="none" w="sm" len="sm"/>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69963" rtl="0" fontAlgn="base">
        <a:spcBef>
          <a:spcPct val="0"/>
        </a:spcBef>
        <a:spcAft>
          <a:spcPct val="0"/>
        </a:spcAft>
        <a:defRPr sz="3200" b="1">
          <a:solidFill>
            <a:srgbClr val="AA2B3E"/>
          </a:solidFill>
          <a:latin typeface="+mj-lt"/>
          <a:ea typeface="+mj-ea"/>
          <a:cs typeface="+mj-cs"/>
        </a:defRPr>
      </a:lvl1pPr>
      <a:lvl2pPr algn="l" defTabSz="969963" rtl="0" fontAlgn="base">
        <a:spcBef>
          <a:spcPct val="0"/>
        </a:spcBef>
        <a:spcAft>
          <a:spcPct val="0"/>
        </a:spcAft>
        <a:defRPr sz="3200" b="1">
          <a:solidFill>
            <a:srgbClr val="AA2B3E"/>
          </a:solidFill>
          <a:latin typeface="Arial" charset="0"/>
        </a:defRPr>
      </a:lvl2pPr>
      <a:lvl3pPr algn="l" defTabSz="969963" rtl="0" fontAlgn="base">
        <a:spcBef>
          <a:spcPct val="0"/>
        </a:spcBef>
        <a:spcAft>
          <a:spcPct val="0"/>
        </a:spcAft>
        <a:defRPr sz="3200" b="1">
          <a:solidFill>
            <a:srgbClr val="AA2B3E"/>
          </a:solidFill>
          <a:latin typeface="Arial" charset="0"/>
        </a:defRPr>
      </a:lvl3pPr>
      <a:lvl4pPr algn="l" defTabSz="969963" rtl="0" fontAlgn="base">
        <a:spcBef>
          <a:spcPct val="0"/>
        </a:spcBef>
        <a:spcAft>
          <a:spcPct val="0"/>
        </a:spcAft>
        <a:defRPr sz="3200" b="1">
          <a:solidFill>
            <a:srgbClr val="AA2B3E"/>
          </a:solidFill>
          <a:latin typeface="Arial" charset="0"/>
        </a:defRPr>
      </a:lvl4pPr>
      <a:lvl5pPr algn="l" defTabSz="969963" rtl="0" fontAlgn="base">
        <a:spcBef>
          <a:spcPct val="0"/>
        </a:spcBef>
        <a:spcAft>
          <a:spcPct val="0"/>
        </a:spcAft>
        <a:defRPr sz="3200" b="1">
          <a:solidFill>
            <a:srgbClr val="AA2B3E"/>
          </a:solidFill>
          <a:latin typeface="Arial" charset="0"/>
        </a:defRPr>
      </a:lvl5pPr>
      <a:lvl6pPr marL="457200" algn="l" defTabSz="969963" rtl="0" fontAlgn="base">
        <a:spcBef>
          <a:spcPct val="0"/>
        </a:spcBef>
        <a:spcAft>
          <a:spcPct val="0"/>
        </a:spcAft>
        <a:defRPr sz="3200" b="1">
          <a:solidFill>
            <a:srgbClr val="AA2B3E"/>
          </a:solidFill>
          <a:latin typeface="Arial" charset="0"/>
        </a:defRPr>
      </a:lvl6pPr>
      <a:lvl7pPr marL="914400" algn="l" defTabSz="969963" rtl="0" fontAlgn="base">
        <a:spcBef>
          <a:spcPct val="0"/>
        </a:spcBef>
        <a:spcAft>
          <a:spcPct val="0"/>
        </a:spcAft>
        <a:defRPr sz="3200" b="1">
          <a:solidFill>
            <a:srgbClr val="AA2B3E"/>
          </a:solidFill>
          <a:latin typeface="Arial" charset="0"/>
        </a:defRPr>
      </a:lvl7pPr>
      <a:lvl8pPr marL="1371600" algn="l" defTabSz="969963" rtl="0" fontAlgn="base">
        <a:spcBef>
          <a:spcPct val="0"/>
        </a:spcBef>
        <a:spcAft>
          <a:spcPct val="0"/>
        </a:spcAft>
        <a:defRPr sz="3200" b="1">
          <a:solidFill>
            <a:srgbClr val="AA2B3E"/>
          </a:solidFill>
          <a:latin typeface="Arial" charset="0"/>
        </a:defRPr>
      </a:lvl8pPr>
      <a:lvl9pPr marL="1828800" algn="l" defTabSz="969963" rtl="0" fontAlgn="base">
        <a:spcBef>
          <a:spcPct val="0"/>
        </a:spcBef>
        <a:spcAft>
          <a:spcPct val="0"/>
        </a:spcAft>
        <a:defRPr sz="3200" b="1">
          <a:solidFill>
            <a:srgbClr val="AA2B3E"/>
          </a:solidFill>
          <a:latin typeface="Arial" charset="0"/>
        </a:defRPr>
      </a:lvl9pPr>
    </p:titleStyle>
    <p:bodyStyle>
      <a:lvl1pPr marL="242888" indent="-242888" algn="l" defTabSz="901700" rtl="0" fontAlgn="base">
        <a:spcBef>
          <a:spcPts val="200"/>
        </a:spcBef>
        <a:spcAft>
          <a:spcPts val="200"/>
        </a:spcAft>
        <a:buClr>
          <a:schemeClr val="tx2"/>
        </a:buClr>
        <a:buFont typeface="Wingdings" pitchFamily="2" charset="2"/>
        <a:buChar char="w"/>
        <a:defRPr sz="2000" b="1">
          <a:solidFill>
            <a:srgbClr val="000000"/>
          </a:solidFill>
          <a:latin typeface="+mn-lt"/>
          <a:ea typeface="+mn-ea"/>
          <a:cs typeface="+mn-cs"/>
        </a:defRPr>
      </a:lvl1pPr>
      <a:lvl2pPr marL="660400" indent="-303213" algn="l" defTabSz="901700" rtl="0" fontAlgn="base">
        <a:spcBef>
          <a:spcPts val="200"/>
        </a:spcBef>
        <a:spcAft>
          <a:spcPts val="200"/>
        </a:spcAft>
        <a:buClr>
          <a:schemeClr val="tx2"/>
        </a:buClr>
        <a:buChar char="•"/>
        <a:defRPr>
          <a:solidFill>
            <a:srgbClr val="000000"/>
          </a:solidFill>
          <a:latin typeface="+mn-lt"/>
        </a:defRPr>
      </a:lvl2pPr>
      <a:lvl3pPr marL="1077913" indent="-303213" algn="l" defTabSz="901700" rtl="0" fontAlgn="base">
        <a:spcBef>
          <a:spcPts val="200"/>
        </a:spcBef>
        <a:spcAft>
          <a:spcPts val="200"/>
        </a:spcAft>
        <a:buClr>
          <a:schemeClr val="tx2"/>
        </a:buClr>
        <a:buFont typeface="Arial" charset="0"/>
        <a:buChar char="–"/>
        <a:defRPr>
          <a:solidFill>
            <a:srgbClr val="000000"/>
          </a:solidFill>
          <a:latin typeface="+mn-lt"/>
        </a:defRPr>
      </a:lvl3pPr>
      <a:lvl4pPr marL="1438275" indent="-246063"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4pPr>
      <a:lvl5pPr marL="17954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5pPr>
      <a:lvl6pPr marL="22526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5"/>
          <p:cNvSpPr>
            <a:spLocks noChangeArrowheads="1"/>
          </p:cNvSpPr>
          <p:nvPr/>
        </p:nvSpPr>
        <p:spPr bwMode="auto">
          <a:xfrm>
            <a:off x="2767013" y="6564313"/>
            <a:ext cx="2513012" cy="387350"/>
          </a:xfrm>
          <a:prstGeom prst="rect">
            <a:avLst/>
          </a:prstGeom>
          <a:noFill/>
          <a:ln w="9525">
            <a:noFill/>
            <a:miter lim="800000"/>
            <a:headEnd/>
            <a:tailEnd/>
          </a:ln>
          <a:effectLst/>
        </p:spPr>
        <p:txBody>
          <a:bodyPr lIns="97648" tIns="48825" rIns="97648" bIns="48825">
            <a:spAutoFit/>
          </a:bodyPr>
          <a:lstStyle/>
          <a:p>
            <a:pPr algn="ctr" defTabSz="969963" eaLnBrk="0" hangingPunct="0">
              <a:spcBef>
                <a:spcPct val="50000"/>
              </a:spcBef>
              <a:defRPr/>
            </a:pPr>
            <a:endParaRPr lang="en-US" sz="1900" dirty="0">
              <a:solidFill>
                <a:schemeClr val="tx1"/>
              </a:solidFill>
            </a:endParaRPr>
          </a:p>
        </p:txBody>
      </p:sp>
      <p:grpSp>
        <p:nvGrpSpPr>
          <p:cNvPr id="43011" name="Group 98"/>
          <p:cNvGrpSpPr>
            <a:grpSpLocks/>
          </p:cNvGrpSpPr>
          <p:nvPr/>
        </p:nvGrpSpPr>
        <p:grpSpPr bwMode="auto">
          <a:xfrm>
            <a:off x="0" y="0"/>
            <a:ext cx="8839200" cy="6858000"/>
            <a:chOff x="0" y="0"/>
            <a:chExt cx="5568" cy="4320"/>
          </a:xfrm>
        </p:grpSpPr>
        <p:pic>
          <p:nvPicPr>
            <p:cNvPr id="43012" name="Picture 85" descr="Penn_Medicine_color_xtra_sm"/>
            <p:cNvPicPr>
              <a:picLocks noChangeAspect="1" noChangeArrowheads="1"/>
            </p:cNvPicPr>
            <p:nvPr userDrawn="1"/>
          </p:nvPicPr>
          <p:blipFill>
            <a:blip r:embed="rId13" cstate="print"/>
            <a:srcRect/>
            <a:stretch>
              <a:fillRect/>
            </a:stretch>
          </p:blipFill>
          <p:spPr bwMode="auto">
            <a:xfrm>
              <a:off x="3792" y="3858"/>
              <a:ext cx="1776" cy="313"/>
            </a:xfrm>
            <a:prstGeom prst="rect">
              <a:avLst/>
            </a:prstGeom>
            <a:noFill/>
            <a:ln w="9525">
              <a:noFill/>
              <a:miter lim="800000"/>
              <a:headEnd/>
              <a:tailEnd/>
            </a:ln>
          </p:spPr>
        </p:pic>
        <p:sp>
          <p:nvSpPr>
            <p:cNvPr id="15" name="Line 92"/>
            <p:cNvSpPr>
              <a:spLocks noChangeShapeType="1"/>
            </p:cNvSpPr>
            <p:nvPr userDrawn="1"/>
          </p:nvSpPr>
          <p:spPr bwMode="auto">
            <a:xfrm>
              <a:off x="463" y="1553"/>
              <a:ext cx="4901" cy="0"/>
            </a:xfrm>
            <a:prstGeom prst="line">
              <a:avLst/>
            </a:prstGeom>
            <a:noFill/>
            <a:ln w="25400">
              <a:solidFill>
                <a:srgbClr val="003264"/>
              </a:solidFill>
              <a:round/>
              <a:headEnd type="none" w="sm" len="sm"/>
              <a:tailEnd type="none" w="sm" len="sm"/>
            </a:ln>
            <a:effectLst/>
          </p:spPr>
          <p:txBody>
            <a:bodyPr/>
            <a:lstStyle/>
            <a:p>
              <a:pPr>
                <a:defRPr/>
              </a:pPr>
              <a:endParaRPr lang="en-US" dirty="0"/>
            </a:p>
          </p:txBody>
        </p:sp>
        <p:pic>
          <p:nvPicPr>
            <p:cNvPr id="43014" name="Picture 97" descr="blue-gradient"/>
            <p:cNvPicPr>
              <a:picLocks noChangeAspect="1" noChangeArrowheads="1"/>
            </p:cNvPicPr>
            <p:nvPr userDrawn="1"/>
          </p:nvPicPr>
          <p:blipFill>
            <a:blip r:embed="rId14" cstate="print"/>
            <a:srcRect/>
            <a:stretch>
              <a:fillRect/>
            </a:stretch>
          </p:blipFill>
          <p:spPr bwMode="auto">
            <a:xfrm>
              <a:off x="0" y="0"/>
              <a:ext cx="364" cy="4320"/>
            </a:xfrm>
            <a:prstGeom prst="rect">
              <a:avLst/>
            </a:prstGeom>
            <a:noFill/>
            <a:ln w="9525">
              <a:noFill/>
              <a:miter lim="800000"/>
              <a:headEnd/>
              <a:tailEnd/>
            </a:ln>
          </p:spPr>
        </p:pic>
      </p:grpSp>
      <p:sp>
        <p:nvSpPr>
          <p:cNvPr id="43015" name="Rectangle 3"/>
          <p:cNvSpPr>
            <a:spLocks noGrp="1" noChangeArrowheads="1"/>
          </p:cNvSpPr>
          <p:nvPr>
            <p:ph type="body" idx="1"/>
          </p:nvPr>
        </p:nvSpPr>
        <p:spPr bwMode="auto">
          <a:xfrm>
            <a:off x="739775" y="825500"/>
            <a:ext cx="7826375" cy="1743075"/>
          </a:xfrm>
          <a:prstGeom prst="rect">
            <a:avLst/>
          </a:prstGeom>
          <a:noFill/>
          <a:ln w="9525">
            <a:noFill/>
            <a:miter lim="800000"/>
            <a:headEnd/>
            <a:tailEnd/>
          </a:ln>
        </p:spPr>
        <p:txBody>
          <a:bodyPr vert="horz" wrap="square" lIns="0" tIns="97648" rIns="0" bIns="97648" numCol="1" anchor="t" anchorCtr="0" compatLnSpc="1">
            <a:prstTxWarp prst="textNoShape">
              <a:avLst/>
            </a:prstTxWarp>
            <a:spAutoFit/>
          </a:bodyPr>
          <a:lstStyle/>
          <a:p>
            <a:pPr lvl="0"/>
            <a:r>
              <a:rPr lang="en-US"/>
              <a:t>Level 1</a:t>
            </a:r>
          </a:p>
          <a:p>
            <a:pPr lvl="1"/>
            <a:r>
              <a:rPr lang="en-US"/>
              <a:t>Level two</a:t>
            </a:r>
          </a:p>
          <a:p>
            <a:pPr lvl="2"/>
            <a:r>
              <a:rPr lang="en-US"/>
              <a:t>Level three</a:t>
            </a:r>
          </a:p>
          <a:p>
            <a:pPr lvl="3"/>
            <a:r>
              <a:rPr lang="en-US"/>
              <a:t>Level four</a:t>
            </a:r>
          </a:p>
          <a:p>
            <a:pPr lvl="4"/>
            <a:r>
              <a:rPr lang="en-US"/>
              <a:t>Level five</a:t>
            </a:r>
          </a:p>
        </p:txBody>
      </p:sp>
      <p:sp>
        <p:nvSpPr>
          <p:cNvPr id="43016" name="Rectangle 6"/>
          <p:cNvSpPr>
            <a:spLocks noGrp="1" noChangeArrowheads="1"/>
          </p:cNvSpPr>
          <p:nvPr>
            <p:ph type="title"/>
          </p:nvPr>
        </p:nvSpPr>
        <p:spPr bwMode="auto">
          <a:xfrm>
            <a:off x="454025" y="90488"/>
            <a:ext cx="8520113" cy="5588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69963" rtl="0" fontAlgn="base">
        <a:spcBef>
          <a:spcPct val="0"/>
        </a:spcBef>
        <a:spcAft>
          <a:spcPct val="0"/>
        </a:spcAft>
        <a:defRPr sz="3200" b="1">
          <a:solidFill>
            <a:srgbClr val="AA2B3E"/>
          </a:solidFill>
          <a:latin typeface="+mj-lt"/>
          <a:ea typeface="+mj-ea"/>
          <a:cs typeface="+mj-cs"/>
        </a:defRPr>
      </a:lvl1pPr>
      <a:lvl2pPr algn="l" defTabSz="969963" rtl="0" fontAlgn="base">
        <a:spcBef>
          <a:spcPct val="0"/>
        </a:spcBef>
        <a:spcAft>
          <a:spcPct val="0"/>
        </a:spcAft>
        <a:defRPr sz="3200" b="1">
          <a:solidFill>
            <a:srgbClr val="AA2B3E"/>
          </a:solidFill>
          <a:latin typeface="Arial" charset="0"/>
        </a:defRPr>
      </a:lvl2pPr>
      <a:lvl3pPr algn="l" defTabSz="969963" rtl="0" fontAlgn="base">
        <a:spcBef>
          <a:spcPct val="0"/>
        </a:spcBef>
        <a:spcAft>
          <a:spcPct val="0"/>
        </a:spcAft>
        <a:defRPr sz="3200" b="1">
          <a:solidFill>
            <a:srgbClr val="AA2B3E"/>
          </a:solidFill>
          <a:latin typeface="Arial" charset="0"/>
        </a:defRPr>
      </a:lvl3pPr>
      <a:lvl4pPr algn="l" defTabSz="969963" rtl="0" fontAlgn="base">
        <a:spcBef>
          <a:spcPct val="0"/>
        </a:spcBef>
        <a:spcAft>
          <a:spcPct val="0"/>
        </a:spcAft>
        <a:defRPr sz="3200" b="1">
          <a:solidFill>
            <a:srgbClr val="AA2B3E"/>
          </a:solidFill>
          <a:latin typeface="Arial" charset="0"/>
        </a:defRPr>
      </a:lvl4pPr>
      <a:lvl5pPr algn="l" defTabSz="969963" rtl="0" fontAlgn="base">
        <a:spcBef>
          <a:spcPct val="0"/>
        </a:spcBef>
        <a:spcAft>
          <a:spcPct val="0"/>
        </a:spcAft>
        <a:defRPr sz="3200" b="1">
          <a:solidFill>
            <a:srgbClr val="AA2B3E"/>
          </a:solidFill>
          <a:latin typeface="Arial" charset="0"/>
        </a:defRPr>
      </a:lvl5pPr>
      <a:lvl6pPr marL="457200" algn="l" defTabSz="969963" rtl="0" fontAlgn="base">
        <a:spcBef>
          <a:spcPct val="0"/>
        </a:spcBef>
        <a:spcAft>
          <a:spcPct val="0"/>
        </a:spcAft>
        <a:defRPr sz="3200" b="1">
          <a:solidFill>
            <a:srgbClr val="AA2B3E"/>
          </a:solidFill>
          <a:latin typeface="Arial" charset="0"/>
        </a:defRPr>
      </a:lvl6pPr>
      <a:lvl7pPr marL="914400" algn="l" defTabSz="969963" rtl="0" fontAlgn="base">
        <a:spcBef>
          <a:spcPct val="0"/>
        </a:spcBef>
        <a:spcAft>
          <a:spcPct val="0"/>
        </a:spcAft>
        <a:defRPr sz="3200" b="1">
          <a:solidFill>
            <a:srgbClr val="AA2B3E"/>
          </a:solidFill>
          <a:latin typeface="Arial" charset="0"/>
        </a:defRPr>
      </a:lvl7pPr>
      <a:lvl8pPr marL="1371600" algn="l" defTabSz="969963" rtl="0" fontAlgn="base">
        <a:spcBef>
          <a:spcPct val="0"/>
        </a:spcBef>
        <a:spcAft>
          <a:spcPct val="0"/>
        </a:spcAft>
        <a:defRPr sz="3200" b="1">
          <a:solidFill>
            <a:srgbClr val="AA2B3E"/>
          </a:solidFill>
          <a:latin typeface="Arial" charset="0"/>
        </a:defRPr>
      </a:lvl8pPr>
      <a:lvl9pPr marL="1828800" algn="l" defTabSz="969963" rtl="0" fontAlgn="base">
        <a:spcBef>
          <a:spcPct val="0"/>
        </a:spcBef>
        <a:spcAft>
          <a:spcPct val="0"/>
        </a:spcAft>
        <a:defRPr sz="3200" b="1">
          <a:solidFill>
            <a:srgbClr val="AA2B3E"/>
          </a:solidFill>
          <a:latin typeface="Arial" charset="0"/>
        </a:defRPr>
      </a:lvl9pPr>
    </p:titleStyle>
    <p:bodyStyle>
      <a:lvl1pPr marL="242888" indent="-242888" algn="l" defTabSz="901700" rtl="0" fontAlgn="base">
        <a:spcBef>
          <a:spcPts val="200"/>
        </a:spcBef>
        <a:spcAft>
          <a:spcPts val="200"/>
        </a:spcAft>
        <a:buClr>
          <a:schemeClr val="tx2"/>
        </a:buClr>
        <a:buFont typeface="Wingdings" pitchFamily="2" charset="2"/>
        <a:buChar char="w"/>
        <a:defRPr sz="2000" b="1">
          <a:solidFill>
            <a:srgbClr val="000000"/>
          </a:solidFill>
          <a:latin typeface="+mn-lt"/>
          <a:ea typeface="+mn-ea"/>
          <a:cs typeface="+mn-cs"/>
        </a:defRPr>
      </a:lvl1pPr>
      <a:lvl2pPr marL="660400" indent="-303213" algn="l" defTabSz="901700" rtl="0" fontAlgn="base">
        <a:spcBef>
          <a:spcPts val="200"/>
        </a:spcBef>
        <a:spcAft>
          <a:spcPts val="200"/>
        </a:spcAft>
        <a:buClr>
          <a:schemeClr val="tx2"/>
        </a:buClr>
        <a:buChar char="•"/>
        <a:defRPr>
          <a:solidFill>
            <a:srgbClr val="000000"/>
          </a:solidFill>
          <a:latin typeface="+mn-lt"/>
        </a:defRPr>
      </a:lvl2pPr>
      <a:lvl3pPr marL="1077913" indent="-303213" algn="l" defTabSz="901700" rtl="0" fontAlgn="base">
        <a:spcBef>
          <a:spcPts val="200"/>
        </a:spcBef>
        <a:spcAft>
          <a:spcPts val="200"/>
        </a:spcAft>
        <a:buClr>
          <a:schemeClr val="tx2"/>
        </a:buClr>
        <a:buFont typeface="Arial" charset="0"/>
        <a:buChar char="–"/>
        <a:defRPr>
          <a:solidFill>
            <a:srgbClr val="000000"/>
          </a:solidFill>
          <a:latin typeface="+mn-lt"/>
        </a:defRPr>
      </a:lvl3pPr>
      <a:lvl4pPr marL="1438275" indent="-246063"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4pPr>
      <a:lvl5pPr marL="17954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5pPr>
      <a:lvl6pPr marL="22526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6pPr>
      <a:lvl7pPr marL="27098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7pPr>
      <a:lvl8pPr marL="31670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8pPr>
      <a:lvl9pPr marL="3624263" indent="-242888" algn="l" defTabSz="901700" rtl="0" fontAlgn="base">
        <a:spcBef>
          <a:spcPts val="200"/>
        </a:spcBef>
        <a:spcAft>
          <a:spcPts val="200"/>
        </a:spcAft>
        <a:buClr>
          <a:schemeClr val="tx2"/>
        </a:buClr>
        <a:buFont typeface="Franklin Gothic Book" pitchFamily="34" charset="0"/>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hip.phila.gov/Conferences/AntimicrobialStewardship" TargetMode="Externa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hip.phila.gov/Conferences/AMSWebinarSerie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haponline.org" TargetMode="External"/></Relationships>
</file>

<file path=ppt/slides/_rels/slide4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hyperlink" Target="https://www.haponline.org" TargetMode="External"/><Relationship Id="rId4" Type="http://schemas.openxmlformats.org/officeDocument/2006/relationships/image" Target="../media/image29.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keith.hamilton@uphs.upenn.edu" TargetMode="External"/><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oregonpatientsafety.org/healthcare-professionals/improvement-initiatives/" TargetMode="External"/><Relationship Id="rId2" Type="http://schemas.openxmlformats.org/officeDocument/2006/relationships/hyperlink" Target="http://www.health.state.mn.us/divs/idepc/dtopics/antibioticresistance/mnasp.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cdph.ca.gov/programs/hai/Pages/AntimicrobialStewardshipProgramInitiative.asp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icares.org/aboutus.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mi-marr.org/about.php"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cdc.gov/hai/organisms/cre/TrackingCRE.html"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www.cdc.gov/hai/organisms/cre/TrackingCRE.html"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35013" y="1479417"/>
            <a:ext cx="7551737" cy="954222"/>
          </a:xfrm>
        </p:spPr>
        <p:txBody>
          <a:bodyPr/>
          <a:lstStyle/>
          <a:p>
            <a:r>
              <a:rPr lang="en-US" dirty="0"/>
              <a:t>Regional Approaches to Antimicrobial Stewardship</a:t>
            </a:r>
          </a:p>
        </p:txBody>
      </p:sp>
      <p:sp>
        <p:nvSpPr>
          <p:cNvPr id="3" name="Subtitle 2"/>
          <p:cNvSpPr>
            <a:spLocks noGrp="1"/>
          </p:cNvSpPr>
          <p:nvPr>
            <p:ph type="subTitle" idx="1"/>
          </p:nvPr>
        </p:nvSpPr>
        <p:spPr>
          <a:xfrm>
            <a:off x="719138" y="4286250"/>
            <a:ext cx="7551737" cy="1715745"/>
          </a:xfrm>
        </p:spPr>
        <p:txBody>
          <a:bodyPr>
            <a:normAutofit/>
          </a:bodyPr>
          <a:lstStyle/>
          <a:p>
            <a:r>
              <a:rPr lang="en-US" dirty="0">
                <a:solidFill>
                  <a:schemeClr val="tx1"/>
                </a:solidFill>
              </a:rPr>
              <a:t>Keith Hamilton, MD</a:t>
            </a:r>
          </a:p>
          <a:p>
            <a:r>
              <a:rPr lang="en-US" dirty="0">
                <a:solidFill>
                  <a:schemeClr val="tx1"/>
                </a:solidFill>
              </a:rPr>
              <a:t>Director of Antimicrobial Stewardship</a:t>
            </a:r>
          </a:p>
          <a:p>
            <a:r>
              <a:rPr lang="en-US" dirty="0">
                <a:solidFill>
                  <a:schemeClr val="tx1"/>
                </a:solidFill>
              </a:rPr>
              <a:t>Hospital of the University of Pennsylvania</a:t>
            </a:r>
          </a:p>
        </p:txBody>
      </p:sp>
    </p:spTree>
    <p:extLst>
      <p:ext uri="{BB962C8B-B14F-4D97-AF65-F5344CB8AC3E}">
        <p14:creationId xmlns:p14="http://schemas.microsoft.com/office/powerpoint/2010/main" val="4222244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A30A36"/>
                </a:solidFill>
              </a:rPr>
              <a:t>Inappropriate Use in Ambulatory Setting</a:t>
            </a:r>
          </a:p>
        </p:txBody>
      </p:sp>
      <p:sp>
        <p:nvSpPr>
          <p:cNvPr id="3" name="Content Placeholder 2"/>
          <p:cNvSpPr>
            <a:spLocks noGrp="1"/>
          </p:cNvSpPr>
          <p:nvPr>
            <p:ph idx="1"/>
          </p:nvPr>
        </p:nvSpPr>
        <p:spPr>
          <a:xfrm>
            <a:off x="739775" y="825500"/>
            <a:ext cx="7826375" cy="2495268"/>
          </a:xfrm>
        </p:spPr>
        <p:txBody>
          <a:bodyPr/>
          <a:lstStyle/>
          <a:p>
            <a:r>
              <a:rPr lang="en-US" dirty="0"/>
              <a:t>The outpatient setting accounts for &gt;60% of antibiotic expenditures in the U.S.</a:t>
            </a:r>
          </a:p>
          <a:p>
            <a:r>
              <a:rPr lang="en-US" dirty="0"/>
              <a:t>262.5 million courses of outpatient antibiotics in 2011</a:t>
            </a:r>
            <a:endParaRPr lang="en-US" baseline="30000" dirty="0"/>
          </a:p>
          <a:p>
            <a:pPr lvl="1"/>
            <a:r>
              <a:rPr lang="en-US" dirty="0"/>
              <a:t>789 prescriptions per 1000 adults</a:t>
            </a:r>
          </a:p>
          <a:p>
            <a:pPr lvl="1"/>
            <a:r>
              <a:rPr lang="en-US" dirty="0"/>
              <a:t>889 prescriptions per 1000 children</a:t>
            </a:r>
          </a:p>
          <a:p>
            <a:r>
              <a:rPr lang="en-US" dirty="0"/>
              <a:t>As many as 50% of all outpatient antibiotics prescribed are unnecessary</a:t>
            </a:r>
          </a:p>
        </p:txBody>
      </p:sp>
      <p:sp>
        <p:nvSpPr>
          <p:cNvPr id="4" name="TextBox 3"/>
          <p:cNvSpPr txBox="1"/>
          <p:nvPr/>
        </p:nvSpPr>
        <p:spPr>
          <a:xfrm>
            <a:off x="5326792" y="5742924"/>
            <a:ext cx="3817208" cy="738664"/>
          </a:xfrm>
          <a:prstGeom prst="rect">
            <a:avLst/>
          </a:prstGeom>
          <a:noFill/>
        </p:spPr>
        <p:txBody>
          <a:bodyPr wrap="none" rtlCol="0">
            <a:spAutoFit/>
          </a:bodyPr>
          <a:lstStyle/>
          <a:p>
            <a:r>
              <a:rPr lang="en-US" dirty="0">
                <a:solidFill>
                  <a:schemeClr val="tx1"/>
                </a:solidFill>
              </a:rPr>
              <a:t>Hicks LA, et al. </a:t>
            </a:r>
            <a:r>
              <a:rPr lang="en-US" dirty="0" err="1">
                <a:solidFill>
                  <a:schemeClr val="tx1"/>
                </a:solidFill>
              </a:rPr>
              <a:t>Clin</a:t>
            </a:r>
            <a:r>
              <a:rPr lang="en-US" dirty="0">
                <a:solidFill>
                  <a:schemeClr val="tx1"/>
                </a:solidFill>
              </a:rPr>
              <a:t> Infect Dis 2015.</a:t>
            </a:r>
          </a:p>
          <a:p>
            <a:r>
              <a:rPr lang="en-US" dirty="0" err="1">
                <a:solidFill>
                  <a:schemeClr val="tx1"/>
                </a:solidFill>
              </a:rPr>
              <a:t>Dantes</a:t>
            </a:r>
            <a:r>
              <a:rPr lang="en-US" dirty="0">
                <a:solidFill>
                  <a:schemeClr val="tx1"/>
                </a:solidFill>
              </a:rPr>
              <a:t> R, et al. Open Forum Infect Dis 2015.</a:t>
            </a:r>
          </a:p>
          <a:p>
            <a:r>
              <a:rPr lang="en-US" dirty="0" err="1">
                <a:solidFill>
                  <a:schemeClr val="tx1"/>
                </a:solidFill>
              </a:rPr>
              <a:t>Suda</a:t>
            </a:r>
            <a:r>
              <a:rPr lang="en-US" dirty="0">
                <a:solidFill>
                  <a:schemeClr val="tx1"/>
                </a:solidFill>
              </a:rPr>
              <a:t> KJ, et al. J </a:t>
            </a:r>
            <a:r>
              <a:rPr lang="en-US" dirty="0" err="1">
                <a:solidFill>
                  <a:schemeClr val="tx1"/>
                </a:solidFill>
              </a:rPr>
              <a:t>Antimicrob</a:t>
            </a:r>
            <a:r>
              <a:rPr lang="en-US" dirty="0">
                <a:solidFill>
                  <a:schemeClr val="tx1"/>
                </a:solidFill>
              </a:rPr>
              <a:t> </a:t>
            </a:r>
            <a:r>
              <a:rPr lang="en-US" dirty="0" err="1">
                <a:solidFill>
                  <a:schemeClr val="tx1"/>
                </a:solidFill>
              </a:rPr>
              <a:t>Chemother</a:t>
            </a:r>
            <a:r>
              <a:rPr lang="en-US" dirty="0">
                <a:solidFill>
                  <a:schemeClr val="tx1"/>
                </a:solidFill>
              </a:rPr>
              <a:t> 2013.</a:t>
            </a:r>
          </a:p>
        </p:txBody>
      </p:sp>
      <p:graphicFrame>
        <p:nvGraphicFramePr>
          <p:cNvPr id="6" name="Content Placeholder 5"/>
          <p:cNvGraphicFramePr>
            <a:graphicFrameLocks/>
          </p:cNvGraphicFramePr>
          <p:nvPr>
            <p:extLst>
              <p:ext uri="{D42A27DB-BD31-4B8C-83A1-F6EECF244321}">
                <p14:modId xmlns:p14="http://schemas.microsoft.com/office/powerpoint/2010/main" val="3774238157"/>
              </p:ext>
            </p:extLst>
          </p:nvPr>
        </p:nvGraphicFramePr>
        <p:xfrm>
          <a:off x="345147" y="3152588"/>
          <a:ext cx="6647323" cy="38270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5573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Antimicrobial Stewardship</a:t>
            </a:r>
          </a:p>
        </p:txBody>
      </p:sp>
      <p:sp>
        <p:nvSpPr>
          <p:cNvPr id="3" name="Content Placeholder 2"/>
          <p:cNvSpPr>
            <a:spLocks noGrp="1"/>
          </p:cNvSpPr>
          <p:nvPr>
            <p:ph idx="1"/>
          </p:nvPr>
        </p:nvSpPr>
        <p:spPr>
          <a:xfrm>
            <a:off x="725664" y="825500"/>
            <a:ext cx="7826375" cy="2659416"/>
          </a:xfrm>
        </p:spPr>
        <p:txBody>
          <a:bodyPr/>
          <a:lstStyle/>
          <a:p>
            <a:r>
              <a:rPr lang="en-US" dirty="0"/>
              <a:t>“Coordinated interventions designed to improve and measure the appropriate use of antimicrobials by promoting the selection of the optimal antimicrobial drug regimen, dose, duration of therapy, and route of administration.  Antimicrobial stewards seek to achieve </a:t>
            </a:r>
            <a:r>
              <a:rPr lang="en-US" dirty="0">
                <a:solidFill>
                  <a:srgbClr val="A30A36"/>
                </a:solidFill>
              </a:rPr>
              <a:t>optimal clinical outcomes </a:t>
            </a:r>
            <a:r>
              <a:rPr lang="en-US" dirty="0"/>
              <a:t>related to antimicrobial use, </a:t>
            </a:r>
            <a:r>
              <a:rPr lang="en-US" dirty="0">
                <a:solidFill>
                  <a:srgbClr val="A30A36"/>
                </a:solidFill>
              </a:rPr>
              <a:t>minimize toxicity and other adverse events</a:t>
            </a:r>
            <a:r>
              <a:rPr lang="en-US" dirty="0"/>
              <a:t>, </a:t>
            </a:r>
            <a:r>
              <a:rPr lang="en-US" dirty="0">
                <a:solidFill>
                  <a:srgbClr val="A30A36"/>
                </a:solidFill>
              </a:rPr>
              <a:t>reduce the costs of health care </a:t>
            </a:r>
            <a:r>
              <a:rPr lang="en-US" dirty="0"/>
              <a:t>for infections, and </a:t>
            </a:r>
            <a:r>
              <a:rPr lang="en-US" dirty="0">
                <a:solidFill>
                  <a:srgbClr val="A30A36"/>
                </a:solidFill>
              </a:rPr>
              <a:t>limit the selection for antimicrobial resistant strains</a:t>
            </a:r>
            <a:r>
              <a:rPr lang="en-US" dirty="0"/>
              <a:t>.”</a:t>
            </a:r>
          </a:p>
        </p:txBody>
      </p:sp>
      <p:pic>
        <p:nvPicPr>
          <p:cNvPr id="4" name="Picture 3"/>
          <p:cNvPicPr>
            <a:picLocks noChangeAspect="1"/>
          </p:cNvPicPr>
          <p:nvPr/>
        </p:nvPicPr>
        <p:blipFill>
          <a:blip r:embed="rId2"/>
          <a:stretch>
            <a:fillRect/>
          </a:stretch>
        </p:blipFill>
        <p:spPr>
          <a:xfrm>
            <a:off x="3028244" y="3678767"/>
            <a:ext cx="3269862" cy="907344"/>
          </a:xfrm>
          <a:prstGeom prst="rect">
            <a:avLst/>
          </a:prstGeom>
        </p:spPr>
      </p:pic>
      <p:sp>
        <p:nvSpPr>
          <p:cNvPr id="5" name="TextBox 4"/>
          <p:cNvSpPr txBox="1"/>
          <p:nvPr/>
        </p:nvSpPr>
        <p:spPr>
          <a:xfrm>
            <a:off x="2610558" y="4670778"/>
            <a:ext cx="4161904" cy="369332"/>
          </a:xfrm>
          <a:prstGeom prst="rect">
            <a:avLst/>
          </a:prstGeom>
          <a:noFill/>
        </p:spPr>
        <p:txBody>
          <a:bodyPr wrap="none" rtlCol="0">
            <a:spAutoFit/>
          </a:bodyPr>
          <a:lstStyle/>
          <a:p>
            <a:r>
              <a:rPr lang="en-US" sz="1800" dirty="0">
                <a:solidFill>
                  <a:srgbClr val="000000"/>
                </a:solidFill>
              </a:rPr>
              <a:t>Infectious Diseases Society of America</a:t>
            </a:r>
          </a:p>
        </p:txBody>
      </p:sp>
      <p:sp>
        <p:nvSpPr>
          <p:cNvPr id="11" name="Oval 10"/>
          <p:cNvSpPr/>
          <p:nvPr/>
        </p:nvSpPr>
        <p:spPr bwMode="auto">
          <a:xfrm>
            <a:off x="2794003" y="1763888"/>
            <a:ext cx="3626555" cy="3189112"/>
          </a:xfrm>
          <a:prstGeom prst="ellips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2"/>
              </a:solidFill>
              <a:effectLst/>
              <a:latin typeface="Arial" charset="0"/>
            </a:endParaRPr>
          </a:p>
        </p:txBody>
      </p:sp>
      <p:sp>
        <p:nvSpPr>
          <p:cNvPr id="6" name="Rounded Rectangle 5"/>
          <p:cNvSpPr/>
          <p:nvPr/>
        </p:nvSpPr>
        <p:spPr bwMode="auto">
          <a:xfrm>
            <a:off x="3612444" y="2610554"/>
            <a:ext cx="2032000" cy="1241778"/>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Optimize Clinical Outcomes</a:t>
            </a:r>
          </a:p>
        </p:txBody>
      </p:sp>
      <p:sp>
        <p:nvSpPr>
          <p:cNvPr id="8" name="Rounded Rectangle 7"/>
          <p:cNvSpPr/>
          <p:nvPr/>
        </p:nvSpPr>
        <p:spPr bwMode="auto">
          <a:xfrm>
            <a:off x="3609623" y="2607734"/>
            <a:ext cx="2032000" cy="1216378"/>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Decrease Adverse Events</a:t>
            </a:r>
          </a:p>
        </p:txBody>
      </p:sp>
      <p:sp>
        <p:nvSpPr>
          <p:cNvPr id="9" name="Rounded Rectangle 8"/>
          <p:cNvSpPr/>
          <p:nvPr/>
        </p:nvSpPr>
        <p:spPr bwMode="auto">
          <a:xfrm>
            <a:off x="3609618" y="2593623"/>
            <a:ext cx="2032000" cy="1244600"/>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Reduce</a:t>
            </a:r>
            <a:r>
              <a:rPr kumimoji="0" lang="en-US" sz="2000" b="1" i="0" u="none" strike="noStrike" cap="none" normalizeH="0" dirty="0">
                <a:ln>
                  <a:noFill/>
                </a:ln>
                <a:solidFill>
                  <a:schemeClr val="bg1"/>
                </a:solidFill>
                <a:effectLst/>
                <a:latin typeface="Arial" charset="0"/>
              </a:rPr>
              <a:t> Healthcare Costs</a:t>
            </a:r>
            <a:endParaRPr kumimoji="0" lang="en-US" sz="2000" b="1" i="0" u="none" strike="noStrike" cap="none" normalizeH="0" baseline="0" dirty="0">
              <a:ln>
                <a:noFill/>
              </a:ln>
              <a:solidFill>
                <a:schemeClr val="bg1"/>
              </a:solidFill>
              <a:effectLst/>
              <a:latin typeface="Arial" charset="0"/>
            </a:endParaRPr>
          </a:p>
        </p:txBody>
      </p:sp>
      <p:sp>
        <p:nvSpPr>
          <p:cNvPr id="10" name="Rounded Rectangle 9"/>
          <p:cNvSpPr/>
          <p:nvPr/>
        </p:nvSpPr>
        <p:spPr bwMode="auto">
          <a:xfrm>
            <a:off x="3595512" y="2607732"/>
            <a:ext cx="2032000" cy="1244601"/>
          </a:xfrm>
          <a:prstGeom prst="roundRect">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Decrease Antimicrobial Resistance</a:t>
            </a:r>
          </a:p>
        </p:txBody>
      </p:sp>
    </p:spTree>
    <p:extLst>
      <p:ext uri="{BB962C8B-B14F-4D97-AF65-F5344CB8AC3E}">
        <p14:creationId xmlns:p14="http://schemas.microsoft.com/office/powerpoint/2010/main" val="49286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9" presetClass="exit" presetSubtype="0" fill="hold" grpId="0" nodeType="withEffect">
                                  <p:stCondLst>
                                    <p:cond delay="1000"/>
                                  </p:stCondLst>
                                  <p:childTnLst>
                                    <p:animEffect transition="out" filter="dissolve">
                                      <p:cBhvr>
                                        <p:cTn id="28" dur="500"/>
                                        <p:tgtEl>
                                          <p:spTgt spid="3">
                                            <p:txEl>
                                              <p:pRg st="0" end="0"/>
                                            </p:txEl>
                                          </p:spTgt>
                                        </p:tgtEl>
                                      </p:cBhvr>
                                    </p:animEffect>
                                    <p:set>
                                      <p:cBhvr>
                                        <p:cTn id="29" dur="1" fill="hold">
                                          <p:stCondLst>
                                            <p:cond delay="499"/>
                                          </p:stCondLst>
                                        </p:cTn>
                                        <p:tgtEl>
                                          <p:spTgt spid="3">
                                            <p:txEl>
                                              <p:pRg st="0" end="0"/>
                                            </p:txEl>
                                          </p:spTgt>
                                        </p:tgtEl>
                                        <p:attrNameLst>
                                          <p:attrName>style.visibility</p:attrName>
                                        </p:attrNameLst>
                                      </p:cBhvr>
                                      <p:to>
                                        <p:strVal val="hidden"/>
                                      </p:to>
                                    </p:set>
                                  </p:childTnLst>
                                </p:cTn>
                              </p:par>
                              <p:par>
                                <p:cTn id="30" presetID="9" presetClass="exit" presetSubtype="0" fill="hold" nodeType="withEffect">
                                  <p:stCondLst>
                                    <p:cond delay="1000"/>
                                  </p:stCondLst>
                                  <p:childTnLst>
                                    <p:animEffect transition="out" filter="dissolve">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par>
                                <p:cTn id="33" presetID="9" presetClass="exit" presetSubtype="0" fill="hold" grpId="0" nodeType="withEffect">
                                  <p:stCondLst>
                                    <p:cond delay="1000"/>
                                  </p:stCondLst>
                                  <p:childTnLst>
                                    <p:animEffect transition="out" filter="dissolve">
                                      <p:cBhvr>
                                        <p:cTn id="34" dur="500"/>
                                        <p:tgtEl>
                                          <p:spTgt spid="5"/>
                                        </p:tgtEl>
                                      </p:cBhvr>
                                    </p:animEffect>
                                    <p:set>
                                      <p:cBhvr>
                                        <p:cTn id="35" dur="1" fill="hold">
                                          <p:stCondLst>
                                            <p:cond delay="499"/>
                                          </p:stCondLst>
                                        </p:cTn>
                                        <p:tgtEl>
                                          <p:spTgt spid="5"/>
                                        </p:tgtEl>
                                        <p:attrNameLst>
                                          <p:attrName>style.visibility</p:attrName>
                                        </p:attrNameLst>
                                      </p:cBhvr>
                                      <p:to>
                                        <p:strVal val="hidden"/>
                                      </p:to>
                                    </p:set>
                                  </p:childTnLst>
                                </p:cTn>
                              </p:par>
                            </p:childTnLst>
                          </p:cTn>
                        </p:par>
                        <p:par>
                          <p:cTn id="36" fill="hold">
                            <p:stCondLst>
                              <p:cond delay="1500"/>
                            </p:stCondLst>
                            <p:childTnLst>
                              <p:par>
                                <p:cTn id="37" presetID="0" presetClass="path" presetSubtype="0" accel="50000" decel="50000" fill="hold" grpId="1" nodeType="afterEffect">
                                  <p:stCondLst>
                                    <p:cond delay="0"/>
                                  </p:stCondLst>
                                  <p:childTnLst>
                                    <p:animMotion origin="layout" path="M 0 0 L 0.19305 0.00417 " pathEditMode="relative" ptsTypes="AA">
                                      <p:cBhvr>
                                        <p:cTn id="38" dur="2000" fill="hold"/>
                                        <p:tgtEl>
                                          <p:spTgt spid="9"/>
                                        </p:tgtEl>
                                        <p:attrNameLst>
                                          <p:attrName>ppt_x</p:attrName>
                                          <p:attrName>ppt_y</p:attrName>
                                        </p:attrNameLst>
                                      </p:cBhvr>
                                    </p:animMotion>
                                  </p:childTnLst>
                                </p:cTn>
                              </p:par>
                              <p:par>
                                <p:cTn id="39" presetID="0" presetClass="path" presetSubtype="0" accel="50000" decel="50000" fill="hold" grpId="1" nodeType="withEffect">
                                  <p:stCondLst>
                                    <p:cond delay="0"/>
                                  </p:stCondLst>
                                  <p:childTnLst>
                                    <p:animMotion origin="layout" path="M 0 0 L -0.20226 0.00208 " pathEditMode="relative" ptsTypes="AA">
                                      <p:cBhvr>
                                        <p:cTn id="40" dur="2000" fill="hold"/>
                                        <p:tgtEl>
                                          <p:spTgt spid="8"/>
                                        </p:tgtEl>
                                        <p:attrNameLst>
                                          <p:attrName>ppt_x</p:attrName>
                                          <p:attrName>ppt_y</p:attrName>
                                        </p:attrNameLst>
                                      </p:cBhvr>
                                    </p:animMotion>
                                  </p:childTnLst>
                                </p:cTn>
                              </p:par>
                              <p:par>
                                <p:cTn id="41" presetID="0" presetClass="path" presetSubtype="0" accel="50000" decel="50000" fill="hold" grpId="1" nodeType="withEffect">
                                  <p:stCondLst>
                                    <p:cond delay="0"/>
                                  </p:stCondLst>
                                  <p:childTnLst>
                                    <p:animMotion origin="layout" path="M 0 0 L 0 -0.20995 " pathEditMode="relative" ptsTypes="AA">
                                      <p:cBhvr>
                                        <p:cTn id="42" dur="2000" fill="hold"/>
                                        <p:tgtEl>
                                          <p:spTgt spid="10"/>
                                        </p:tgtEl>
                                        <p:attrNameLst>
                                          <p:attrName>ppt_x</p:attrName>
                                          <p:attrName>ppt_y</p:attrName>
                                        </p:attrNameLst>
                                      </p:cBhvr>
                                    </p:animMotion>
                                  </p:childTnLst>
                                </p:cTn>
                              </p:par>
                              <p:par>
                                <p:cTn id="43" presetID="0" presetClass="path" presetSubtype="0" accel="50000" decel="50000" fill="hold" grpId="1" nodeType="withEffect">
                                  <p:stCondLst>
                                    <p:cond delay="0"/>
                                  </p:stCondLst>
                                  <p:childTnLst>
                                    <p:animMotion origin="layout" path="M 0 0 L 0.00156 0.25301 " pathEditMode="relative" ptsTypes="AA">
                                      <p:cBhvr>
                                        <p:cTn id="44" dur="2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1" grpId="0" animBg="1"/>
      <p:bldP spid="6" grpId="0" animBg="1"/>
      <p:bldP spid="6" grpId="1" animBg="1"/>
      <p:bldP spid="8" grpId="0" animBg="1"/>
      <p:bldP spid="8" grpId="1" animBg="1"/>
      <p:bldP spid="9" grpId="0" animBg="1"/>
      <p:bldP spid="9" grpId="1" animBg="1"/>
      <p:bldP spid="10" grpId="0" animBg="1"/>
      <p:bldP spid="10"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9775" y="825500"/>
            <a:ext cx="7826375" cy="3941818"/>
          </a:xfrm>
        </p:spPr>
        <p:txBody>
          <a:bodyPr/>
          <a:lstStyle/>
          <a:p>
            <a:r>
              <a:rPr lang="en-US" dirty="0">
                <a:latin typeface="Arial"/>
                <a:cs typeface="Arial"/>
              </a:rPr>
              <a:t>Antimicrobial stewardship is a quality improvement initiative </a:t>
            </a:r>
            <a:r>
              <a:rPr lang="en-US" b="1" dirty="0">
                <a:latin typeface="Arial"/>
                <a:cs typeface="Arial"/>
              </a:rPr>
              <a:t>proven in multiple, peer-reviewed studies</a:t>
            </a:r>
            <a:r>
              <a:rPr lang="en-US" dirty="0">
                <a:latin typeface="Arial"/>
                <a:cs typeface="Arial"/>
              </a:rPr>
              <a:t> to:</a:t>
            </a:r>
          </a:p>
          <a:p>
            <a:pPr lvl="1"/>
            <a:r>
              <a:rPr lang="en-US" sz="2000" dirty="0">
                <a:latin typeface="Arial"/>
                <a:cs typeface="Arial"/>
              </a:rPr>
              <a:t>Improve patient outcomes</a:t>
            </a:r>
          </a:p>
          <a:p>
            <a:pPr lvl="1"/>
            <a:r>
              <a:rPr lang="en-US" sz="2000" dirty="0">
                <a:latin typeface="Arial"/>
                <a:cs typeface="Arial"/>
              </a:rPr>
              <a:t>Shorten length of stay</a:t>
            </a:r>
          </a:p>
          <a:p>
            <a:pPr lvl="1"/>
            <a:r>
              <a:rPr lang="en-US" sz="2000" dirty="0">
                <a:latin typeface="Arial"/>
                <a:cs typeface="Arial"/>
              </a:rPr>
              <a:t>Reduce </a:t>
            </a:r>
            <a:r>
              <a:rPr lang="en-US" sz="2000" i="1" dirty="0">
                <a:latin typeface="Arial"/>
                <a:cs typeface="Arial"/>
              </a:rPr>
              <a:t>Clostridium </a:t>
            </a:r>
            <a:r>
              <a:rPr lang="en-US" sz="2000" i="1" dirty="0" err="1">
                <a:latin typeface="Arial"/>
                <a:cs typeface="Arial"/>
              </a:rPr>
              <a:t>difficile</a:t>
            </a:r>
            <a:r>
              <a:rPr lang="en-US" sz="2000" i="1" dirty="0">
                <a:latin typeface="Arial"/>
                <a:cs typeface="Arial"/>
              </a:rPr>
              <a:t> </a:t>
            </a:r>
            <a:r>
              <a:rPr lang="en-US" sz="2000" dirty="0">
                <a:latin typeface="Arial"/>
                <a:cs typeface="Arial"/>
              </a:rPr>
              <a:t>infection rates</a:t>
            </a:r>
          </a:p>
          <a:p>
            <a:pPr lvl="1"/>
            <a:r>
              <a:rPr lang="en-US" sz="2000" dirty="0">
                <a:cs typeface="Arial"/>
              </a:rPr>
              <a:t>Save money</a:t>
            </a:r>
            <a:endParaRPr lang="en-US" sz="2000" dirty="0">
              <a:latin typeface="Arial"/>
              <a:cs typeface="Arial"/>
            </a:endParaRPr>
          </a:p>
          <a:p>
            <a:pPr lvl="1"/>
            <a:r>
              <a:rPr lang="en-US" sz="2000" dirty="0">
                <a:latin typeface="Arial"/>
                <a:cs typeface="Arial"/>
              </a:rPr>
              <a:t>Reduce antimicrobial resistance</a:t>
            </a:r>
          </a:p>
          <a:p>
            <a:r>
              <a:rPr lang="en-US" dirty="0">
                <a:latin typeface="Arial"/>
                <a:cs typeface="Arial"/>
              </a:rPr>
              <a:t>Recommended by major professional societies and federal agencies: </a:t>
            </a:r>
            <a:r>
              <a:rPr lang="en-US" b="1" dirty="0">
                <a:latin typeface="Arial"/>
                <a:cs typeface="Arial"/>
              </a:rPr>
              <a:t>CDC, IDSA, SIS, AAP, PIDS</a:t>
            </a:r>
          </a:p>
          <a:p>
            <a:r>
              <a:rPr lang="en-US" dirty="0">
                <a:latin typeface="Arial"/>
                <a:cs typeface="Arial"/>
              </a:rPr>
              <a:t>Antimicrobial stewardship and infection control interventions have focused on individual institutions without coordination</a:t>
            </a:r>
          </a:p>
        </p:txBody>
      </p:sp>
      <p:sp>
        <p:nvSpPr>
          <p:cNvPr id="2" name="Title 1"/>
          <p:cNvSpPr>
            <a:spLocks noGrp="1"/>
          </p:cNvSpPr>
          <p:nvPr>
            <p:ph type="title"/>
          </p:nvPr>
        </p:nvSpPr>
        <p:spPr/>
        <p:txBody>
          <a:bodyPr/>
          <a:lstStyle/>
          <a:p>
            <a:r>
              <a:rPr lang="en-US" dirty="0"/>
              <a:t>Background</a:t>
            </a:r>
          </a:p>
        </p:txBody>
      </p:sp>
      <p:sp>
        <p:nvSpPr>
          <p:cNvPr id="4" name="TextBox 3"/>
          <p:cNvSpPr txBox="1"/>
          <p:nvPr/>
        </p:nvSpPr>
        <p:spPr>
          <a:xfrm>
            <a:off x="5277612" y="5951507"/>
            <a:ext cx="3866388" cy="523220"/>
          </a:xfrm>
          <a:prstGeom prst="rect">
            <a:avLst/>
          </a:prstGeom>
          <a:noFill/>
        </p:spPr>
        <p:txBody>
          <a:bodyPr wrap="none" rtlCol="0">
            <a:spAutoFit/>
          </a:bodyPr>
          <a:lstStyle/>
          <a:p>
            <a:r>
              <a:rPr lang="en-US" dirty="0" err="1">
                <a:solidFill>
                  <a:srgbClr val="000000"/>
                </a:solidFill>
              </a:rPr>
              <a:t>Dellit</a:t>
            </a:r>
            <a:r>
              <a:rPr lang="en-US" dirty="0">
                <a:solidFill>
                  <a:srgbClr val="000000"/>
                </a:solidFill>
              </a:rPr>
              <a:t> TH, et al. </a:t>
            </a:r>
            <a:r>
              <a:rPr lang="en-US" dirty="0" err="1">
                <a:solidFill>
                  <a:srgbClr val="000000"/>
                </a:solidFill>
              </a:rPr>
              <a:t>Clin</a:t>
            </a:r>
            <a:r>
              <a:rPr lang="en-US" dirty="0">
                <a:solidFill>
                  <a:srgbClr val="000000"/>
                </a:solidFill>
              </a:rPr>
              <a:t> Infect Dis 2007.</a:t>
            </a:r>
          </a:p>
          <a:p>
            <a:r>
              <a:rPr lang="en-US" dirty="0">
                <a:solidFill>
                  <a:srgbClr val="000000"/>
                </a:solidFill>
              </a:rPr>
              <a:t>Morris AM. </a:t>
            </a:r>
            <a:r>
              <a:rPr lang="en-US" dirty="0" err="1">
                <a:solidFill>
                  <a:srgbClr val="000000"/>
                </a:solidFill>
              </a:rPr>
              <a:t>Curr</a:t>
            </a:r>
            <a:r>
              <a:rPr lang="en-US" dirty="0">
                <a:solidFill>
                  <a:srgbClr val="000000"/>
                </a:solidFill>
              </a:rPr>
              <a:t> Treat Options Infect Dis 2014.</a:t>
            </a:r>
          </a:p>
        </p:txBody>
      </p:sp>
    </p:spTree>
    <p:extLst>
      <p:ext uri="{BB962C8B-B14F-4D97-AF65-F5344CB8AC3E}">
        <p14:creationId xmlns:p14="http://schemas.microsoft.com/office/powerpoint/2010/main" val="545269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739775" y="825500"/>
            <a:ext cx="7826375" cy="2772267"/>
          </a:xfrm>
        </p:spPr>
        <p:txBody>
          <a:bodyPr/>
          <a:lstStyle/>
          <a:p>
            <a:r>
              <a:rPr lang="en-US" dirty="0"/>
              <a:t>United States agencies have recently stressed the need for implementation of antimicrobial stewardship programs in all healthcare facilities</a:t>
            </a:r>
          </a:p>
          <a:p>
            <a:pPr lvl="1"/>
            <a:r>
              <a:rPr lang="en-US" dirty="0"/>
              <a:t>PCAST report</a:t>
            </a:r>
          </a:p>
          <a:p>
            <a:pPr lvl="1"/>
            <a:r>
              <a:rPr lang="en-US" dirty="0"/>
              <a:t>Joint commission standards</a:t>
            </a:r>
          </a:p>
          <a:p>
            <a:pPr lvl="1"/>
            <a:r>
              <a:rPr lang="en-US" dirty="0"/>
              <a:t>CMS condition of participation</a:t>
            </a:r>
          </a:p>
          <a:p>
            <a:r>
              <a:rPr lang="en-US" dirty="0"/>
              <a:t>California has enacted some of the most stringent regulations requiring antimicrobial stewardship</a:t>
            </a:r>
          </a:p>
        </p:txBody>
      </p:sp>
      <p:pic>
        <p:nvPicPr>
          <p:cNvPr id="4"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226" y="3530034"/>
            <a:ext cx="2647086" cy="2943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bwMode="auto">
          <a:xfrm>
            <a:off x="6492417" y="3579737"/>
            <a:ext cx="2358677" cy="2870215"/>
          </a:xfrm>
          <a:prstGeom prst="rect">
            <a:avLst/>
          </a:prstGeom>
          <a:noFill/>
          <a:ln w="317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small" normalizeH="0" baseline="0" dirty="0">
              <a:ln>
                <a:noFill/>
              </a:ln>
              <a:solidFill>
                <a:srgbClr val="000000"/>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lang="en-US" sz="2000" cap="small" dirty="0">
              <a:solidFill>
                <a:srgbClr val="000000"/>
              </a:solidFill>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small" normalizeH="0" baseline="0" dirty="0">
                <a:ln>
                  <a:noFill/>
                </a:ln>
                <a:solidFill>
                  <a:srgbClr val="000000"/>
                </a:solidFill>
                <a:effectLst/>
              </a:rPr>
              <a:t>California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small" normalizeH="0" baseline="0" dirty="0">
                <a:ln>
                  <a:noFill/>
                </a:ln>
                <a:solidFill>
                  <a:srgbClr val="000000"/>
                </a:solidFill>
                <a:effectLst/>
              </a:rPr>
              <a:t>Senat</a:t>
            </a:r>
            <a:r>
              <a:rPr lang="en-US" sz="2000" cap="small" dirty="0">
                <a:solidFill>
                  <a:srgbClr val="000000"/>
                </a:solidFill>
              </a:rPr>
              <a:t>e Bill </a:t>
            </a:r>
          </a:p>
          <a:p>
            <a:pPr marL="0" marR="0" indent="0" algn="ctr" defTabSz="914400" rtl="0" eaLnBrk="1" fontAlgn="base" latinLnBrk="0" hangingPunct="1">
              <a:lnSpc>
                <a:spcPct val="100000"/>
              </a:lnSpc>
              <a:spcBef>
                <a:spcPct val="0"/>
              </a:spcBef>
              <a:spcAft>
                <a:spcPct val="0"/>
              </a:spcAft>
              <a:buClrTx/>
              <a:buSzTx/>
              <a:buFontTx/>
              <a:buNone/>
              <a:tabLst/>
            </a:pPr>
            <a:r>
              <a:rPr lang="en-US" sz="2000" cap="small" dirty="0">
                <a:solidFill>
                  <a:srgbClr val="000000"/>
                </a:solidFill>
              </a:rPr>
              <a:t>1311</a:t>
            </a:r>
            <a:endParaRPr kumimoji="0" lang="en-US" sz="2000" b="0" i="0" u="none" strike="noStrike" cap="small" normalizeH="0" baseline="0" dirty="0">
              <a:ln>
                <a:noFill/>
              </a:ln>
              <a:solidFill>
                <a:srgbClr val="000000"/>
              </a:solidFill>
              <a:effectLst/>
            </a:endParaRPr>
          </a:p>
        </p:txBody>
      </p:sp>
      <p:pic>
        <p:nvPicPr>
          <p:cNvPr id="7" name="Picture 6"/>
          <p:cNvPicPr>
            <a:picLocks noChangeAspect="1"/>
          </p:cNvPicPr>
          <p:nvPr/>
        </p:nvPicPr>
        <p:blipFill>
          <a:blip r:embed="rId3"/>
          <a:stretch>
            <a:fillRect/>
          </a:stretch>
        </p:blipFill>
        <p:spPr>
          <a:xfrm>
            <a:off x="3590470" y="3627547"/>
            <a:ext cx="2525023" cy="934705"/>
          </a:xfrm>
          <a:prstGeom prst="rect">
            <a:avLst/>
          </a:prstGeom>
        </p:spPr>
      </p:pic>
      <p:pic>
        <p:nvPicPr>
          <p:cNvPr id="8" name="Picture 7"/>
          <p:cNvPicPr>
            <a:picLocks noChangeAspect="1"/>
          </p:cNvPicPr>
          <p:nvPr/>
        </p:nvPicPr>
        <p:blipFill>
          <a:blip r:embed="rId4"/>
          <a:stretch>
            <a:fillRect/>
          </a:stretch>
        </p:blipFill>
        <p:spPr>
          <a:xfrm>
            <a:off x="3870899" y="4557493"/>
            <a:ext cx="1860287" cy="1860287"/>
          </a:xfrm>
          <a:prstGeom prst="rect">
            <a:avLst/>
          </a:prstGeom>
        </p:spPr>
      </p:pic>
      <p:pic>
        <p:nvPicPr>
          <p:cNvPr id="9" name="Picture 8"/>
          <p:cNvPicPr>
            <a:picLocks noChangeAspect="1"/>
          </p:cNvPicPr>
          <p:nvPr/>
        </p:nvPicPr>
        <p:blipFill>
          <a:blip r:embed="rId5"/>
          <a:stretch>
            <a:fillRect/>
          </a:stretch>
        </p:blipFill>
        <p:spPr>
          <a:xfrm>
            <a:off x="7209887" y="5247425"/>
            <a:ext cx="977523" cy="973140"/>
          </a:xfrm>
          <a:prstGeom prst="rect">
            <a:avLst/>
          </a:prstGeom>
        </p:spPr>
      </p:pic>
    </p:spTree>
    <p:extLst>
      <p:ext uri="{BB962C8B-B14F-4D97-AF65-F5344CB8AC3E}">
        <p14:creationId xmlns:p14="http://schemas.microsoft.com/office/powerpoint/2010/main" val="2945962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New Regulations</a:t>
            </a:r>
          </a:p>
        </p:txBody>
      </p:sp>
      <p:sp>
        <p:nvSpPr>
          <p:cNvPr id="3" name="Content Placeholder 2"/>
          <p:cNvSpPr>
            <a:spLocks noGrp="1"/>
          </p:cNvSpPr>
          <p:nvPr>
            <p:ph idx="1"/>
          </p:nvPr>
        </p:nvSpPr>
        <p:spPr>
          <a:xfrm>
            <a:off x="739775" y="825500"/>
            <a:ext cx="7826375" cy="3069784"/>
          </a:xfrm>
        </p:spPr>
        <p:txBody>
          <a:bodyPr/>
          <a:lstStyle/>
          <a:p>
            <a:r>
              <a:rPr lang="en-US" dirty="0"/>
              <a:t>Transformative changes in infection control occurred when all healthcare facilities were required to implement infection control programs and required hospitals to report healthcare-associated infection rates</a:t>
            </a:r>
          </a:p>
          <a:p>
            <a:r>
              <a:rPr lang="en-US" dirty="0"/>
              <a:t>Reinforce that antibiotics are a shared community resource so antimicrobial stewardship should be seen as a community effort</a:t>
            </a:r>
          </a:p>
          <a:p>
            <a:r>
              <a:rPr lang="en-US" dirty="0"/>
              <a:t>Create challenges for many healthcare facilities to find practical solutions to adhere to these regulations</a:t>
            </a:r>
          </a:p>
        </p:txBody>
      </p:sp>
    </p:spTree>
    <p:extLst>
      <p:ext uri="{BB962C8B-B14F-4D97-AF65-F5344CB8AC3E}">
        <p14:creationId xmlns:p14="http://schemas.microsoft.com/office/powerpoint/2010/main" val="3464856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t>Background</a:t>
            </a:r>
          </a:p>
          <a:p>
            <a:r>
              <a:rPr lang="en-US" sz="2400" dirty="0"/>
              <a:t>Case for regional approaches to stewardship</a:t>
            </a:r>
          </a:p>
          <a:p>
            <a:r>
              <a:rPr lang="en-US" sz="2400" dirty="0"/>
              <a:t>Models of antimicrobial stewardship </a:t>
            </a:r>
            <a:r>
              <a:rPr lang="en-US" sz="2400" dirty="0" err="1"/>
              <a:t>collaboratives</a:t>
            </a:r>
            <a:endParaRPr lang="en-US" sz="2400" dirty="0"/>
          </a:p>
          <a:p>
            <a:r>
              <a:rPr lang="en-US" sz="2400" dirty="0"/>
              <a:t>Future directions</a:t>
            </a:r>
          </a:p>
        </p:txBody>
      </p:sp>
    </p:spTree>
    <p:extLst>
      <p:ext uri="{BB962C8B-B14F-4D97-AF65-F5344CB8AC3E}">
        <p14:creationId xmlns:p14="http://schemas.microsoft.com/office/powerpoint/2010/main" val="1204729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solidFill>
                  <a:srgbClr val="D9D9D9"/>
                </a:solidFill>
              </a:rPr>
              <a:t>Background</a:t>
            </a:r>
          </a:p>
          <a:p>
            <a:r>
              <a:rPr lang="en-US" sz="2400" dirty="0"/>
              <a:t>Case for regional approaches to stewardship</a:t>
            </a:r>
          </a:p>
          <a:p>
            <a:r>
              <a:rPr lang="en-US" sz="2400" dirty="0">
                <a:solidFill>
                  <a:srgbClr val="D9D9D9"/>
                </a:solidFill>
              </a:rPr>
              <a:t>Models of antimicrobial stewardship </a:t>
            </a:r>
            <a:r>
              <a:rPr lang="en-US" sz="2400" dirty="0" err="1">
                <a:solidFill>
                  <a:srgbClr val="D9D9D9"/>
                </a:solidFill>
              </a:rPr>
              <a:t>collaboratives</a:t>
            </a:r>
            <a:endParaRPr lang="en-US" sz="2400" dirty="0">
              <a:solidFill>
                <a:srgbClr val="D9D9D9"/>
              </a:solidFill>
            </a:endParaRPr>
          </a:p>
          <a:p>
            <a:r>
              <a:rPr lang="en-US" sz="2400" dirty="0">
                <a:solidFill>
                  <a:srgbClr val="D9D9D9"/>
                </a:solidFill>
              </a:rPr>
              <a:t>Future directions</a:t>
            </a:r>
          </a:p>
        </p:txBody>
      </p:sp>
    </p:spTree>
    <p:extLst>
      <p:ext uri="{BB962C8B-B14F-4D97-AF65-F5344CB8AC3E}">
        <p14:creationId xmlns:p14="http://schemas.microsoft.com/office/powerpoint/2010/main" val="2318900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689648" y="706969"/>
            <a:ext cx="7826375" cy="5080592"/>
          </a:xfrm>
        </p:spPr>
        <p:txBody>
          <a:bodyPr/>
          <a:lstStyle/>
          <a:p>
            <a:r>
              <a:rPr lang="en-US" dirty="0"/>
              <a:t>Resistance patterns vary by region</a:t>
            </a:r>
          </a:p>
          <a:p>
            <a:pPr lvl="1"/>
            <a:r>
              <a:rPr lang="en-US" i="1" dirty="0"/>
              <a:t>E. coli </a:t>
            </a:r>
            <a:r>
              <a:rPr lang="en-US" dirty="0"/>
              <a:t>resistance to </a:t>
            </a:r>
            <a:r>
              <a:rPr lang="en-US" dirty="0" err="1"/>
              <a:t>fluoroquinolone</a:t>
            </a:r>
            <a:r>
              <a:rPr lang="en-US" dirty="0"/>
              <a:t> varies from 18-38% based on geographic region</a:t>
            </a:r>
          </a:p>
          <a:p>
            <a:pPr lvl="1"/>
            <a:r>
              <a:rPr lang="en-US" dirty="0"/>
              <a:t>MRSA rates range from 34-62% based on geographic region</a:t>
            </a:r>
          </a:p>
          <a:p>
            <a:r>
              <a:rPr lang="en-US" dirty="0"/>
              <a:t>Antibiotics are “shared” community resources</a:t>
            </a:r>
          </a:p>
          <a:p>
            <a:pPr lvl="1"/>
            <a:r>
              <a:rPr lang="en-US" dirty="0"/>
              <a:t>Some antibiotics have significant ecologic impact:</a:t>
            </a:r>
          </a:p>
          <a:p>
            <a:pPr lvl="2"/>
            <a:r>
              <a:rPr lang="en-US" dirty="0" err="1"/>
              <a:t>Carbapenems</a:t>
            </a:r>
            <a:endParaRPr lang="en-US" dirty="0"/>
          </a:p>
          <a:p>
            <a:pPr lvl="2"/>
            <a:r>
              <a:rPr lang="en-US" dirty="0" err="1"/>
              <a:t>Fluoroquinolones</a:t>
            </a:r>
            <a:endParaRPr lang="en-US" dirty="0"/>
          </a:p>
          <a:p>
            <a:pPr lvl="2"/>
            <a:r>
              <a:rPr lang="en-US" dirty="0"/>
              <a:t>Broad-spectrum </a:t>
            </a:r>
            <a:r>
              <a:rPr lang="en-US" dirty="0" err="1"/>
              <a:t>cephalosporins</a:t>
            </a:r>
            <a:endParaRPr lang="en-US" dirty="0"/>
          </a:p>
          <a:p>
            <a:pPr lvl="1"/>
            <a:r>
              <a:rPr lang="en-US" dirty="0"/>
              <a:t>New antibiotics represent opportunities to clearly define use criteria</a:t>
            </a:r>
          </a:p>
          <a:p>
            <a:pPr lvl="2"/>
            <a:r>
              <a:rPr lang="en-US" dirty="0" err="1"/>
              <a:t>Ceftazidime-avibactam</a:t>
            </a:r>
            <a:endParaRPr lang="en-US" dirty="0"/>
          </a:p>
          <a:p>
            <a:pPr lvl="2"/>
            <a:r>
              <a:rPr lang="en-US" dirty="0" err="1"/>
              <a:t>Ceftolozane-tazobactam</a:t>
            </a:r>
            <a:endParaRPr lang="en-US" dirty="0"/>
          </a:p>
          <a:p>
            <a:pPr lvl="2"/>
            <a:r>
              <a:rPr lang="en-US" dirty="0" err="1"/>
              <a:t>Ceftaroline</a:t>
            </a:r>
            <a:endParaRPr lang="en-US" dirty="0"/>
          </a:p>
          <a:p>
            <a:pPr lvl="2"/>
            <a:r>
              <a:rPr lang="en-US" dirty="0" err="1"/>
              <a:t>Oritavancin</a:t>
            </a:r>
            <a:endParaRPr lang="en-US" dirty="0"/>
          </a:p>
          <a:p>
            <a:pPr lvl="2"/>
            <a:r>
              <a:rPr lang="en-US" dirty="0" err="1"/>
              <a:t>Dalbavancin</a:t>
            </a:r>
            <a:endParaRPr lang="en-US" dirty="0"/>
          </a:p>
        </p:txBody>
      </p:sp>
    </p:spTree>
    <p:extLst>
      <p:ext uri="{BB962C8B-B14F-4D97-AF65-F5344CB8AC3E}">
        <p14:creationId xmlns:p14="http://schemas.microsoft.com/office/powerpoint/2010/main" val="298630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519646" y="825499"/>
            <a:ext cx="4103154" cy="4013633"/>
          </a:xfrm>
        </p:spPr>
        <p:txBody>
          <a:bodyPr/>
          <a:lstStyle/>
          <a:p>
            <a:r>
              <a:rPr lang="en-US" dirty="0"/>
              <a:t>Antimicrobial use patterns vary by region</a:t>
            </a:r>
          </a:p>
          <a:p>
            <a:pPr lvl="1"/>
            <a:r>
              <a:rPr lang="en-US" dirty="0"/>
              <a:t>Wide variations in ambulatory prescribing by region and state</a:t>
            </a:r>
          </a:p>
          <a:p>
            <a:pPr lvl="1"/>
            <a:r>
              <a:rPr lang="en-US" b="1" dirty="0"/>
              <a:t>Southern </a:t>
            </a:r>
            <a:r>
              <a:rPr lang="en-US" dirty="0"/>
              <a:t>states</a:t>
            </a:r>
            <a:r>
              <a:rPr lang="en-US" b="1" dirty="0"/>
              <a:t> </a:t>
            </a:r>
            <a:r>
              <a:rPr lang="en-US" dirty="0"/>
              <a:t>[OR 2.4 (95% CI 1.4-4.2)] and </a:t>
            </a:r>
            <a:r>
              <a:rPr lang="en-US" b="1" dirty="0"/>
              <a:t>Northeastern</a:t>
            </a:r>
            <a:r>
              <a:rPr lang="en-US" dirty="0"/>
              <a:t> states [OR 2.6 (95% CI 1.4-4.8)</a:t>
            </a:r>
            <a:r>
              <a:rPr lang="en-US"/>
              <a:t>] prescribe more </a:t>
            </a:r>
            <a:r>
              <a:rPr lang="en-US" dirty="0"/>
              <a:t>antibiotics for respiratory tract infections when compared to Western states </a:t>
            </a:r>
          </a:p>
          <a:p>
            <a:pPr lvl="1"/>
            <a:r>
              <a:rPr lang="en-US" dirty="0"/>
              <a:t>Differences not explained by patient risk factors, comorbidities or symptoms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90533" y="975176"/>
            <a:ext cx="4233336" cy="35457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p:nvSpPr>
        <p:spPr bwMode="auto">
          <a:xfrm>
            <a:off x="5881688" y="5534020"/>
            <a:ext cx="3208819"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eaLnBrk="1" hangingPunct="1"/>
            <a:r>
              <a:rPr lang="en-US" dirty="0">
                <a:solidFill>
                  <a:schemeClr val="tx1"/>
                </a:solidFill>
              </a:rPr>
              <a:t>Hicks, New </a:t>
            </a:r>
            <a:r>
              <a:rPr lang="en-US" dirty="0" err="1">
                <a:solidFill>
                  <a:schemeClr val="tx1"/>
                </a:solidFill>
              </a:rPr>
              <a:t>Engl</a:t>
            </a:r>
            <a:r>
              <a:rPr lang="en-US" dirty="0">
                <a:solidFill>
                  <a:schemeClr val="tx1"/>
                </a:solidFill>
              </a:rPr>
              <a:t> J Med, 2013.</a:t>
            </a:r>
          </a:p>
          <a:p>
            <a:pPr eaLnBrk="1" hangingPunct="1"/>
            <a:r>
              <a:rPr lang="en-US" dirty="0">
                <a:solidFill>
                  <a:schemeClr val="tx1"/>
                </a:solidFill>
              </a:rPr>
              <a:t>Steinman MA, et al. JAMA 2003.</a:t>
            </a:r>
          </a:p>
          <a:p>
            <a:pPr eaLnBrk="1" hangingPunct="1"/>
            <a:r>
              <a:rPr lang="en-US" dirty="0">
                <a:solidFill>
                  <a:schemeClr val="tx1"/>
                </a:solidFill>
              </a:rPr>
              <a:t>Zhang Y, et al. Arch Intern Med 2012.</a:t>
            </a:r>
          </a:p>
          <a:p>
            <a:pPr eaLnBrk="1" hangingPunct="1"/>
            <a:r>
              <a:rPr lang="en-US" dirty="0">
                <a:solidFill>
                  <a:schemeClr val="tx1"/>
                </a:solidFill>
              </a:rPr>
              <a:t>Jones BE, et al. Ann Intern Med 2015.</a:t>
            </a:r>
          </a:p>
        </p:txBody>
      </p:sp>
      <p:sp>
        <p:nvSpPr>
          <p:cNvPr id="6" name="TextBox 5"/>
          <p:cNvSpPr txBox="1"/>
          <p:nvPr/>
        </p:nvSpPr>
        <p:spPr>
          <a:xfrm>
            <a:off x="4707465" y="4639733"/>
            <a:ext cx="4199467" cy="523220"/>
          </a:xfrm>
          <a:prstGeom prst="rect">
            <a:avLst/>
          </a:prstGeom>
          <a:noFill/>
        </p:spPr>
        <p:txBody>
          <a:bodyPr wrap="square" rtlCol="0">
            <a:spAutoFit/>
          </a:bodyPr>
          <a:lstStyle/>
          <a:p>
            <a:pPr algn="ctr"/>
            <a:r>
              <a:rPr lang="en-US" b="1" dirty="0">
                <a:solidFill>
                  <a:srgbClr val="000000"/>
                </a:solidFill>
              </a:rPr>
              <a:t>Antibiotic prescriptions per 1000 patients of all ages by state, 2010.</a:t>
            </a:r>
          </a:p>
        </p:txBody>
      </p:sp>
    </p:spTree>
    <p:extLst>
      <p:ext uri="{BB962C8B-B14F-4D97-AF65-F5344CB8AC3E}">
        <p14:creationId xmlns:p14="http://schemas.microsoft.com/office/powerpoint/2010/main" val="182724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689648" y="706969"/>
            <a:ext cx="7826375" cy="812756"/>
          </a:xfrm>
        </p:spPr>
        <p:txBody>
          <a:bodyPr/>
          <a:lstStyle/>
          <a:p>
            <a:r>
              <a:rPr lang="en-US" dirty="0"/>
              <a:t>Patients are transferred between healthcare facilities so can cause horizontal spread of antimicrobial resistance</a:t>
            </a:r>
          </a:p>
        </p:txBody>
      </p:sp>
      <p:sp>
        <p:nvSpPr>
          <p:cNvPr id="4" name="TextBox 3"/>
          <p:cNvSpPr txBox="1"/>
          <p:nvPr/>
        </p:nvSpPr>
        <p:spPr>
          <a:xfrm>
            <a:off x="6028261" y="6516357"/>
            <a:ext cx="2948982" cy="307777"/>
          </a:xfrm>
          <a:prstGeom prst="rect">
            <a:avLst/>
          </a:prstGeom>
          <a:noFill/>
        </p:spPr>
        <p:txBody>
          <a:bodyPr wrap="none" rtlCol="0">
            <a:spAutoFit/>
          </a:bodyPr>
          <a:lstStyle/>
          <a:p>
            <a:r>
              <a:rPr lang="en-US" dirty="0">
                <a:solidFill>
                  <a:srgbClr val="000000"/>
                </a:solidFill>
              </a:rPr>
              <a:t>Won SY, et al. </a:t>
            </a:r>
            <a:r>
              <a:rPr lang="en-US" dirty="0" err="1">
                <a:solidFill>
                  <a:srgbClr val="000000"/>
                </a:solidFill>
              </a:rPr>
              <a:t>Clin</a:t>
            </a:r>
            <a:r>
              <a:rPr lang="en-US" dirty="0">
                <a:solidFill>
                  <a:srgbClr val="000000"/>
                </a:solidFill>
              </a:rPr>
              <a:t> Infect Dis 2011.</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7901" y="1473201"/>
            <a:ext cx="7621588" cy="493289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887174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a:xfrm>
            <a:off x="739775" y="825500"/>
            <a:ext cx="7826375" cy="566535"/>
          </a:xfrm>
        </p:spPr>
        <p:txBody>
          <a:bodyPr/>
          <a:lstStyle/>
          <a:p>
            <a:r>
              <a:rPr lang="en-US" sz="2400" dirty="0"/>
              <a:t>Nothing to disclose</a:t>
            </a:r>
          </a:p>
        </p:txBody>
      </p:sp>
    </p:spTree>
    <p:extLst>
      <p:ext uri="{BB962C8B-B14F-4D97-AF65-F5344CB8AC3E}">
        <p14:creationId xmlns:p14="http://schemas.microsoft.com/office/powerpoint/2010/main" val="418253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5" name="Content Placeholder 2"/>
          <p:cNvSpPr>
            <a:spLocks noGrp="1"/>
          </p:cNvSpPr>
          <p:nvPr>
            <p:ph idx="1"/>
          </p:nvPr>
        </p:nvSpPr>
        <p:spPr>
          <a:xfrm>
            <a:off x="689648" y="757768"/>
            <a:ext cx="7826375" cy="5716663"/>
          </a:xfrm>
        </p:spPr>
        <p:txBody>
          <a:bodyPr/>
          <a:lstStyle/>
          <a:p>
            <a:r>
              <a:rPr lang="en-US" dirty="0"/>
              <a:t>Modeling study examined infections and associated deaths through CDC’s National Healthcare Safety Network (NHSN) and Emerging Infections Program (EIP)</a:t>
            </a:r>
          </a:p>
          <a:p>
            <a:pPr lvl="1"/>
            <a:r>
              <a:rPr lang="en-US" dirty="0" err="1"/>
              <a:t>Carbapenem</a:t>
            </a:r>
            <a:r>
              <a:rPr lang="en-US" dirty="0"/>
              <a:t>-resistant </a:t>
            </a:r>
            <a:r>
              <a:rPr lang="en-US" i="1" dirty="0" err="1"/>
              <a:t>Enterobacteriaceae</a:t>
            </a:r>
            <a:endParaRPr lang="en-US" dirty="0"/>
          </a:p>
          <a:p>
            <a:pPr lvl="1"/>
            <a:r>
              <a:rPr lang="en-US" dirty="0"/>
              <a:t>Multidrug-resistant </a:t>
            </a:r>
            <a:r>
              <a:rPr lang="en-US" i="1" dirty="0"/>
              <a:t>Pseudomonas </a:t>
            </a:r>
            <a:r>
              <a:rPr lang="en-US" i="1" dirty="0" err="1"/>
              <a:t>aeruginosa</a:t>
            </a:r>
            <a:endParaRPr lang="en-US" dirty="0"/>
          </a:p>
          <a:p>
            <a:pPr lvl="1"/>
            <a:r>
              <a:rPr lang="en-US" dirty="0"/>
              <a:t>Invasive MRSA</a:t>
            </a:r>
          </a:p>
          <a:p>
            <a:pPr lvl="1"/>
            <a:r>
              <a:rPr lang="en-US" i="1" dirty="0"/>
              <a:t>Clostridium </a:t>
            </a:r>
            <a:r>
              <a:rPr lang="en-US" i="1" dirty="0" err="1"/>
              <a:t>difficile</a:t>
            </a:r>
            <a:r>
              <a:rPr lang="en-US" i="1" dirty="0"/>
              <a:t> </a:t>
            </a:r>
            <a:r>
              <a:rPr lang="en-US" dirty="0"/>
              <a:t>infection</a:t>
            </a:r>
          </a:p>
          <a:p>
            <a:r>
              <a:rPr lang="en-US" dirty="0"/>
              <a:t>Projected outcomes from 2014-2019 using simulation models to estimate coordinated approach to prevent spread of these infections by tracking simulated patients through different sized healthcare community</a:t>
            </a:r>
          </a:p>
          <a:p>
            <a:pPr lvl="1"/>
            <a:r>
              <a:rPr lang="en-US" dirty="0"/>
              <a:t>Acute care hospitals</a:t>
            </a:r>
          </a:p>
          <a:p>
            <a:pPr lvl="1"/>
            <a:r>
              <a:rPr lang="en-US" dirty="0"/>
              <a:t>Nursing homes</a:t>
            </a:r>
          </a:p>
          <a:p>
            <a:r>
              <a:rPr lang="en-US" dirty="0"/>
              <a:t>Used several scenarios:</a:t>
            </a:r>
          </a:p>
          <a:p>
            <a:pPr lvl="1"/>
            <a:r>
              <a:rPr lang="en-US" dirty="0"/>
              <a:t>No coordinated interventions and baseline approach</a:t>
            </a:r>
          </a:p>
          <a:p>
            <a:pPr lvl="1"/>
            <a:r>
              <a:rPr lang="en-US" dirty="0"/>
              <a:t>Upgraded infection control and stewardship efforts but uncoordinated</a:t>
            </a:r>
          </a:p>
          <a:p>
            <a:pPr lvl="1"/>
            <a:r>
              <a:rPr lang="en-US" dirty="0"/>
              <a:t>Coordinated infection control and stewardship efforts</a:t>
            </a:r>
          </a:p>
        </p:txBody>
      </p:sp>
      <p:sp>
        <p:nvSpPr>
          <p:cNvPr id="3" name="TextBox 2"/>
          <p:cNvSpPr txBox="1"/>
          <p:nvPr/>
        </p:nvSpPr>
        <p:spPr>
          <a:xfrm>
            <a:off x="6209197" y="6532582"/>
            <a:ext cx="2719039" cy="307777"/>
          </a:xfrm>
          <a:prstGeom prst="rect">
            <a:avLst/>
          </a:prstGeom>
          <a:noFill/>
        </p:spPr>
        <p:txBody>
          <a:bodyPr wrap="none" rtlCol="0">
            <a:spAutoFit/>
          </a:bodyPr>
          <a:lstStyle/>
          <a:p>
            <a:r>
              <a:rPr lang="en-US" dirty="0">
                <a:solidFill>
                  <a:srgbClr val="000000"/>
                </a:solidFill>
              </a:rPr>
              <a:t>Slayton RB, et al. MMWR 2015.</a:t>
            </a:r>
          </a:p>
        </p:txBody>
      </p:sp>
    </p:spTree>
    <p:extLst>
      <p:ext uri="{BB962C8B-B14F-4D97-AF65-F5344CB8AC3E}">
        <p14:creationId xmlns:p14="http://schemas.microsoft.com/office/powerpoint/2010/main" val="3536767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pic>
        <p:nvPicPr>
          <p:cNvPr id="3" name="Picture 2"/>
          <p:cNvPicPr>
            <a:picLocks noChangeAspect="1"/>
          </p:cNvPicPr>
          <p:nvPr/>
        </p:nvPicPr>
        <p:blipFill>
          <a:blip r:embed="rId3"/>
          <a:stretch>
            <a:fillRect/>
          </a:stretch>
        </p:blipFill>
        <p:spPr>
          <a:xfrm>
            <a:off x="539983" y="936196"/>
            <a:ext cx="8453903" cy="5277387"/>
          </a:xfrm>
          <a:prstGeom prst="rect">
            <a:avLst/>
          </a:prstGeom>
        </p:spPr>
      </p:pic>
      <p:sp>
        <p:nvSpPr>
          <p:cNvPr id="5" name="TextBox 4"/>
          <p:cNvSpPr txBox="1"/>
          <p:nvPr/>
        </p:nvSpPr>
        <p:spPr>
          <a:xfrm>
            <a:off x="6209197" y="6532582"/>
            <a:ext cx="2719039" cy="307777"/>
          </a:xfrm>
          <a:prstGeom prst="rect">
            <a:avLst/>
          </a:prstGeom>
          <a:noFill/>
        </p:spPr>
        <p:txBody>
          <a:bodyPr wrap="none" rtlCol="0">
            <a:spAutoFit/>
          </a:bodyPr>
          <a:lstStyle/>
          <a:p>
            <a:r>
              <a:rPr lang="en-US" dirty="0">
                <a:solidFill>
                  <a:srgbClr val="000000"/>
                </a:solidFill>
              </a:rPr>
              <a:t>Slayton RB, et al. MMWR 2015.</a:t>
            </a:r>
          </a:p>
        </p:txBody>
      </p:sp>
    </p:spTree>
    <p:extLst>
      <p:ext uri="{BB962C8B-B14F-4D97-AF65-F5344CB8AC3E}">
        <p14:creationId xmlns:p14="http://schemas.microsoft.com/office/powerpoint/2010/main" val="428036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739775" y="825500"/>
            <a:ext cx="7826375" cy="4906184"/>
          </a:xfrm>
        </p:spPr>
        <p:txBody>
          <a:bodyPr/>
          <a:lstStyle/>
          <a:p>
            <a:r>
              <a:rPr lang="en-US" sz="2400" dirty="0"/>
              <a:t>Medical systems vary by region</a:t>
            </a:r>
          </a:p>
          <a:p>
            <a:pPr lvl="1"/>
            <a:r>
              <a:rPr lang="en-US" sz="2000" dirty="0"/>
              <a:t>Types of medical providers (family medicine versus internal medicine)</a:t>
            </a:r>
          </a:p>
          <a:p>
            <a:pPr lvl="1"/>
            <a:r>
              <a:rPr lang="en-US" sz="2000" dirty="0"/>
              <a:t>Advanced practitioners</a:t>
            </a:r>
          </a:p>
          <a:p>
            <a:pPr lvl="1"/>
            <a:r>
              <a:rPr lang="en-US" sz="2000" dirty="0"/>
              <a:t>Minute clinics</a:t>
            </a:r>
          </a:p>
          <a:p>
            <a:pPr lvl="1"/>
            <a:r>
              <a:rPr lang="en-US" sz="2000" dirty="0"/>
              <a:t>Ambulatory practices</a:t>
            </a:r>
          </a:p>
          <a:p>
            <a:pPr lvl="1"/>
            <a:r>
              <a:rPr lang="en-US" sz="2000" dirty="0"/>
              <a:t>Insurance payers</a:t>
            </a:r>
          </a:p>
          <a:p>
            <a:pPr lvl="1"/>
            <a:r>
              <a:rPr lang="en-US" sz="2000" dirty="0"/>
              <a:t>Urban versus suburban versus rural</a:t>
            </a:r>
          </a:p>
          <a:p>
            <a:pPr lvl="1"/>
            <a:r>
              <a:rPr lang="en-US" sz="2000" dirty="0"/>
              <a:t>Private practice versus hospital-affiliated</a:t>
            </a:r>
          </a:p>
          <a:p>
            <a:pPr lvl="1"/>
            <a:r>
              <a:rPr lang="en-US" sz="2000" dirty="0"/>
              <a:t>Large healthcare conglomerates versus independent hospitals</a:t>
            </a:r>
          </a:p>
          <a:p>
            <a:r>
              <a:rPr lang="en-US" sz="2400" dirty="0"/>
              <a:t>In many cases, resources are not allocated to the facilities in which they may have the most significant impact on the community</a:t>
            </a:r>
          </a:p>
        </p:txBody>
      </p:sp>
    </p:spTree>
    <p:extLst>
      <p:ext uri="{BB962C8B-B14F-4D97-AF65-F5344CB8AC3E}">
        <p14:creationId xmlns:p14="http://schemas.microsoft.com/office/powerpoint/2010/main" val="1048649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739775" y="825500"/>
            <a:ext cx="7826375" cy="5234480"/>
          </a:xfrm>
        </p:spPr>
        <p:txBody>
          <a:bodyPr/>
          <a:lstStyle/>
          <a:p>
            <a:r>
              <a:rPr lang="en-US" sz="2400" dirty="0"/>
              <a:t>Malpractice case law varies by state</a:t>
            </a:r>
          </a:p>
          <a:p>
            <a:pPr lvl="1"/>
            <a:r>
              <a:rPr lang="en-US" sz="2000" dirty="0"/>
              <a:t>ASPs will likely increase both in number and diversity as a variety of healthcare facilities will strive to either adjust existing programs or create new ones, engaging healthcare professionals with a variety of backgrounds and training </a:t>
            </a:r>
          </a:p>
          <a:p>
            <a:pPr lvl="1"/>
            <a:r>
              <a:rPr lang="en-US" sz="2000" dirty="0"/>
              <a:t>Important questions regarding credentialing and liability coverage need to be addressed</a:t>
            </a:r>
          </a:p>
          <a:p>
            <a:pPr lvl="1"/>
            <a:r>
              <a:rPr lang="en-US" sz="2000" dirty="0"/>
              <a:t>Legal implications of ASPs are not well understood</a:t>
            </a:r>
          </a:p>
          <a:p>
            <a:pPr lvl="1"/>
            <a:r>
              <a:rPr lang="en-US" sz="2000" dirty="0"/>
              <a:t>Because there is limited available legal guidance and precedence in the area of antibiotic stewardship, an important goal of </a:t>
            </a:r>
            <a:r>
              <a:rPr lang="en-US" sz="2000" dirty="0" err="1"/>
              <a:t>collaboratives</a:t>
            </a:r>
            <a:r>
              <a:rPr lang="en-US" sz="2000" dirty="0"/>
              <a:t> should be to outline and elaborate on suggested practices around core areas of ASPs</a:t>
            </a:r>
          </a:p>
          <a:p>
            <a:pPr lvl="2"/>
            <a:r>
              <a:rPr lang="en-US" sz="2000" dirty="0"/>
              <a:t>Program structure</a:t>
            </a:r>
          </a:p>
          <a:p>
            <a:pPr lvl="2"/>
            <a:r>
              <a:rPr lang="en-US" sz="2000" dirty="0"/>
              <a:t>Interventions</a:t>
            </a:r>
          </a:p>
          <a:p>
            <a:pPr lvl="2"/>
            <a:r>
              <a:rPr lang="en-US" sz="2000" dirty="0"/>
              <a:t>Documentation</a:t>
            </a:r>
          </a:p>
        </p:txBody>
      </p:sp>
    </p:spTree>
    <p:extLst>
      <p:ext uri="{BB962C8B-B14F-4D97-AF65-F5344CB8AC3E}">
        <p14:creationId xmlns:p14="http://schemas.microsoft.com/office/powerpoint/2010/main" val="3858512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739775" y="825500"/>
            <a:ext cx="7826375" cy="1602716"/>
          </a:xfrm>
        </p:spPr>
        <p:txBody>
          <a:bodyPr/>
          <a:lstStyle/>
          <a:p>
            <a:r>
              <a:rPr lang="en-US" sz="2400" dirty="0"/>
              <a:t>Antimicrobial stewardship is a cultural and behavioral intervention and culture varies regionally</a:t>
            </a:r>
            <a:endParaRPr lang="en-US" sz="2400" u="sng" dirty="0"/>
          </a:p>
          <a:p>
            <a:pPr lvl="1"/>
            <a:r>
              <a:rPr lang="en-US" sz="2000" dirty="0"/>
              <a:t>Antibiotic prescribing is a social process that is influenced by many relationships and interests</a:t>
            </a:r>
          </a:p>
        </p:txBody>
      </p:sp>
      <p:sp>
        <p:nvSpPr>
          <p:cNvPr id="4" name="Rounded Rectangle 3"/>
          <p:cNvSpPr/>
          <p:nvPr/>
        </p:nvSpPr>
        <p:spPr bwMode="auto">
          <a:xfrm>
            <a:off x="3333910" y="3933977"/>
            <a:ext cx="2628321"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2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Prescribing Decision</a:t>
            </a:r>
          </a:p>
        </p:txBody>
      </p:sp>
      <p:sp>
        <p:nvSpPr>
          <p:cNvPr id="5" name="Rounded Rectangle 4"/>
          <p:cNvSpPr/>
          <p:nvPr/>
        </p:nvSpPr>
        <p:spPr bwMode="auto">
          <a:xfrm>
            <a:off x="3892026" y="2392826"/>
            <a:ext cx="1488095"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Education</a:t>
            </a:r>
          </a:p>
        </p:txBody>
      </p:sp>
      <p:sp>
        <p:nvSpPr>
          <p:cNvPr id="6" name="Rounded Rectangle 5"/>
          <p:cNvSpPr/>
          <p:nvPr/>
        </p:nvSpPr>
        <p:spPr bwMode="auto">
          <a:xfrm>
            <a:off x="5455603" y="2404096"/>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Facility Organization</a:t>
            </a:r>
          </a:p>
        </p:txBody>
      </p:sp>
      <p:sp>
        <p:nvSpPr>
          <p:cNvPr id="7" name="Rounded Rectangle 6"/>
          <p:cNvSpPr/>
          <p:nvPr/>
        </p:nvSpPr>
        <p:spPr bwMode="auto">
          <a:xfrm>
            <a:off x="6542914" y="3438556"/>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en-US" sz="1800" b="1" dirty="0">
                <a:solidFill>
                  <a:schemeClr val="bg1"/>
                </a:solidFill>
              </a:rPr>
              <a:t>Social Dynamics</a:t>
            </a:r>
            <a:endParaRPr kumimoji="0" lang="en-US" sz="1800" b="1" i="0" u="none" strike="noStrike" cap="none" normalizeH="0" baseline="0" dirty="0">
              <a:ln>
                <a:noFill/>
              </a:ln>
              <a:solidFill>
                <a:schemeClr val="bg1"/>
              </a:solidFill>
              <a:effectLst/>
              <a:latin typeface="Arial" charset="0"/>
            </a:endParaRPr>
          </a:p>
        </p:txBody>
      </p:sp>
      <p:sp>
        <p:nvSpPr>
          <p:cNvPr id="8" name="Rounded Rectangle 7"/>
          <p:cNvSpPr/>
          <p:nvPr/>
        </p:nvSpPr>
        <p:spPr bwMode="auto">
          <a:xfrm>
            <a:off x="6571836" y="4473014"/>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en-US" sz="1800" b="1" dirty="0">
                <a:solidFill>
                  <a:schemeClr val="bg1"/>
                </a:solidFill>
              </a:rPr>
              <a:t>Provider Attitudes</a:t>
            </a:r>
            <a:endParaRPr kumimoji="0" lang="en-US" sz="1800" b="1" i="0" u="none" strike="noStrike" cap="none" normalizeH="0" baseline="0" dirty="0">
              <a:ln>
                <a:noFill/>
              </a:ln>
              <a:solidFill>
                <a:schemeClr val="bg1"/>
              </a:solidFill>
              <a:effectLst/>
              <a:latin typeface="Arial" charset="0"/>
            </a:endParaRPr>
          </a:p>
        </p:txBody>
      </p:sp>
      <p:sp>
        <p:nvSpPr>
          <p:cNvPr id="9" name="Rounded Rectangle 8"/>
          <p:cNvSpPr/>
          <p:nvPr/>
        </p:nvSpPr>
        <p:spPr bwMode="auto">
          <a:xfrm>
            <a:off x="5555085" y="5502569"/>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Patient Attitudes</a:t>
            </a:r>
          </a:p>
        </p:txBody>
      </p:sp>
      <p:sp>
        <p:nvSpPr>
          <p:cNvPr id="10" name="TextBox 9"/>
          <p:cNvSpPr txBox="1"/>
          <p:nvPr/>
        </p:nvSpPr>
        <p:spPr>
          <a:xfrm>
            <a:off x="5715277" y="6532582"/>
            <a:ext cx="3168230" cy="307777"/>
          </a:xfrm>
          <a:prstGeom prst="rect">
            <a:avLst/>
          </a:prstGeom>
          <a:noFill/>
        </p:spPr>
        <p:txBody>
          <a:bodyPr wrap="none" rtlCol="0">
            <a:spAutoFit/>
          </a:bodyPr>
          <a:lstStyle/>
          <a:p>
            <a:r>
              <a:rPr lang="en-US" dirty="0">
                <a:solidFill>
                  <a:schemeClr val="tx1"/>
                </a:solidFill>
              </a:rPr>
              <a:t>Fishman N. Am J Infect Control 2006.</a:t>
            </a:r>
          </a:p>
        </p:txBody>
      </p:sp>
      <p:sp>
        <p:nvSpPr>
          <p:cNvPr id="11" name="Rounded Rectangle 10"/>
          <p:cNvSpPr/>
          <p:nvPr/>
        </p:nvSpPr>
        <p:spPr bwMode="auto">
          <a:xfrm>
            <a:off x="3820033" y="5496199"/>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Science</a:t>
            </a:r>
          </a:p>
        </p:txBody>
      </p:sp>
      <p:sp>
        <p:nvSpPr>
          <p:cNvPr id="12" name="Rounded Rectangle 11"/>
          <p:cNvSpPr/>
          <p:nvPr/>
        </p:nvSpPr>
        <p:spPr bwMode="auto">
          <a:xfrm>
            <a:off x="2102620" y="5507469"/>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Culture Results</a:t>
            </a:r>
          </a:p>
        </p:txBody>
      </p:sp>
      <p:sp>
        <p:nvSpPr>
          <p:cNvPr id="13" name="Rounded Rectangle 12"/>
          <p:cNvSpPr/>
          <p:nvPr/>
        </p:nvSpPr>
        <p:spPr bwMode="auto">
          <a:xfrm>
            <a:off x="2149179" y="2396254"/>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Arial" charset="0"/>
              </a:rPr>
              <a:t>Medical Hierarchy</a:t>
            </a:r>
          </a:p>
        </p:txBody>
      </p:sp>
      <p:sp>
        <p:nvSpPr>
          <p:cNvPr id="14" name="Rounded Rectangle 13"/>
          <p:cNvSpPr/>
          <p:nvPr/>
        </p:nvSpPr>
        <p:spPr bwMode="auto">
          <a:xfrm>
            <a:off x="1102077" y="3430712"/>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en-US" sz="1800" b="1" dirty="0">
                <a:solidFill>
                  <a:schemeClr val="bg1"/>
                </a:solidFill>
              </a:rPr>
              <a:t>Legal Concerns</a:t>
            </a:r>
            <a:endParaRPr kumimoji="0" lang="en-US" sz="1800" b="1" i="0" u="none" strike="noStrike" cap="none" normalizeH="0" baseline="0" dirty="0">
              <a:ln>
                <a:noFill/>
              </a:ln>
              <a:solidFill>
                <a:schemeClr val="bg1"/>
              </a:solidFill>
              <a:effectLst/>
              <a:latin typeface="Arial" charset="0"/>
            </a:endParaRPr>
          </a:p>
        </p:txBody>
      </p:sp>
      <p:sp>
        <p:nvSpPr>
          <p:cNvPr id="15" name="Rounded Rectangle 14"/>
          <p:cNvSpPr/>
          <p:nvPr/>
        </p:nvSpPr>
        <p:spPr bwMode="auto">
          <a:xfrm>
            <a:off x="1095720" y="4465171"/>
            <a:ext cx="1670850" cy="970264"/>
          </a:xfrm>
          <a:prstGeom prst="roundRect">
            <a:avLst/>
          </a:prstGeom>
          <a:solidFill>
            <a:schemeClr val="accent5">
              <a:lumMod val="25000"/>
            </a:schemeClr>
          </a:solidFill>
          <a:ln w="9525" cap="flat" cmpd="sng" algn="ctr">
            <a:solidFill>
              <a:schemeClr val="accent5">
                <a:lumMod val="25000"/>
              </a:schemeClr>
            </a:solid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spcBef>
                <a:spcPct val="0"/>
              </a:spcBef>
              <a:spcAft>
                <a:spcPct val="0"/>
              </a:spcAft>
              <a:buClrTx/>
              <a:buSzTx/>
              <a:buFontTx/>
              <a:buNone/>
              <a:tabLst/>
            </a:pPr>
            <a:r>
              <a:rPr lang="en-US" sz="1800" b="1" dirty="0">
                <a:solidFill>
                  <a:schemeClr val="bg1"/>
                </a:solidFill>
              </a:rPr>
              <a:t>Cost and Availability</a:t>
            </a:r>
            <a:endParaRPr kumimoji="0" lang="en-US" sz="1800" b="1" i="0" u="none" strike="noStrike" cap="none" normalizeH="0" baseline="0" dirty="0">
              <a:ln>
                <a:noFill/>
              </a:ln>
              <a:solidFill>
                <a:schemeClr val="bg1"/>
              </a:solidFill>
              <a:effectLst/>
              <a:latin typeface="Arial" charset="0"/>
            </a:endParaRPr>
          </a:p>
        </p:txBody>
      </p:sp>
      <p:cxnSp>
        <p:nvCxnSpPr>
          <p:cNvPr id="17" name="Straight Arrow Connector 16"/>
          <p:cNvCxnSpPr>
            <a:stCxn id="5" idx="2"/>
            <a:endCxn id="4" idx="0"/>
          </p:cNvCxnSpPr>
          <p:nvPr/>
        </p:nvCxnSpPr>
        <p:spPr bwMode="auto">
          <a:xfrm>
            <a:off x="4636074" y="3363090"/>
            <a:ext cx="11997" cy="570887"/>
          </a:xfrm>
          <a:prstGeom prst="straightConnector1">
            <a:avLst/>
          </a:prstGeom>
          <a:noFill/>
          <a:ln w="9525"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flipH="1">
            <a:off x="5644717" y="3392002"/>
            <a:ext cx="607856" cy="524335"/>
          </a:xfrm>
          <a:prstGeom prst="straightConnector1">
            <a:avLst/>
          </a:prstGeom>
          <a:noFill/>
          <a:ln w="9525" cap="flat" cmpd="sng" algn="ctr">
            <a:solidFill>
              <a:schemeClr val="tx1"/>
            </a:solidFill>
            <a:prstDash val="solid"/>
            <a:round/>
            <a:headEnd type="none" w="med" len="med"/>
            <a:tailEnd type="arrow"/>
          </a:ln>
          <a:effectLst/>
        </p:spPr>
      </p:cxnSp>
      <p:cxnSp>
        <p:nvCxnSpPr>
          <p:cNvPr id="21" name="Straight Arrow Connector 20"/>
          <p:cNvCxnSpPr>
            <a:stCxn id="7" idx="1"/>
          </p:cNvCxnSpPr>
          <p:nvPr/>
        </p:nvCxnSpPr>
        <p:spPr bwMode="auto">
          <a:xfrm flipH="1">
            <a:off x="5979872" y="3923688"/>
            <a:ext cx="563042" cy="310190"/>
          </a:xfrm>
          <a:prstGeom prst="straightConnector1">
            <a:avLst/>
          </a:prstGeom>
          <a:noFill/>
          <a:ln w="9525" cap="flat" cmpd="sng" algn="ctr">
            <a:solidFill>
              <a:schemeClr val="tx1"/>
            </a:solidFill>
            <a:prstDash val="solid"/>
            <a:round/>
            <a:headEnd type="none" w="med" len="med"/>
            <a:tailEnd type="arrow"/>
          </a:ln>
          <a:effectLst/>
        </p:spPr>
      </p:cxnSp>
      <p:cxnSp>
        <p:nvCxnSpPr>
          <p:cNvPr id="23" name="Straight Arrow Connector 22"/>
          <p:cNvCxnSpPr>
            <a:stCxn id="8" idx="1"/>
          </p:cNvCxnSpPr>
          <p:nvPr/>
        </p:nvCxnSpPr>
        <p:spPr bwMode="auto">
          <a:xfrm flipH="1" flipV="1">
            <a:off x="5962232" y="4639624"/>
            <a:ext cx="609604" cy="318522"/>
          </a:xfrm>
          <a:prstGeom prst="straightConnector1">
            <a:avLst/>
          </a:prstGeom>
          <a:noFill/>
          <a:ln w="9525" cap="flat" cmpd="sng" algn="ctr">
            <a:solidFill>
              <a:schemeClr val="tx1"/>
            </a:solidFill>
            <a:prstDash val="solid"/>
            <a:round/>
            <a:headEnd type="none" w="med" len="med"/>
            <a:tailEnd type="arrow"/>
          </a:ln>
          <a:effectLst/>
        </p:spPr>
      </p:cxnSp>
      <p:cxnSp>
        <p:nvCxnSpPr>
          <p:cNvPr id="25" name="Straight Arrow Connector 24"/>
          <p:cNvCxnSpPr>
            <a:stCxn id="9" idx="0"/>
          </p:cNvCxnSpPr>
          <p:nvPr/>
        </p:nvCxnSpPr>
        <p:spPr bwMode="auto">
          <a:xfrm flipH="1" flipV="1">
            <a:off x="5644717" y="4939524"/>
            <a:ext cx="745793" cy="563045"/>
          </a:xfrm>
          <a:prstGeom prst="straightConnector1">
            <a:avLst/>
          </a:prstGeom>
          <a:noFill/>
          <a:ln w="9525" cap="flat" cmpd="sng" algn="ctr">
            <a:solidFill>
              <a:schemeClr val="tx1"/>
            </a:solidFill>
            <a:prstDash val="solid"/>
            <a:round/>
            <a:headEnd type="none" w="med" len="med"/>
            <a:tailEnd type="arrow"/>
          </a:ln>
          <a:effectLst/>
        </p:spPr>
      </p:cxnSp>
      <p:cxnSp>
        <p:nvCxnSpPr>
          <p:cNvPr id="27" name="Straight Arrow Connector 26"/>
          <p:cNvCxnSpPr>
            <a:stCxn id="11" idx="0"/>
            <a:endCxn id="4" idx="2"/>
          </p:cNvCxnSpPr>
          <p:nvPr/>
        </p:nvCxnSpPr>
        <p:spPr bwMode="auto">
          <a:xfrm flipH="1" flipV="1">
            <a:off x="4648071" y="4904241"/>
            <a:ext cx="7387" cy="591958"/>
          </a:xfrm>
          <a:prstGeom prst="straightConnector1">
            <a:avLst/>
          </a:prstGeom>
          <a:noFill/>
          <a:ln w="9525" cap="flat" cmpd="sng" algn="ctr">
            <a:solidFill>
              <a:schemeClr val="tx1"/>
            </a:solidFill>
            <a:prstDash val="solid"/>
            <a:round/>
            <a:headEnd type="none" w="med" len="med"/>
            <a:tailEnd type="arrow"/>
          </a:ln>
          <a:effectLst/>
        </p:spPr>
      </p:cxnSp>
      <p:cxnSp>
        <p:nvCxnSpPr>
          <p:cNvPr id="30" name="Straight Arrow Connector 29"/>
          <p:cNvCxnSpPr>
            <a:stCxn id="12" idx="0"/>
          </p:cNvCxnSpPr>
          <p:nvPr/>
        </p:nvCxnSpPr>
        <p:spPr bwMode="auto">
          <a:xfrm flipV="1">
            <a:off x="2938045" y="4957165"/>
            <a:ext cx="731021" cy="550304"/>
          </a:xfrm>
          <a:prstGeom prst="straightConnector1">
            <a:avLst/>
          </a:prstGeom>
          <a:noFill/>
          <a:ln w="9525" cap="flat" cmpd="sng" algn="ctr">
            <a:solidFill>
              <a:schemeClr val="tx1"/>
            </a:solidFill>
            <a:prstDash val="solid"/>
            <a:round/>
            <a:headEnd type="none" w="med" len="med"/>
            <a:tailEnd type="arrow"/>
          </a:ln>
          <a:effectLst/>
        </p:spPr>
      </p:cxnSp>
      <p:cxnSp>
        <p:nvCxnSpPr>
          <p:cNvPr id="32" name="Straight Arrow Connector 31"/>
          <p:cNvCxnSpPr>
            <a:stCxn id="15" idx="3"/>
          </p:cNvCxnSpPr>
          <p:nvPr/>
        </p:nvCxnSpPr>
        <p:spPr bwMode="auto">
          <a:xfrm flipV="1">
            <a:off x="2766570" y="4657266"/>
            <a:ext cx="549701" cy="293037"/>
          </a:xfrm>
          <a:prstGeom prst="straightConnector1">
            <a:avLst/>
          </a:prstGeom>
          <a:noFill/>
          <a:ln w="9525" cap="flat" cmpd="sng" algn="ctr">
            <a:solidFill>
              <a:schemeClr val="tx1"/>
            </a:solidFill>
            <a:prstDash val="solid"/>
            <a:round/>
            <a:headEnd type="none" w="med" len="med"/>
            <a:tailEnd type="arrow"/>
          </a:ln>
          <a:effectLst/>
        </p:spPr>
      </p:cxnSp>
      <p:cxnSp>
        <p:nvCxnSpPr>
          <p:cNvPr id="34" name="Straight Arrow Connector 33"/>
          <p:cNvCxnSpPr>
            <a:stCxn id="14" idx="3"/>
          </p:cNvCxnSpPr>
          <p:nvPr/>
        </p:nvCxnSpPr>
        <p:spPr bwMode="auto">
          <a:xfrm>
            <a:off x="2772927" y="3915844"/>
            <a:ext cx="525704" cy="318034"/>
          </a:xfrm>
          <a:prstGeom prst="straightConnector1">
            <a:avLst/>
          </a:prstGeom>
          <a:noFill/>
          <a:ln w="9525" cap="flat" cmpd="sng" algn="ctr">
            <a:solidFill>
              <a:schemeClr val="tx1"/>
            </a:solidFill>
            <a:prstDash val="solid"/>
            <a:round/>
            <a:headEnd type="none" w="med" len="med"/>
            <a:tailEnd type="arrow"/>
          </a:ln>
          <a:effectLst/>
        </p:spPr>
      </p:cxnSp>
      <p:cxnSp>
        <p:nvCxnSpPr>
          <p:cNvPr id="36" name="Straight Arrow Connector 35"/>
          <p:cNvCxnSpPr>
            <a:stCxn id="13" idx="2"/>
          </p:cNvCxnSpPr>
          <p:nvPr/>
        </p:nvCxnSpPr>
        <p:spPr bwMode="auto">
          <a:xfrm>
            <a:off x="2984604" y="3366518"/>
            <a:ext cx="684462" cy="532178"/>
          </a:xfrm>
          <a:prstGeom prst="straightConnector1">
            <a:avLst/>
          </a:prstGeom>
          <a:noFill/>
          <a:ln w="952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48584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for Regional Approach to Stewardship</a:t>
            </a:r>
          </a:p>
        </p:txBody>
      </p:sp>
      <p:sp>
        <p:nvSpPr>
          <p:cNvPr id="3" name="Content Placeholder 2"/>
          <p:cNvSpPr>
            <a:spLocks noGrp="1"/>
          </p:cNvSpPr>
          <p:nvPr>
            <p:ph idx="1"/>
          </p:nvPr>
        </p:nvSpPr>
        <p:spPr>
          <a:xfrm>
            <a:off x="739775" y="825500"/>
            <a:ext cx="7826375" cy="3593004"/>
          </a:xfrm>
        </p:spPr>
        <p:txBody>
          <a:bodyPr/>
          <a:lstStyle/>
          <a:p>
            <a:r>
              <a:rPr lang="en-US" sz="2400" dirty="0"/>
              <a:t>Research and Academic Affiliation</a:t>
            </a:r>
          </a:p>
          <a:p>
            <a:pPr lvl="1"/>
            <a:r>
              <a:rPr lang="en-US" sz="2000" dirty="0"/>
              <a:t>Grant funding available for research endeavors in antimicrobial stewardship through federal, regional, and local funding mechanisms for antimicrobial resistance, healthcare-associated infection (HAI) reduction, and community engagement</a:t>
            </a:r>
          </a:p>
          <a:p>
            <a:pPr lvl="1"/>
            <a:r>
              <a:rPr lang="en-US" sz="2000" dirty="0"/>
              <a:t>Antimicrobial stewardship needs larger laboratories to better study meaningful clinical outcomes</a:t>
            </a:r>
          </a:p>
          <a:p>
            <a:pPr lvl="2"/>
            <a:r>
              <a:rPr lang="en-US" sz="2000" dirty="0"/>
              <a:t>Mortality</a:t>
            </a:r>
          </a:p>
          <a:p>
            <a:pPr lvl="2"/>
            <a:r>
              <a:rPr lang="en-US" sz="2000" dirty="0"/>
              <a:t>Length of stay</a:t>
            </a:r>
          </a:p>
          <a:p>
            <a:pPr lvl="2"/>
            <a:r>
              <a:rPr lang="en-US" sz="2000" i="1" dirty="0"/>
              <a:t>Clostridium </a:t>
            </a:r>
            <a:r>
              <a:rPr lang="en-US" sz="2000" i="1" dirty="0" err="1"/>
              <a:t>difficile</a:t>
            </a:r>
            <a:endParaRPr lang="en-US" sz="2000" i="1" dirty="0"/>
          </a:p>
        </p:txBody>
      </p:sp>
      <p:sp>
        <p:nvSpPr>
          <p:cNvPr id="4" name="TextBox 3"/>
          <p:cNvSpPr txBox="1"/>
          <p:nvPr/>
        </p:nvSpPr>
        <p:spPr>
          <a:xfrm>
            <a:off x="5079997" y="6533290"/>
            <a:ext cx="3866388" cy="307777"/>
          </a:xfrm>
          <a:prstGeom prst="rect">
            <a:avLst/>
          </a:prstGeom>
          <a:noFill/>
        </p:spPr>
        <p:txBody>
          <a:bodyPr wrap="none" rtlCol="0">
            <a:spAutoFit/>
          </a:bodyPr>
          <a:lstStyle/>
          <a:p>
            <a:r>
              <a:rPr lang="en-US" dirty="0">
                <a:solidFill>
                  <a:srgbClr val="000000"/>
                </a:solidFill>
              </a:rPr>
              <a:t>Morris AM. </a:t>
            </a:r>
            <a:r>
              <a:rPr lang="en-US" dirty="0" err="1">
                <a:solidFill>
                  <a:srgbClr val="000000"/>
                </a:solidFill>
              </a:rPr>
              <a:t>Curr</a:t>
            </a:r>
            <a:r>
              <a:rPr lang="en-US" dirty="0">
                <a:solidFill>
                  <a:srgbClr val="000000"/>
                </a:solidFill>
              </a:rPr>
              <a:t> Treat Options Infect Dis 2014.</a:t>
            </a:r>
          </a:p>
        </p:txBody>
      </p:sp>
    </p:spTree>
    <p:extLst>
      <p:ext uri="{BB962C8B-B14F-4D97-AF65-F5344CB8AC3E}">
        <p14:creationId xmlns:p14="http://schemas.microsoft.com/office/powerpoint/2010/main" val="893878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t>Background</a:t>
            </a:r>
          </a:p>
          <a:p>
            <a:r>
              <a:rPr lang="en-US" sz="2400" dirty="0"/>
              <a:t>Case for regional approaches to stewardship</a:t>
            </a:r>
          </a:p>
          <a:p>
            <a:r>
              <a:rPr lang="en-US" sz="2400" dirty="0"/>
              <a:t>Models of antimicrobial stewardship </a:t>
            </a:r>
            <a:r>
              <a:rPr lang="en-US" sz="2400" dirty="0" err="1"/>
              <a:t>collaboratives</a:t>
            </a:r>
            <a:endParaRPr lang="en-US" sz="2400" dirty="0"/>
          </a:p>
          <a:p>
            <a:r>
              <a:rPr lang="en-US" sz="2400" dirty="0"/>
              <a:t>Future directions</a:t>
            </a:r>
          </a:p>
        </p:txBody>
      </p:sp>
    </p:spTree>
    <p:extLst>
      <p:ext uri="{BB962C8B-B14F-4D97-AF65-F5344CB8AC3E}">
        <p14:creationId xmlns:p14="http://schemas.microsoft.com/office/powerpoint/2010/main" val="3250440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solidFill>
                  <a:srgbClr val="D9D9D9"/>
                </a:solidFill>
              </a:rPr>
              <a:t>Background</a:t>
            </a:r>
          </a:p>
          <a:p>
            <a:r>
              <a:rPr lang="en-US" sz="2400" dirty="0">
                <a:solidFill>
                  <a:srgbClr val="D9D9D9"/>
                </a:solidFill>
              </a:rPr>
              <a:t>Case for regional approaches to stewardship</a:t>
            </a:r>
          </a:p>
          <a:p>
            <a:r>
              <a:rPr lang="en-US" sz="2400" dirty="0"/>
              <a:t>Models of antimicrobial stewardship </a:t>
            </a:r>
            <a:r>
              <a:rPr lang="en-US" sz="2400" dirty="0" err="1"/>
              <a:t>collaboratives</a:t>
            </a:r>
            <a:endParaRPr lang="en-US" sz="2400" dirty="0"/>
          </a:p>
          <a:p>
            <a:r>
              <a:rPr lang="en-US" sz="2400" dirty="0">
                <a:solidFill>
                  <a:srgbClr val="D9D9D9"/>
                </a:solidFill>
              </a:rPr>
              <a:t>Future directions</a:t>
            </a:r>
          </a:p>
        </p:txBody>
      </p:sp>
    </p:spTree>
    <p:extLst>
      <p:ext uri="{BB962C8B-B14F-4D97-AF65-F5344CB8AC3E}">
        <p14:creationId xmlns:p14="http://schemas.microsoft.com/office/powerpoint/2010/main" val="3250440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Grassroots</a:t>
            </a:r>
          </a:p>
        </p:txBody>
      </p:sp>
      <p:sp>
        <p:nvSpPr>
          <p:cNvPr id="3" name="Content Placeholder 2"/>
          <p:cNvSpPr>
            <a:spLocks noGrp="1"/>
          </p:cNvSpPr>
          <p:nvPr>
            <p:ph idx="1"/>
          </p:nvPr>
        </p:nvSpPr>
        <p:spPr>
          <a:xfrm>
            <a:off x="739775" y="825500"/>
            <a:ext cx="7826375" cy="1787382"/>
          </a:xfrm>
        </p:spPr>
        <p:txBody>
          <a:bodyPr/>
          <a:lstStyle/>
          <a:p>
            <a:r>
              <a:rPr lang="en-US" dirty="0"/>
              <a:t>Does not require the presence of a central organizing structure</a:t>
            </a:r>
          </a:p>
          <a:p>
            <a:r>
              <a:rPr lang="en-US" dirty="0"/>
              <a:t>Relatively to set up based on connections to affiliated healthcare facilities, existing collaborations (infection control, research, etc.), friendships</a:t>
            </a:r>
          </a:p>
        </p:txBody>
      </p:sp>
      <p:sp>
        <p:nvSpPr>
          <p:cNvPr id="4" name="TextBox 3"/>
          <p:cNvSpPr txBox="1"/>
          <p:nvPr/>
        </p:nvSpPr>
        <p:spPr>
          <a:xfrm>
            <a:off x="665533" y="2787678"/>
            <a:ext cx="8057067" cy="1323439"/>
          </a:xfrm>
          <a:prstGeom prst="rect">
            <a:avLst/>
          </a:prstGeom>
          <a:noFill/>
        </p:spPr>
        <p:txBody>
          <a:bodyPr wrap="square" rtlCol="0">
            <a:spAutoFit/>
          </a:bodyPr>
          <a:lstStyle/>
          <a:p>
            <a:r>
              <a:rPr lang="en-US" sz="2000" b="1" dirty="0"/>
              <a:t>Disadvantages</a:t>
            </a:r>
            <a:r>
              <a:rPr lang="en-US" sz="2000" dirty="0"/>
              <a:t>: in absence of grant funding may not have resources or money, individual members have many competing interests, buy-in may be more difficult to achieve in facilities that need the collaborative the most</a:t>
            </a:r>
            <a:endParaRPr lang="en-US" sz="2000" b="1" dirty="0"/>
          </a:p>
        </p:txBody>
      </p:sp>
      <p:pic>
        <p:nvPicPr>
          <p:cNvPr id="5" name="Picture 4" descr="screen-captur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721" y="4205942"/>
            <a:ext cx="2455955" cy="1873380"/>
          </a:xfrm>
          <a:prstGeom prst="rect">
            <a:avLst/>
          </a:prstGeom>
        </p:spPr>
      </p:pic>
    </p:spTree>
    <p:extLst>
      <p:ext uri="{BB962C8B-B14F-4D97-AF65-F5344CB8AC3E}">
        <p14:creationId xmlns:p14="http://schemas.microsoft.com/office/powerpoint/2010/main" val="407124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Top-Down</a:t>
            </a:r>
          </a:p>
        </p:txBody>
      </p:sp>
      <p:sp>
        <p:nvSpPr>
          <p:cNvPr id="3" name="Content Placeholder 2"/>
          <p:cNvSpPr>
            <a:spLocks noGrp="1"/>
          </p:cNvSpPr>
          <p:nvPr>
            <p:ph idx="1"/>
          </p:nvPr>
        </p:nvSpPr>
        <p:spPr>
          <a:xfrm>
            <a:off x="739775" y="735854"/>
            <a:ext cx="7826375" cy="2844082"/>
          </a:xfrm>
        </p:spPr>
        <p:txBody>
          <a:bodyPr/>
          <a:lstStyle/>
          <a:p>
            <a:r>
              <a:rPr lang="en-US" sz="1800" dirty="0"/>
              <a:t>Antimicrobial stewardship fits with core principles of public health departments</a:t>
            </a:r>
          </a:p>
          <a:p>
            <a:r>
              <a:rPr lang="en-US" sz="1800" dirty="0"/>
              <a:t>Public health organizations have a unique perspective</a:t>
            </a:r>
          </a:p>
          <a:p>
            <a:pPr lvl="1"/>
            <a:r>
              <a:rPr lang="en-US" sz="1600" dirty="0"/>
              <a:t>Best understanding of the linkages between healthcare facilities</a:t>
            </a:r>
          </a:p>
          <a:p>
            <a:pPr lvl="1"/>
            <a:r>
              <a:rPr lang="en-US" sz="1600" dirty="0"/>
              <a:t>Immediate credibility at generating buy-in</a:t>
            </a:r>
          </a:p>
          <a:p>
            <a:pPr lvl="1"/>
            <a:r>
              <a:rPr lang="en-US" sz="1600" dirty="0"/>
              <a:t>Positioned to generate regional needs assessments</a:t>
            </a:r>
          </a:p>
          <a:p>
            <a:r>
              <a:rPr lang="en-US" sz="1800" dirty="0"/>
              <a:t>Public health organizations may have money</a:t>
            </a:r>
          </a:p>
          <a:p>
            <a:pPr lvl="1"/>
            <a:r>
              <a:rPr lang="en-US" sz="1600" dirty="0"/>
              <a:t>Affordable Care Act has provided funds for local and state public health organizations to build infrastructure</a:t>
            </a:r>
          </a:p>
        </p:txBody>
      </p:sp>
      <p:sp>
        <p:nvSpPr>
          <p:cNvPr id="4" name="TextBox 3"/>
          <p:cNvSpPr txBox="1"/>
          <p:nvPr/>
        </p:nvSpPr>
        <p:spPr>
          <a:xfrm>
            <a:off x="5289176" y="6535282"/>
            <a:ext cx="3660465" cy="307777"/>
          </a:xfrm>
          <a:prstGeom prst="rect">
            <a:avLst/>
          </a:prstGeom>
          <a:noFill/>
        </p:spPr>
        <p:txBody>
          <a:bodyPr wrap="none" rtlCol="0">
            <a:spAutoFit/>
          </a:bodyPr>
          <a:lstStyle/>
          <a:p>
            <a:r>
              <a:rPr lang="en-US" dirty="0" err="1">
                <a:solidFill>
                  <a:srgbClr val="000000"/>
                </a:solidFill>
              </a:rPr>
              <a:t>Trivedi</a:t>
            </a:r>
            <a:r>
              <a:rPr lang="en-US" dirty="0">
                <a:solidFill>
                  <a:srgbClr val="000000"/>
                </a:solidFill>
              </a:rPr>
              <a:t> KK, Pollack LA, </a:t>
            </a:r>
            <a:r>
              <a:rPr lang="en-US" dirty="0" err="1">
                <a:solidFill>
                  <a:srgbClr val="000000"/>
                </a:solidFill>
              </a:rPr>
              <a:t>Clin</a:t>
            </a:r>
            <a:r>
              <a:rPr lang="en-US" dirty="0">
                <a:solidFill>
                  <a:srgbClr val="000000"/>
                </a:solidFill>
              </a:rPr>
              <a:t> Infect Dis 2014.</a:t>
            </a:r>
          </a:p>
        </p:txBody>
      </p:sp>
      <p:sp>
        <p:nvSpPr>
          <p:cNvPr id="5" name="TextBox 4"/>
          <p:cNvSpPr txBox="1"/>
          <p:nvPr/>
        </p:nvSpPr>
        <p:spPr>
          <a:xfrm>
            <a:off x="682466" y="5547800"/>
            <a:ext cx="8057067" cy="707886"/>
          </a:xfrm>
          <a:prstGeom prst="rect">
            <a:avLst/>
          </a:prstGeom>
          <a:noFill/>
        </p:spPr>
        <p:txBody>
          <a:bodyPr wrap="square" rtlCol="0">
            <a:spAutoFit/>
          </a:bodyPr>
          <a:lstStyle/>
          <a:p>
            <a:r>
              <a:rPr lang="en-US" sz="2000" b="1" dirty="0"/>
              <a:t>Disadvantages</a:t>
            </a:r>
            <a:r>
              <a:rPr lang="en-US" sz="2000" dirty="0"/>
              <a:t>: may not have money, may have competing interests, may not have practical expertise in stewardship</a:t>
            </a:r>
            <a:endParaRPr lang="en-US" sz="2000" b="1" dirty="0"/>
          </a:p>
        </p:txBody>
      </p:sp>
      <p:pic>
        <p:nvPicPr>
          <p:cNvPr id="6" name="Picture 5" descr="screen-captur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177" y="3609916"/>
            <a:ext cx="2432423" cy="1858101"/>
          </a:xfrm>
          <a:prstGeom prst="rect">
            <a:avLst/>
          </a:prstGeom>
        </p:spPr>
      </p:pic>
    </p:spTree>
    <p:extLst>
      <p:ext uri="{BB962C8B-B14F-4D97-AF65-F5344CB8AC3E}">
        <p14:creationId xmlns:p14="http://schemas.microsoft.com/office/powerpoint/2010/main" val="38373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t>Background</a:t>
            </a:r>
          </a:p>
          <a:p>
            <a:r>
              <a:rPr lang="en-US" sz="2400" dirty="0"/>
              <a:t>Case for regional approaches to stewardship</a:t>
            </a:r>
          </a:p>
          <a:p>
            <a:r>
              <a:rPr lang="en-US" sz="2400" dirty="0"/>
              <a:t>Models of antimicrobial stewardship </a:t>
            </a:r>
            <a:r>
              <a:rPr lang="en-US" sz="2400" dirty="0" err="1"/>
              <a:t>collaboratives</a:t>
            </a:r>
            <a:endParaRPr lang="en-US" sz="2400" dirty="0"/>
          </a:p>
          <a:p>
            <a:r>
              <a:rPr lang="en-US" sz="2400" dirty="0"/>
              <a:t>Future directions</a:t>
            </a:r>
          </a:p>
        </p:txBody>
      </p:sp>
    </p:spTree>
    <p:extLst>
      <p:ext uri="{BB962C8B-B14F-4D97-AF65-F5344CB8AC3E}">
        <p14:creationId xmlns:p14="http://schemas.microsoft.com/office/powerpoint/2010/main" val="3788496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Centripetal</a:t>
            </a:r>
          </a:p>
        </p:txBody>
      </p:sp>
      <p:sp>
        <p:nvSpPr>
          <p:cNvPr id="3" name="Content Placeholder 2"/>
          <p:cNvSpPr>
            <a:spLocks noGrp="1"/>
          </p:cNvSpPr>
          <p:nvPr>
            <p:ph idx="1"/>
          </p:nvPr>
        </p:nvSpPr>
        <p:spPr>
          <a:xfrm>
            <a:off x="739775" y="825500"/>
            <a:ext cx="7826375" cy="1828419"/>
          </a:xfrm>
        </p:spPr>
        <p:txBody>
          <a:bodyPr/>
          <a:lstStyle/>
          <a:p>
            <a:r>
              <a:rPr lang="en-US" dirty="0"/>
              <a:t>Non-governmental public health agencies and professional societies can act as an organizing force</a:t>
            </a:r>
          </a:p>
          <a:p>
            <a:pPr lvl="1"/>
            <a:r>
              <a:rPr lang="en-US" dirty="0"/>
              <a:t>Public health advocacy groups</a:t>
            </a:r>
          </a:p>
          <a:p>
            <a:pPr lvl="1"/>
            <a:r>
              <a:rPr lang="en-US" dirty="0"/>
              <a:t>Regional professional societies (e.g. APIC)</a:t>
            </a:r>
          </a:p>
          <a:p>
            <a:r>
              <a:rPr lang="en-US" dirty="0"/>
              <a:t>Can provide planning and organization with dedicated staff</a:t>
            </a:r>
          </a:p>
        </p:txBody>
      </p:sp>
      <p:sp>
        <p:nvSpPr>
          <p:cNvPr id="4" name="TextBox 3"/>
          <p:cNvSpPr txBox="1"/>
          <p:nvPr/>
        </p:nvSpPr>
        <p:spPr>
          <a:xfrm>
            <a:off x="683173" y="4606931"/>
            <a:ext cx="8057067" cy="1323439"/>
          </a:xfrm>
          <a:prstGeom prst="rect">
            <a:avLst/>
          </a:prstGeom>
          <a:noFill/>
        </p:spPr>
        <p:txBody>
          <a:bodyPr wrap="square" rtlCol="0">
            <a:spAutoFit/>
          </a:bodyPr>
          <a:lstStyle/>
          <a:p>
            <a:r>
              <a:rPr lang="en-US" sz="2000" b="1" dirty="0"/>
              <a:t>Disadvantages</a:t>
            </a:r>
            <a:r>
              <a:rPr lang="en-US" sz="2000" dirty="0"/>
              <a:t>: often dependent on grant funding to provide services so organizational structure may evaporate when grant ends or funding disappears, may not have expertise in stewardship, less of a regional mandate compared to public health departments</a:t>
            </a:r>
            <a:endParaRPr lang="en-US" sz="2000" b="1" dirty="0"/>
          </a:p>
        </p:txBody>
      </p:sp>
      <p:pic>
        <p:nvPicPr>
          <p:cNvPr id="5" name="Picture 4" descr="screen-captur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3713" y="2637373"/>
            <a:ext cx="2496297" cy="1903569"/>
          </a:xfrm>
          <a:prstGeom prst="rect">
            <a:avLst/>
          </a:prstGeom>
        </p:spPr>
      </p:pic>
    </p:spTree>
    <p:extLst>
      <p:ext uri="{BB962C8B-B14F-4D97-AF65-F5344CB8AC3E}">
        <p14:creationId xmlns:p14="http://schemas.microsoft.com/office/powerpoint/2010/main" val="381024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Philadelphia Antimicrobial Stewardship</a:t>
            </a:r>
          </a:p>
        </p:txBody>
      </p:sp>
      <p:sp>
        <p:nvSpPr>
          <p:cNvPr id="3" name="Content Placeholder 2"/>
          <p:cNvSpPr>
            <a:spLocks noGrp="1"/>
          </p:cNvSpPr>
          <p:nvPr>
            <p:ph idx="1"/>
          </p:nvPr>
        </p:nvSpPr>
        <p:spPr>
          <a:xfrm>
            <a:off x="457200" y="2211684"/>
            <a:ext cx="8229600" cy="4007557"/>
          </a:xfrm>
        </p:spPr>
        <p:txBody>
          <a:bodyPr>
            <a:noAutofit/>
          </a:bodyPr>
          <a:lstStyle/>
          <a:p>
            <a:r>
              <a:rPr lang="en-US" sz="2400" dirty="0">
                <a:latin typeface="Arial"/>
                <a:cs typeface="Arial"/>
              </a:rPr>
              <a:t>Philadelphia Community Antimicrobial Stewardship Collaborative (PCASC)</a:t>
            </a:r>
          </a:p>
          <a:p>
            <a:r>
              <a:rPr lang="en-US" sz="2400" dirty="0">
                <a:latin typeface="Arial"/>
                <a:cs typeface="Arial"/>
              </a:rPr>
              <a:t>Partnership with the Philadelphia Department of Public Health (PDPH), Penn Medicine, Children’s Hospital of Philadelphia, and Association for Professionals in Infection Control and Epidemiology (APIC)</a:t>
            </a:r>
          </a:p>
          <a:p>
            <a:r>
              <a:rPr lang="en-US" sz="2400" dirty="0">
                <a:latin typeface="Arial"/>
                <a:cs typeface="Arial"/>
              </a:rPr>
              <a:t>Supported by Community Engagement and Research grant</a:t>
            </a:r>
          </a:p>
          <a:p>
            <a:r>
              <a:rPr lang="en-US" sz="2400" dirty="0">
                <a:latin typeface="Arial"/>
                <a:cs typeface="Arial"/>
              </a:rPr>
              <a:t>40 area healthcare facilities</a:t>
            </a:r>
          </a:p>
        </p:txBody>
      </p:sp>
      <p:sp>
        <p:nvSpPr>
          <p:cNvPr id="4" name="TextBox 3"/>
          <p:cNvSpPr txBox="1"/>
          <p:nvPr/>
        </p:nvSpPr>
        <p:spPr>
          <a:xfrm>
            <a:off x="6236329" y="6550223"/>
            <a:ext cx="2579653" cy="307777"/>
          </a:xfrm>
          <a:prstGeom prst="rect">
            <a:avLst/>
          </a:prstGeom>
          <a:noFill/>
        </p:spPr>
        <p:txBody>
          <a:bodyPr wrap="none" rtlCol="0">
            <a:spAutoFit/>
          </a:bodyPr>
          <a:lstStyle/>
          <a:p>
            <a:r>
              <a:rPr lang="en-US" dirty="0">
                <a:solidFill>
                  <a:srgbClr val="000000"/>
                </a:solidFill>
              </a:rPr>
              <a:t>Gutowski J, et al. SHEA 2015.</a:t>
            </a:r>
          </a:p>
        </p:txBody>
      </p:sp>
      <p:pic>
        <p:nvPicPr>
          <p:cNvPr id="5" name="Picture 4"/>
          <p:cNvPicPr>
            <a:picLocks noChangeAspect="1"/>
          </p:cNvPicPr>
          <p:nvPr/>
        </p:nvPicPr>
        <p:blipFill>
          <a:blip r:embed="rId3">
            <a:alphaModFix amt="30000"/>
          </a:blip>
          <a:stretch>
            <a:fillRect/>
          </a:stretch>
        </p:blipFill>
        <p:spPr>
          <a:xfrm>
            <a:off x="0" y="4455309"/>
            <a:ext cx="9141616" cy="24026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3356" y="764090"/>
            <a:ext cx="1418070" cy="1435434"/>
          </a:xfrm>
          <a:prstGeom prst="rect">
            <a:avLst/>
          </a:prstGeom>
        </p:spPr>
      </p:pic>
      <p:pic>
        <p:nvPicPr>
          <p:cNvPr id="8" name="Picture 7"/>
          <p:cNvPicPr>
            <a:picLocks noChangeAspect="1"/>
          </p:cNvPicPr>
          <p:nvPr/>
        </p:nvPicPr>
        <p:blipFill>
          <a:blip r:embed="rId5"/>
          <a:stretch>
            <a:fillRect/>
          </a:stretch>
        </p:blipFill>
        <p:spPr>
          <a:xfrm>
            <a:off x="3023187" y="868949"/>
            <a:ext cx="2278085" cy="1063106"/>
          </a:xfrm>
          <a:prstGeom prst="rect">
            <a:avLst/>
          </a:prstGeom>
        </p:spPr>
      </p:pic>
      <p:pic>
        <p:nvPicPr>
          <p:cNvPr id="9" name="Picture 8"/>
          <p:cNvPicPr>
            <a:picLocks noChangeAspect="1"/>
          </p:cNvPicPr>
          <p:nvPr/>
        </p:nvPicPr>
        <p:blipFill>
          <a:blip r:embed="rId6"/>
          <a:stretch>
            <a:fillRect/>
          </a:stretch>
        </p:blipFill>
        <p:spPr>
          <a:xfrm>
            <a:off x="5238821" y="737683"/>
            <a:ext cx="3000510" cy="1320224"/>
          </a:xfrm>
          <a:prstGeom prst="rect">
            <a:avLst/>
          </a:prstGeom>
        </p:spPr>
      </p:pic>
    </p:spTree>
    <p:extLst>
      <p:ext uri="{BB962C8B-B14F-4D97-AF65-F5344CB8AC3E}">
        <p14:creationId xmlns:p14="http://schemas.microsoft.com/office/powerpoint/2010/main" val="2499715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90488"/>
            <a:ext cx="8689975" cy="558800"/>
          </a:xfrm>
        </p:spPr>
        <p:txBody>
          <a:bodyPr/>
          <a:lstStyle/>
          <a:p>
            <a:r>
              <a:rPr lang="en-US" dirty="0"/>
              <a:t>Role of PCASC</a:t>
            </a:r>
          </a:p>
        </p:txBody>
      </p:sp>
      <p:sp>
        <p:nvSpPr>
          <p:cNvPr id="3" name="Content Placeholder 2"/>
          <p:cNvSpPr>
            <a:spLocks noGrp="1"/>
          </p:cNvSpPr>
          <p:nvPr>
            <p:ph idx="1"/>
          </p:nvPr>
        </p:nvSpPr>
        <p:spPr>
          <a:xfrm>
            <a:off x="739775" y="825500"/>
            <a:ext cx="7826375" cy="4506075"/>
          </a:xfrm>
        </p:spPr>
        <p:txBody>
          <a:bodyPr/>
          <a:lstStyle/>
          <a:p>
            <a:r>
              <a:rPr lang="en-US" dirty="0">
                <a:cs typeface="Arial"/>
              </a:rPr>
              <a:t>Assess the current state and needs of stewardship in the region</a:t>
            </a:r>
            <a:endParaRPr lang="en-US" dirty="0"/>
          </a:p>
          <a:p>
            <a:r>
              <a:rPr lang="en-US" dirty="0"/>
              <a:t>Provide guidance to healthcare facilities using local culture, practices, antimicrobial resistance, and prescribing practices</a:t>
            </a:r>
          </a:p>
          <a:p>
            <a:r>
              <a:rPr lang="en-US" dirty="0"/>
              <a:t>Develop local curricula to make antimicrobial stewardship education more accessible</a:t>
            </a:r>
          </a:p>
          <a:p>
            <a:r>
              <a:rPr lang="en-US" dirty="0">
                <a:cs typeface="Arial"/>
              </a:rPr>
              <a:t>Close the gap between stewardship guidelines/research and practice, especially in community hospitals and ambulatory settings</a:t>
            </a:r>
          </a:p>
          <a:p>
            <a:r>
              <a:rPr lang="en-US" dirty="0">
                <a:cs typeface="Arial"/>
              </a:rPr>
              <a:t>Create regional research networks</a:t>
            </a:r>
          </a:p>
          <a:p>
            <a:r>
              <a:rPr lang="en-US" dirty="0">
                <a:cs typeface="Arial"/>
              </a:rPr>
              <a:t>Share experiences from a variety of healthcare settings</a:t>
            </a:r>
          </a:p>
          <a:p>
            <a:r>
              <a:rPr lang="en-US" dirty="0">
                <a:cs typeface="Arial"/>
              </a:rPr>
              <a:t>Train local leaders across healthcare settings to build stewardship capacity in the region</a:t>
            </a:r>
          </a:p>
        </p:txBody>
      </p:sp>
    </p:spTree>
    <p:extLst>
      <p:ext uri="{BB962C8B-B14F-4D97-AF65-F5344CB8AC3E}">
        <p14:creationId xmlns:p14="http://schemas.microsoft.com/office/powerpoint/2010/main" val="220466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Symposia</a:t>
            </a:r>
          </a:p>
        </p:txBody>
      </p:sp>
      <p:sp>
        <p:nvSpPr>
          <p:cNvPr id="3" name="Content Placeholder 2"/>
          <p:cNvSpPr>
            <a:spLocks noGrp="1"/>
          </p:cNvSpPr>
          <p:nvPr>
            <p:ph idx="1"/>
          </p:nvPr>
        </p:nvSpPr>
        <p:spPr>
          <a:xfrm>
            <a:off x="739776" y="825500"/>
            <a:ext cx="4187824" cy="4999567"/>
          </a:xfrm>
        </p:spPr>
        <p:txBody>
          <a:bodyPr>
            <a:noAutofit/>
          </a:bodyPr>
          <a:lstStyle/>
          <a:p>
            <a:r>
              <a:rPr lang="en-US" dirty="0">
                <a:latin typeface="Arial"/>
                <a:cs typeface="Arial"/>
              </a:rPr>
              <a:t>Current regulatory landscape of stewardship</a:t>
            </a:r>
          </a:p>
          <a:p>
            <a:r>
              <a:rPr lang="en-US" dirty="0">
                <a:latin typeface="Arial"/>
                <a:cs typeface="Arial"/>
              </a:rPr>
              <a:t>Social and behavioral determinants of antibiotic prescribing</a:t>
            </a:r>
          </a:p>
          <a:p>
            <a:r>
              <a:rPr lang="en-US" dirty="0">
                <a:latin typeface="Arial"/>
                <a:cs typeface="Arial"/>
              </a:rPr>
              <a:t>Practical strategies for utilizing antimicrobial use data</a:t>
            </a:r>
          </a:p>
          <a:p>
            <a:r>
              <a:rPr lang="en-US" dirty="0">
                <a:latin typeface="Arial"/>
                <a:cs typeface="Arial"/>
              </a:rPr>
              <a:t>Discussions on practical stewardship strategies in different settings, including implementation of JC standards</a:t>
            </a:r>
          </a:p>
          <a:p>
            <a:r>
              <a:rPr lang="en-US" dirty="0">
                <a:latin typeface="Arial"/>
                <a:cs typeface="Arial"/>
              </a:rPr>
              <a:t>Discussions of practices in documentation and risk management </a:t>
            </a:r>
          </a:p>
          <a:p>
            <a:r>
              <a:rPr lang="en-US" dirty="0">
                <a:latin typeface="Arial"/>
                <a:cs typeface="Arial"/>
              </a:rPr>
              <a:t>Discussions about regional guidelines for antibiotic use</a:t>
            </a:r>
          </a:p>
        </p:txBody>
      </p:sp>
      <p:sp>
        <p:nvSpPr>
          <p:cNvPr id="4" name="TextBox 3"/>
          <p:cNvSpPr txBox="1"/>
          <p:nvPr/>
        </p:nvSpPr>
        <p:spPr>
          <a:xfrm>
            <a:off x="594946" y="6114706"/>
            <a:ext cx="8293895" cy="369332"/>
          </a:xfrm>
          <a:prstGeom prst="rect">
            <a:avLst/>
          </a:prstGeom>
          <a:noFill/>
        </p:spPr>
        <p:txBody>
          <a:bodyPr wrap="none" rtlCol="0">
            <a:spAutoFit/>
          </a:bodyPr>
          <a:lstStyle/>
          <a:p>
            <a:r>
              <a:rPr lang="en-US" sz="1800" dirty="0">
                <a:latin typeface="Arial"/>
                <a:cs typeface="Arial"/>
              </a:rPr>
              <a:t>Resources/Agenda: </a:t>
            </a:r>
            <a:r>
              <a:rPr lang="en-US" sz="1800" dirty="0">
                <a:latin typeface="Arial"/>
                <a:cs typeface="Arial"/>
                <a:hlinkClick r:id="rId2"/>
              </a:rPr>
              <a:t>https://hip.phila.gov/Conferences/AntimicrobialStewardship</a:t>
            </a:r>
            <a:r>
              <a:rPr lang="en-US" sz="1800" dirty="0">
                <a:latin typeface="Arial"/>
                <a:cs typeface="Arial"/>
              </a:rPr>
              <a:t> </a:t>
            </a:r>
          </a:p>
        </p:txBody>
      </p:sp>
      <p:sp>
        <p:nvSpPr>
          <p:cNvPr id="5" name="TextBox 4"/>
          <p:cNvSpPr txBox="1"/>
          <p:nvPr/>
        </p:nvSpPr>
        <p:spPr>
          <a:xfrm>
            <a:off x="6236329" y="6550223"/>
            <a:ext cx="2579653" cy="307777"/>
          </a:xfrm>
          <a:prstGeom prst="rect">
            <a:avLst/>
          </a:prstGeom>
          <a:noFill/>
        </p:spPr>
        <p:txBody>
          <a:bodyPr wrap="none" rtlCol="0">
            <a:spAutoFit/>
          </a:bodyPr>
          <a:lstStyle/>
          <a:p>
            <a:r>
              <a:rPr lang="en-US" dirty="0">
                <a:solidFill>
                  <a:srgbClr val="000000"/>
                </a:solidFill>
              </a:rPr>
              <a:t>Gutowski J, et al. SHEA 2015.</a:t>
            </a:r>
          </a:p>
        </p:txBody>
      </p:sp>
      <p:pic>
        <p:nvPicPr>
          <p:cNvPr id="7" name="Picture 6" descr="screen-capture-3.png"/>
          <p:cNvPicPr>
            <a:picLocks noChangeAspect="1"/>
          </p:cNvPicPr>
          <p:nvPr/>
        </p:nvPicPr>
        <p:blipFill rotWithShape="1">
          <a:blip r:embed="rId3">
            <a:extLst>
              <a:ext uri="{28A0092B-C50C-407E-A947-70E740481C1C}">
                <a14:useLocalDpi xmlns:a14="http://schemas.microsoft.com/office/drawing/2010/main" val="0"/>
              </a:ext>
            </a:extLst>
          </a:blip>
          <a:srcRect t="1883" b="-1"/>
          <a:stretch/>
        </p:blipFill>
        <p:spPr>
          <a:xfrm>
            <a:off x="4961460" y="812810"/>
            <a:ext cx="4083980" cy="4521200"/>
          </a:xfrm>
          <a:prstGeom prst="rect">
            <a:avLst/>
          </a:prstGeom>
        </p:spPr>
      </p:pic>
      <p:pic>
        <p:nvPicPr>
          <p:cNvPr id="8" name="Picture 7" descr="Macintosh HD:Users:keithhamilton:Pictures:iPhoto Library:Masters:2014:10:13:20141013-081851:101_203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78399" y="5038743"/>
            <a:ext cx="4013202" cy="1057257"/>
          </a:xfrm>
          <a:prstGeom prst="rect">
            <a:avLst/>
          </a:prstGeom>
          <a:noFill/>
          <a:ln>
            <a:noFill/>
          </a:ln>
        </p:spPr>
      </p:pic>
    </p:spTree>
    <p:extLst>
      <p:ext uri="{BB962C8B-B14F-4D97-AF65-F5344CB8AC3E}">
        <p14:creationId xmlns:p14="http://schemas.microsoft.com/office/powerpoint/2010/main" val="728681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capture-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019" y="1462002"/>
            <a:ext cx="8302024" cy="4045844"/>
          </a:xfrm>
          <a:prstGeom prst="rect">
            <a:avLst/>
          </a:prstGeom>
        </p:spPr>
      </p:pic>
      <p:sp>
        <p:nvSpPr>
          <p:cNvPr id="6" name="Rectangle 5"/>
          <p:cNvSpPr/>
          <p:nvPr/>
        </p:nvSpPr>
        <p:spPr>
          <a:xfrm>
            <a:off x="498834" y="994726"/>
            <a:ext cx="4205876" cy="307777"/>
          </a:xfrm>
          <a:prstGeom prst="rect">
            <a:avLst/>
          </a:prstGeom>
        </p:spPr>
        <p:txBody>
          <a:bodyPr wrap="square">
            <a:spAutoFit/>
          </a:bodyPr>
          <a:lstStyle/>
          <a:p>
            <a:r>
              <a:rPr lang="en-US" b="1" dirty="0">
                <a:solidFill>
                  <a:schemeClr val="tx1"/>
                </a:solidFill>
              </a:rPr>
              <a:t>Facility-identified barriers to stewardship</a:t>
            </a:r>
          </a:p>
        </p:txBody>
      </p:sp>
      <p:sp>
        <p:nvSpPr>
          <p:cNvPr id="7" name="Rectangle 6"/>
          <p:cNvSpPr/>
          <p:nvPr/>
        </p:nvSpPr>
        <p:spPr>
          <a:xfrm>
            <a:off x="5046165" y="973620"/>
            <a:ext cx="3767931" cy="307777"/>
          </a:xfrm>
          <a:prstGeom prst="rect">
            <a:avLst/>
          </a:prstGeom>
        </p:spPr>
        <p:txBody>
          <a:bodyPr wrap="square">
            <a:spAutoFit/>
          </a:bodyPr>
          <a:lstStyle/>
          <a:p>
            <a:r>
              <a:rPr lang="en-US" b="1" dirty="0">
                <a:solidFill>
                  <a:schemeClr val="tx1"/>
                </a:solidFill>
              </a:rPr>
              <a:t>Facility interest in support from PCASC</a:t>
            </a:r>
          </a:p>
        </p:txBody>
      </p:sp>
      <p:sp>
        <p:nvSpPr>
          <p:cNvPr id="8" name="TextBox 7"/>
          <p:cNvSpPr txBox="1"/>
          <p:nvPr/>
        </p:nvSpPr>
        <p:spPr>
          <a:xfrm>
            <a:off x="6371515" y="6480345"/>
            <a:ext cx="2579653" cy="307777"/>
          </a:xfrm>
          <a:prstGeom prst="rect">
            <a:avLst/>
          </a:prstGeom>
          <a:noFill/>
        </p:spPr>
        <p:txBody>
          <a:bodyPr wrap="none" rtlCol="0">
            <a:spAutoFit/>
          </a:bodyPr>
          <a:lstStyle/>
          <a:p>
            <a:r>
              <a:rPr lang="en-US" dirty="0">
                <a:solidFill>
                  <a:srgbClr val="000000"/>
                </a:solidFill>
              </a:rPr>
              <a:t>Gutowski J, et al. SHEA 2015.</a:t>
            </a:r>
          </a:p>
        </p:txBody>
      </p:sp>
      <p:sp>
        <p:nvSpPr>
          <p:cNvPr id="9" name="Title 1"/>
          <p:cNvSpPr>
            <a:spLocks noGrp="1"/>
          </p:cNvSpPr>
          <p:nvPr>
            <p:ph type="title"/>
          </p:nvPr>
        </p:nvSpPr>
        <p:spPr>
          <a:xfrm>
            <a:off x="442929" y="114150"/>
            <a:ext cx="8229600" cy="506757"/>
          </a:xfrm>
        </p:spPr>
        <p:txBody>
          <a:bodyPr>
            <a:normAutofit/>
          </a:bodyPr>
          <a:lstStyle/>
          <a:p>
            <a:r>
              <a:rPr lang="en-US" dirty="0">
                <a:latin typeface="Arial"/>
                <a:cs typeface="Arial"/>
              </a:rPr>
              <a:t>Stewardship Needs in Philadelphia area</a:t>
            </a:r>
          </a:p>
        </p:txBody>
      </p:sp>
    </p:spTree>
    <p:extLst>
      <p:ext uri="{BB962C8B-B14F-4D97-AF65-F5344CB8AC3E}">
        <p14:creationId xmlns:p14="http://schemas.microsoft.com/office/powerpoint/2010/main" val="3471032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Healthcare Professional Student Attitudes</a:t>
            </a:r>
          </a:p>
        </p:txBody>
      </p:sp>
      <p:graphicFrame>
        <p:nvGraphicFramePr>
          <p:cNvPr id="5" name="Chart 4"/>
          <p:cNvGraphicFramePr>
            <a:graphicFrameLocks/>
          </p:cNvGraphicFramePr>
          <p:nvPr>
            <p:extLst>
              <p:ext uri="{D42A27DB-BD31-4B8C-83A1-F6EECF244321}">
                <p14:modId xmlns:p14="http://schemas.microsoft.com/office/powerpoint/2010/main" val="2180934574"/>
              </p:ext>
            </p:extLst>
          </p:nvPr>
        </p:nvGraphicFramePr>
        <p:xfrm>
          <a:off x="575733" y="728133"/>
          <a:ext cx="8415867" cy="562186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5723463" y="6533290"/>
            <a:ext cx="3198474" cy="307777"/>
          </a:xfrm>
          <a:prstGeom prst="rect">
            <a:avLst/>
          </a:prstGeom>
          <a:noFill/>
        </p:spPr>
        <p:txBody>
          <a:bodyPr wrap="none" rtlCol="0">
            <a:spAutoFit/>
          </a:bodyPr>
          <a:lstStyle/>
          <a:p>
            <a:r>
              <a:rPr lang="en-US" dirty="0" err="1">
                <a:solidFill>
                  <a:srgbClr val="000000"/>
                </a:solidFill>
              </a:rPr>
              <a:t>Szymczak</a:t>
            </a:r>
            <a:r>
              <a:rPr lang="en-US" dirty="0">
                <a:solidFill>
                  <a:srgbClr val="000000"/>
                </a:solidFill>
              </a:rPr>
              <a:t> J, et al. [unpublished data].</a:t>
            </a:r>
          </a:p>
        </p:txBody>
      </p:sp>
    </p:spTree>
    <p:extLst>
      <p:ext uri="{BB962C8B-B14F-4D97-AF65-F5344CB8AC3E}">
        <p14:creationId xmlns:p14="http://schemas.microsoft.com/office/powerpoint/2010/main" val="17129808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 of Antibiotic Education</a:t>
            </a:r>
          </a:p>
        </p:txBody>
      </p:sp>
      <p:graphicFrame>
        <p:nvGraphicFramePr>
          <p:cNvPr id="5" name="Chart 4"/>
          <p:cNvGraphicFramePr>
            <a:graphicFrameLocks/>
          </p:cNvGraphicFramePr>
          <p:nvPr>
            <p:extLst>
              <p:ext uri="{D42A27DB-BD31-4B8C-83A1-F6EECF244321}">
                <p14:modId xmlns:p14="http://schemas.microsoft.com/office/powerpoint/2010/main" val="337867198"/>
              </p:ext>
            </p:extLst>
          </p:nvPr>
        </p:nvGraphicFramePr>
        <p:xfrm>
          <a:off x="423332" y="342900"/>
          <a:ext cx="8682567" cy="60748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723463" y="6533290"/>
            <a:ext cx="3198474" cy="307777"/>
          </a:xfrm>
          <a:prstGeom prst="rect">
            <a:avLst/>
          </a:prstGeom>
          <a:noFill/>
        </p:spPr>
        <p:txBody>
          <a:bodyPr wrap="none" rtlCol="0">
            <a:spAutoFit/>
          </a:bodyPr>
          <a:lstStyle/>
          <a:p>
            <a:r>
              <a:rPr lang="en-US" dirty="0" err="1">
                <a:solidFill>
                  <a:srgbClr val="000000"/>
                </a:solidFill>
              </a:rPr>
              <a:t>Szymczak</a:t>
            </a:r>
            <a:r>
              <a:rPr lang="en-US" dirty="0">
                <a:solidFill>
                  <a:srgbClr val="000000"/>
                </a:solidFill>
              </a:rPr>
              <a:t> J, et al. [unpublished data].</a:t>
            </a:r>
          </a:p>
        </p:txBody>
      </p:sp>
    </p:spTree>
    <p:extLst>
      <p:ext uri="{BB962C8B-B14F-4D97-AF65-F5344CB8AC3E}">
        <p14:creationId xmlns:p14="http://schemas.microsoft.com/office/powerpoint/2010/main" val="35767604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Series</a:t>
            </a:r>
          </a:p>
        </p:txBody>
      </p:sp>
      <p:sp>
        <p:nvSpPr>
          <p:cNvPr id="3" name="Content Placeholder 2"/>
          <p:cNvSpPr>
            <a:spLocks noGrp="1"/>
          </p:cNvSpPr>
          <p:nvPr>
            <p:ph idx="1"/>
          </p:nvPr>
        </p:nvSpPr>
        <p:spPr>
          <a:xfrm>
            <a:off x="739775" y="541396"/>
            <a:ext cx="7826375" cy="6147550"/>
          </a:xfrm>
        </p:spPr>
        <p:txBody>
          <a:bodyPr/>
          <a:lstStyle/>
          <a:p>
            <a:r>
              <a:rPr lang="en-US" dirty="0">
                <a:cs typeface="Arial"/>
              </a:rPr>
              <a:t>Day-to-Day Antimicrobial Stewardship: Focusing on What Works and What You Have Resources For</a:t>
            </a:r>
          </a:p>
          <a:p>
            <a:pPr lvl="1"/>
            <a:r>
              <a:rPr lang="en-US" sz="2000" dirty="0">
                <a:cs typeface="Arial"/>
              </a:rPr>
              <a:t>David Schwartz, MD (Cook County Health, IL)</a:t>
            </a:r>
          </a:p>
          <a:p>
            <a:pPr lvl="1"/>
            <a:r>
              <a:rPr lang="en-US" sz="2000" dirty="0">
                <a:cs typeface="Arial"/>
              </a:rPr>
              <a:t>129 attendees</a:t>
            </a:r>
          </a:p>
          <a:p>
            <a:r>
              <a:rPr lang="en-US" dirty="0">
                <a:cs typeface="Arial"/>
              </a:rPr>
              <a:t>Antimicrobial Stewardship: Let’s Do It!</a:t>
            </a:r>
          </a:p>
          <a:p>
            <a:pPr lvl="1"/>
            <a:r>
              <a:rPr lang="en-US" sz="2000" dirty="0">
                <a:cs typeface="Arial"/>
              </a:rPr>
              <a:t>Gail Itokazu, PharmD (Stroger Hospital, IL)</a:t>
            </a:r>
          </a:p>
          <a:p>
            <a:pPr lvl="1"/>
            <a:r>
              <a:rPr lang="en-US" sz="2000" dirty="0">
                <a:cs typeface="Arial"/>
              </a:rPr>
              <a:t>141 attendees</a:t>
            </a:r>
          </a:p>
          <a:p>
            <a:r>
              <a:rPr lang="en-US" dirty="0">
                <a:cs typeface="Arial"/>
              </a:rPr>
              <a:t>Monitoring Antimicrobial Use with Free or Widely Available Software</a:t>
            </a:r>
          </a:p>
          <a:p>
            <a:pPr lvl="1"/>
            <a:r>
              <a:rPr lang="en-US" sz="2000" dirty="0">
                <a:cs typeface="Arial"/>
              </a:rPr>
              <a:t>Jonathan Beus, MD MS (Children’s Hospital of </a:t>
            </a:r>
            <a:r>
              <a:rPr lang="en-US" sz="2000" dirty="0" err="1">
                <a:cs typeface="Arial"/>
              </a:rPr>
              <a:t>Phila</a:t>
            </a:r>
            <a:r>
              <a:rPr lang="en-US" sz="2000" dirty="0">
                <a:cs typeface="Arial"/>
              </a:rPr>
              <a:t>, PA)</a:t>
            </a:r>
          </a:p>
          <a:p>
            <a:pPr lvl="1"/>
            <a:r>
              <a:rPr lang="en-US" sz="2000" dirty="0">
                <a:cs typeface="Arial"/>
              </a:rPr>
              <a:t>170 attendees</a:t>
            </a:r>
          </a:p>
          <a:p>
            <a:r>
              <a:rPr lang="en-US" dirty="0">
                <a:cs typeface="Arial"/>
              </a:rPr>
              <a:t>Asymptomatic Bacteriuria: Myths, Magic, and Management</a:t>
            </a:r>
          </a:p>
          <a:p>
            <a:pPr lvl="1"/>
            <a:r>
              <a:rPr lang="en-US" sz="2000" dirty="0">
                <a:cs typeface="Arial"/>
              </a:rPr>
              <a:t>Christopher Ohl, MD (Wake Forest University, NC)</a:t>
            </a:r>
          </a:p>
          <a:p>
            <a:pPr lvl="1"/>
            <a:r>
              <a:rPr lang="en-US" sz="2000" dirty="0">
                <a:cs typeface="Arial"/>
              </a:rPr>
              <a:t>122 attendees</a:t>
            </a:r>
          </a:p>
          <a:p>
            <a:r>
              <a:rPr lang="en-US" dirty="0">
                <a:cs typeface="Arial"/>
              </a:rPr>
              <a:t>Antimicrobial Stewardship and the Clinical Pharmacist</a:t>
            </a:r>
          </a:p>
          <a:p>
            <a:pPr lvl="1"/>
            <a:r>
              <a:rPr lang="en-US" sz="2000" dirty="0">
                <a:cs typeface="Arial"/>
              </a:rPr>
              <a:t>Jason Pogue, </a:t>
            </a:r>
            <a:r>
              <a:rPr lang="en-US" sz="2000" dirty="0" err="1">
                <a:cs typeface="Arial"/>
              </a:rPr>
              <a:t>PharmD</a:t>
            </a:r>
            <a:r>
              <a:rPr lang="en-US" sz="2000" dirty="0">
                <a:cs typeface="Arial"/>
              </a:rPr>
              <a:t> (Sinai-Grace Hospital, MI)</a:t>
            </a:r>
          </a:p>
          <a:p>
            <a:pPr lvl="1"/>
            <a:r>
              <a:rPr lang="en-US" sz="2000" dirty="0">
                <a:cs typeface="Arial"/>
              </a:rPr>
              <a:t>153 attendees</a:t>
            </a:r>
          </a:p>
        </p:txBody>
      </p:sp>
      <p:sp>
        <p:nvSpPr>
          <p:cNvPr id="4" name="Rectangle 3"/>
          <p:cNvSpPr/>
          <p:nvPr/>
        </p:nvSpPr>
        <p:spPr>
          <a:xfrm>
            <a:off x="3300413" y="6487391"/>
            <a:ext cx="5789283" cy="370609"/>
          </a:xfrm>
          <a:prstGeom prst="rect">
            <a:avLst/>
          </a:prstGeom>
        </p:spPr>
        <p:txBody>
          <a:bodyPr wrap="square">
            <a:spAutoFit/>
          </a:bodyPr>
          <a:lstStyle/>
          <a:p>
            <a:r>
              <a:rPr lang="en-US" sz="1800" dirty="0">
                <a:latin typeface="Arial"/>
                <a:cs typeface="Arial"/>
                <a:hlinkClick r:id="rId3"/>
              </a:rPr>
              <a:t>https://hip.phila.gov/Conferences/AMSWebinarSeries</a:t>
            </a:r>
            <a:r>
              <a:rPr lang="en-US" sz="1800" dirty="0">
                <a:latin typeface="Arial"/>
                <a:cs typeface="Arial"/>
              </a:rPr>
              <a:t> </a:t>
            </a:r>
          </a:p>
        </p:txBody>
      </p:sp>
    </p:spTree>
    <p:extLst>
      <p:ext uri="{BB962C8B-B14F-4D97-AF65-F5344CB8AC3E}">
        <p14:creationId xmlns:p14="http://schemas.microsoft.com/office/powerpoint/2010/main" val="15494320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0691" y="762592"/>
            <a:ext cx="8229600" cy="5257800"/>
          </a:xfrm>
        </p:spPr>
        <p:txBody>
          <a:bodyPr>
            <a:normAutofit lnSpcReduction="10000"/>
          </a:bodyPr>
          <a:lstStyle/>
          <a:p>
            <a:pPr marL="0" indent="0">
              <a:buNone/>
            </a:pPr>
            <a:r>
              <a:rPr lang="en-US" sz="2000" b="0" dirty="0"/>
              <a:t>“It is surprisingly difficult. How do you define these things? You would think, oh an infection is an infection, </a:t>
            </a:r>
            <a:r>
              <a:rPr lang="en-US" sz="2000" dirty="0"/>
              <a:t>but if I see a patient a week after surgery, and there’s still a little redness</a:t>
            </a:r>
            <a:r>
              <a:rPr lang="en-US" sz="2000" b="0" dirty="0"/>
              <a:t>, and Mom’s nervous I am inclined to just </a:t>
            </a:r>
            <a:r>
              <a:rPr lang="en-US" sz="2000" dirty="0"/>
              <a:t>put the kid on the antibiotic</a:t>
            </a:r>
            <a:r>
              <a:rPr lang="en-US" sz="2000" b="0" dirty="0"/>
              <a:t>. It just </a:t>
            </a:r>
            <a:r>
              <a:rPr lang="en-US" sz="2000" dirty="0"/>
              <a:t>makes everyone comfortable</a:t>
            </a:r>
            <a:r>
              <a:rPr lang="en-US" sz="2000" b="0" dirty="0"/>
              <a:t>, and then a week later, the redness is gone. Did I treat an infection or was there just some redness? Some inflammatory post-operative discharge? I don’t know. I’m more careful about how I give antibiotics than I used to be in the past. You don’t want to be part of the societal issue of </a:t>
            </a:r>
            <a:r>
              <a:rPr lang="en-US" sz="2000" dirty="0"/>
              <a:t>creating superbugs</a:t>
            </a:r>
            <a:r>
              <a:rPr lang="en-US" sz="2000" b="0" dirty="0"/>
              <a:t>, but it is surprisingly difficult to look Mom in the face when she is convinced it’s infected and you’re trying to say ‘look, it’s not infected,’ when you don’t even know for sure yourself and a week later </a:t>
            </a:r>
            <a:r>
              <a:rPr lang="en-US" sz="2000" dirty="0"/>
              <a:t>it could pus out </a:t>
            </a:r>
            <a:r>
              <a:rPr lang="en-US" sz="2000" b="0" dirty="0"/>
              <a:t>and Mom’s like ‘See? Should have put her on antibiotics. I can’t believe you did this to my kid!’ That is what you imagine the scenario being if you don’t do something. It’s so much easier to say </a:t>
            </a:r>
            <a:r>
              <a:rPr lang="en-US" sz="2000" dirty="0"/>
              <a:t>‘look, we’ll put her on a little antibiotic.’</a:t>
            </a:r>
            <a:r>
              <a:rPr lang="en-US" sz="2000" b="0" dirty="0"/>
              <a:t>”</a:t>
            </a:r>
          </a:p>
          <a:p>
            <a:pPr marL="0" indent="0">
              <a:buNone/>
            </a:pPr>
            <a:endParaRPr lang="en-US" sz="2000" dirty="0"/>
          </a:p>
          <a:p>
            <a:pPr marL="0" indent="0">
              <a:buNone/>
            </a:pPr>
            <a:r>
              <a:rPr lang="en-US" sz="2000" dirty="0"/>
              <a:t>- Julia Szymczak, PhD, Interview with a Surgeon</a:t>
            </a:r>
          </a:p>
        </p:txBody>
      </p:sp>
      <p:sp>
        <p:nvSpPr>
          <p:cNvPr id="4" name="Title 1"/>
          <p:cNvSpPr>
            <a:spLocks noGrp="1"/>
          </p:cNvSpPr>
          <p:nvPr>
            <p:ph type="title"/>
          </p:nvPr>
        </p:nvSpPr>
        <p:spPr>
          <a:xfrm>
            <a:off x="454025" y="90488"/>
            <a:ext cx="8520113" cy="558800"/>
          </a:xfrm>
        </p:spPr>
        <p:txBody>
          <a:bodyPr/>
          <a:lstStyle/>
          <a:p>
            <a:r>
              <a:rPr lang="en-US" dirty="0"/>
              <a:t>Understanding Culture of Prescribing</a:t>
            </a:r>
          </a:p>
        </p:txBody>
      </p:sp>
      <p:sp>
        <p:nvSpPr>
          <p:cNvPr id="2" name="TextBox 1"/>
          <p:cNvSpPr txBox="1"/>
          <p:nvPr/>
        </p:nvSpPr>
        <p:spPr>
          <a:xfrm>
            <a:off x="352388" y="6176168"/>
            <a:ext cx="8866317" cy="307777"/>
          </a:xfrm>
          <a:prstGeom prst="rect">
            <a:avLst/>
          </a:prstGeom>
          <a:noFill/>
        </p:spPr>
        <p:txBody>
          <a:bodyPr wrap="none" rtlCol="0">
            <a:spAutoFit/>
          </a:bodyPr>
          <a:lstStyle/>
          <a:p>
            <a:r>
              <a:rPr lang="en-US" dirty="0" err="1">
                <a:solidFill>
                  <a:srgbClr val="000000"/>
                </a:solidFill>
              </a:rPr>
              <a:t>Szymczak</a:t>
            </a:r>
            <a:r>
              <a:rPr lang="en-US" dirty="0">
                <a:solidFill>
                  <a:srgbClr val="000000"/>
                </a:solidFill>
              </a:rPr>
              <a:t> J, Newland J. Practical Strategies for Implementing Antimicrobial Stewardship [pending publication] </a:t>
            </a:r>
          </a:p>
        </p:txBody>
      </p:sp>
    </p:spTree>
    <p:extLst>
      <p:ext uri="{BB962C8B-B14F-4D97-AF65-F5344CB8AC3E}">
        <p14:creationId xmlns:p14="http://schemas.microsoft.com/office/powerpoint/2010/main" val="348326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Culture of Prescribing</a:t>
            </a:r>
          </a:p>
        </p:txBody>
      </p:sp>
      <p:sp>
        <p:nvSpPr>
          <p:cNvPr id="3" name="Content Placeholder 2"/>
          <p:cNvSpPr>
            <a:spLocks noGrp="1"/>
          </p:cNvSpPr>
          <p:nvPr>
            <p:ph idx="1"/>
          </p:nvPr>
        </p:nvSpPr>
        <p:spPr>
          <a:xfrm>
            <a:off x="739775" y="825500"/>
            <a:ext cx="7826375" cy="4095707"/>
          </a:xfrm>
        </p:spPr>
        <p:txBody>
          <a:bodyPr/>
          <a:lstStyle/>
          <a:p>
            <a:r>
              <a:rPr lang="en-US" dirty="0"/>
              <a:t>Most literature on antimicrobial stewardship has been performed in university/academic hospitals without clearly defined practical advice to “real-world” solutions</a:t>
            </a:r>
          </a:p>
          <a:p>
            <a:r>
              <a:rPr lang="en-US" dirty="0"/>
              <a:t>Changing prescribing culture requires assessing facilitators and barriers to antibiotic stewardship</a:t>
            </a:r>
          </a:p>
          <a:p>
            <a:r>
              <a:rPr lang="en-US" dirty="0"/>
              <a:t>Regional collaborations can identify and highlight tools that are effective at changing local prescribing culture</a:t>
            </a:r>
          </a:p>
          <a:p>
            <a:pPr lvl="1"/>
            <a:r>
              <a:rPr lang="en-US" dirty="0"/>
              <a:t>Formal statements</a:t>
            </a:r>
          </a:p>
          <a:p>
            <a:pPr lvl="1"/>
            <a:r>
              <a:rPr lang="en-US" dirty="0"/>
              <a:t>Stories</a:t>
            </a:r>
          </a:p>
          <a:p>
            <a:pPr lvl="1"/>
            <a:r>
              <a:rPr lang="en-US" dirty="0"/>
              <a:t>Symbols</a:t>
            </a:r>
          </a:p>
          <a:p>
            <a:pPr lvl="1"/>
            <a:r>
              <a:rPr lang="en-US" dirty="0"/>
              <a:t>Modeling behaviors</a:t>
            </a:r>
          </a:p>
          <a:p>
            <a:pPr lvl="1"/>
            <a:r>
              <a:rPr lang="en-US" dirty="0"/>
              <a:t>Connectors and Influencers</a:t>
            </a:r>
          </a:p>
        </p:txBody>
      </p:sp>
      <p:pic>
        <p:nvPicPr>
          <p:cNvPr id="5" name="Picture 4" descr="IMG_437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546" y="3249680"/>
            <a:ext cx="2781711" cy="2472963"/>
          </a:xfrm>
          <a:prstGeom prst="rect">
            <a:avLst/>
          </a:prstGeom>
        </p:spPr>
      </p:pic>
      <p:pic>
        <p:nvPicPr>
          <p:cNvPr id="6" name="Picture 5" descr="IMG_4374.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70973" y="3214526"/>
            <a:ext cx="2485016" cy="2510350"/>
          </a:xfrm>
          <a:prstGeom prst="rect">
            <a:avLst/>
          </a:prstGeom>
        </p:spPr>
      </p:pic>
      <p:sp>
        <p:nvSpPr>
          <p:cNvPr id="7" name="TextBox 6"/>
          <p:cNvSpPr txBox="1"/>
          <p:nvPr/>
        </p:nvSpPr>
        <p:spPr>
          <a:xfrm>
            <a:off x="6250603" y="6521685"/>
            <a:ext cx="2659339" cy="307777"/>
          </a:xfrm>
          <a:prstGeom prst="rect">
            <a:avLst/>
          </a:prstGeom>
          <a:noFill/>
        </p:spPr>
        <p:txBody>
          <a:bodyPr wrap="none" rtlCol="0">
            <a:spAutoFit/>
          </a:bodyPr>
          <a:lstStyle/>
          <a:p>
            <a:r>
              <a:rPr lang="en-US" dirty="0">
                <a:solidFill>
                  <a:srgbClr val="000000"/>
                </a:solidFill>
              </a:rPr>
              <a:t>Szymczak J, et al. SHEA 2016.</a:t>
            </a:r>
          </a:p>
        </p:txBody>
      </p:sp>
      <p:sp>
        <p:nvSpPr>
          <p:cNvPr id="10" name="TextBox 9"/>
          <p:cNvSpPr txBox="1"/>
          <p:nvPr/>
        </p:nvSpPr>
        <p:spPr>
          <a:xfrm>
            <a:off x="6055194" y="6199554"/>
            <a:ext cx="3088806" cy="307777"/>
          </a:xfrm>
          <a:prstGeom prst="rect">
            <a:avLst/>
          </a:prstGeom>
          <a:noFill/>
        </p:spPr>
        <p:txBody>
          <a:bodyPr wrap="none" rtlCol="0">
            <a:spAutoFit/>
          </a:bodyPr>
          <a:lstStyle/>
          <a:p>
            <a:r>
              <a:rPr lang="en-US" dirty="0">
                <a:solidFill>
                  <a:srgbClr val="000000"/>
                </a:solidFill>
              </a:rPr>
              <a:t>Spellberg B. JAMA Intern Med 2014.</a:t>
            </a:r>
          </a:p>
        </p:txBody>
      </p:sp>
      <p:sp>
        <p:nvSpPr>
          <p:cNvPr id="11" name="TextBox 10"/>
          <p:cNvSpPr txBox="1"/>
          <p:nvPr/>
        </p:nvSpPr>
        <p:spPr>
          <a:xfrm>
            <a:off x="5716196" y="6365912"/>
            <a:ext cx="3427804" cy="307777"/>
          </a:xfrm>
          <a:prstGeom prst="rect">
            <a:avLst/>
          </a:prstGeom>
          <a:noFill/>
        </p:spPr>
        <p:txBody>
          <a:bodyPr wrap="none" rtlCol="0">
            <a:spAutoFit/>
          </a:bodyPr>
          <a:lstStyle/>
          <a:p>
            <a:r>
              <a:rPr lang="en-US" dirty="0">
                <a:solidFill>
                  <a:srgbClr val="000000"/>
                </a:solidFill>
              </a:rPr>
              <a:t>Meeker D, et al.. JAMA Intern Med 2014.</a:t>
            </a:r>
          </a:p>
        </p:txBody>
      </p:sp>
      <p:sp>
        <p:nvSpPr>
          <p:cNvPr id="12" name="Rectangle 11"/>
          <p:cNvSpPr/>
          <p:nvPr/>
        </p:nvSpPr>
        <p:spPr bwMode="auto">
          <a:xfrm>
            <a:off x="4588561" y="3314897"/>
            <a:ext cx="991696" cy="155612"/>
          </a:xfrm>
          <a:prstGeom prst="rect">
            <a:avLst/>
          </a:prstGeom>
          <a:solidFill>
            <a:schemeClr val="bg1">
              <a:lumMod val="75000"/>
            </a:schemeClr>
          </a:solidFill>
          <a:ln w="9525" cap="flat" cmpd="sng" algn="ctr">
            <a:solidFill>
              <a:srgbClr val="BFBF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13" name="Rectangle 12"/>
          <p:cNvSpPr/>
          <p:nvPr/>
        </p:nvSpPr>
        <p:spPr bwMode="auto">
          <a:xfrm>
            <a:off x="4482015" y="4232510"/>
            <a:ext cx="1250641" cy="143034"/>
          </a:xfrm>
          <a:prstGeom prst="rect">
            <a:avLst/>
          </a:prstGeom>
          <a:solidFill>
            <a:srgbClr val="BFBFBF"/>
          </a:solidFill>
          <a:ln w="9525" cap="flat" cmpd="sng" algn="ctr">
            <a:solidFill>
              <a:srgbClr val="BFBFB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14" name="Rectangle 13"/>
          <p:cNvSpPr/>
          <p:nvPr/>
        </p:nvSpPr>
        <p:spPr bwMode="auto">
          <a:xfrm>
            <a:off x="4479190" y="5231576"/>
            <a:ext cx="1287333" cy="149569"/>
          </a:xfrm>
          <a:prstGeom prst="rect">
            <a:avLst/>
          </a:prstGeom>
          <a:solidFill>
            <a:srgbClr val="BFBFBF"/>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016857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1000"/>
                                        <p:tgtEl>
                                          <p:spTgt spid="6"/>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dissolve">
                                      <p:cBhvr>
                                        <p:cTn id="14" dur="500"/>
                                        <p:tgtEl>
                                          <p:spTgt spid="14"/>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dissolv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739775" y="825500"/>
            <a:ext cx="7826375" cy="1828419"/>
          </a:xfrm>
        </p:spPr>
        <p:txBody>
          <a:bodyPr/>
          <a:lstStyle/>
          <a:p>
            <a:r>
              <a:rPr lang="en-US" sz="2400" dirty="0"/>
              <a:t>Background</a:t>
            </a:r>
          </a:p>
          <a:p>
            <a:r>
              <a:rPr lang="en-US" sz="2400" dirty="0">
                <a:solidFill>
                  <a:schemeClr val="bg1">
                    <a:lumMod val="85000"/>
                  </a:schemeClr>
                </a:solidFill>
              </a:rPr>
              <a:t>Case for regional approaches to stewardship</a:t>
            </a:r>
          </a:p>
          <a:p>
            <a:r>
              <a:rPr lang="en-US" sz="2400" dirty="0">
                <a:solidFill>
                  <a:schemeClr val="bg1">
                    <a:lumMod val="85000"/>
                  </a:schemeClr>
                </a:solidFill>
              </a:rPr>
              <a:t>Models of antimicrobial stewardship </a:t>
            </a:r>
            <a:r>
              <a:rPr lang="en-US" sz="2400" dirty="0" err="1">
                <a:solidFill>
                  <a:schemeClr val="bg1">
                    <a:lumMod val="85000"/>
                  </a:schemeClr>
                </a:solidFill>
              </a:rPr>
              <a:t>collaboratives</a:t>
            </a:r>
            <a:endParaRPr lang="en-US" sz="2400" dirty="0">
              <a:solidFill>
                <a:schemeClr val="bg1">
                  <a:lumMod val="85000"/>
                </a:schemeClr>
              </a:solidFill>
            </a:endParaRPr>
          </a:p>
          <a:p>
            <a:r>
              <a:rPr lang="en-US" sz="2400" dirty="0">
                <a:solidFill>
                  <a:schemeClr val="bg1">
                    <a:lumMod val="85000"/>
                  </a:schemeClr>
                </a:solidFill>
              </a:rPr>
              <a:t>Future directions</a:t>
            </a:r>
          </a:p>
        </p:txBody>
      </p:sp>
    </p:spTree>
    <p:extLst>
      <p:ext uri="{BB962C8B-B14F-4D97-AF65-F5344CB8AC3E}">
        <p14:creationId xmlns:p14="http://schemas.microsoft.com/office/powerpoint/2010/main" val="3085382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a:t>
            </a:r>
            <a:r>
              <a:rPr lang="en-US" dirty="0" err="1"/>
              <a:t>Healthsystem</a:t>
            </a:r>
            <a:r>
              <a:rPr lang="en-US" dirty="0"/>
              <a:t> Association of PA</a:t>
            </a:r>
          </a:p>
        </p:txBody>
      </p:sp>
      <p:sp>
        <p:nvSpPr>
          <p:cNvPr id="3" name="Content Placeholder 2"/>
          <p:cNvSpPr>
            <a:spLocks noGrp="1"/>
          </p:cNvSpPr>
          <p:nvPr>
            <p:ph idx="1"/>
          </p:nvPr>
        </p:nvSpPr>
        <p:spPr>
          <a:xfrm>
            <a:off x="739775" y="825500"/>
            <a:ext cx="7826375" cy="5039555"/>
          </a:xfrm>
        </p:spPr>
        <p:txBody>
          <a:bodyPr/>
          <a:lstStyle/>
          <a:p>
            <a:r>
              <a:rPr lang="en-US" dirty="0"/>
              <a:t>Healthcare advocacy organization</a:t>
            </a:r>
          </a:p>
          <a:p>
            <a:r>
              <a:rPr lang="en-US" dirty="0"/>
              <a:t>Created a healthcare engagement network (HEN) using grant from CMS focused on reduction of healthcare-associated infections</a:t>
            </a:r>
          </a:p>
          <a:p>
            <a:r>
              <a:rPr lang="en-US" dirty="0"/>
              <a:t>HEN includes &gt; 200 healthcare facilities</a:t>
            </a:r>
          </a:p>
          <a:p>
            <a:r>
              <a:rPr lang="en-US" dirty="0"/>
              <a:t>37 hospitals recruited for project focused on reducing </a:t>
            </a:r>
            <a:r>
              <a:rPr lang="en-US" i="1" dirty="0"/>
              <a:t>Clostridium </a:t>
            </a:r>
            <a:r>
              <a:rPr lang="en-US" i="1" dirty="0" err="1"/>
              <a:t>difficile</a:t>
            </a:r>
            <a:r>
              <a:rPr lang="en-US" dirty="0"/>
              <a:t> through targeted reduction in </a:t>
            </a:r>
            <a:r>
              <a:rPr lang="en-US" dirty="0" err="1"/>
              <a:t>fluoroquinolone</a:t>
            </a:r>
            <a:r>
              <a:rPr lang="en-US" dirty="0"/>
              <a:t> (FQ) use</a:t>
            </a:r>
          </a:p>
          <a:p>
            <a:r>
              <a:rPr lang="en-US" dirty="0"/>
              <a:t>Methods:</a:t>
            </a:r>
          </a:p>
          <a:p>
            <a:pPr lvl="1"/>
            <a:r>
              <a:rPr lang="en-US" dirty="0"/>
              <a:t>Each facility performed gap analysis to determine state of stewardship</a:t>
            </a:r>
          </a:p>
          <a:p>
            <a:pPr lvl="1"/>
            <a:r>
              <a:rPr lang="en-US" dirty="0"/>
              <a:t>Each facility reported a month of baseline FQ use data in daily defined doses (DDD) per 1,000 patient days</a:t>
            </a:r>
          </a:p>
          <a:p>
            <a:pPr lvl="1"/>
            <a:r>
              <a:rPr lang="en-US" dirty="0"/>
              <a:t>Consortium received education on a variety of practical approaches to reduce FQ use</a:t>
            </a:r>
          </a:p>
          <a:p>
            <a:pPr lvl="1"/>
            <a:r>
              <a:rPr lang="en-US" dirty="0"/>
              <a:t>Interventions were left up to each facility</a:t>
            </a:r>
          </a:p>
        </p:txBody>
      </p:sp>
      <p:pic>
        <p:nvPicPr>
          <p:cNvPr id="5" name="Picture 4"/>
          <p:cNvPicPr>
            <a:picLocks noChangeAspect="1"/>
          </p:cNvPicPr>
          <p:nvPr/>
        </p:nvPicPr>
        <p:blipFill>
          <a:blip r:embed="rId3"/>
          <a:stretch>
            <a:fillRect/>
          </a:stretch>
        </p:blipFill>
        <p:spPr>
          <a:xfrm>
            <a:off x="6449610" y="5280671"/>
            <a:ext cx="2287990" cy="1034769"/>
          </a:xfrm>
          <a:prstGeom prst="rect">
            <a:avLst/>
          </a:prstGeom>
        </p:spPr>
      </p:pic>
      <p:sp>
        <p:nvSpPr>
          <p:cNvPr id="6" name="Rectangle 5"/>
          <p:cNvSpPr/>
          <p:nvPr/>
        </p:nvSpPr>
        <p:spPr>
          <a:xfrm>
            <a:off x="6372428" y="6211779"/>
            <a:ext cx="2240567" cy="307777"/>
          </a:xfrm>
          <a:prstGeom prst="rect">
            <a:avLst/>
          </a:prstGeom>
        </p:spPr>
        <p:txBody>
          <a:bodyPr wrap="none">
            <a:spAutoFit/>
          </a:bodyPr>
          <a:lstStyle/>
          <a:p>
            <a:r>
              <a:rPr lang="en-US" dirty="0">
                <a:hlinkClick r:id="rId4"/>
              </a:rPr>
              <a:t>https://www.haponline.org</a:t>
            </a:r>
            <a:r>
              <a:rPr lang="en-US" dirty="0"/>
              <a:t> </a:t>
            </a:r>
          </a:p>
        </p:txBody>
      </p:sp>
    </p:spTree>
    <p:extLst>
      <p:ext uri="{BB962C8B-B14F-4D97-AF65-F5344CB8AC3E}">
        <p14:creationId xmlns:p14="http://schemas.microsoft.com/office/powerpoint/2010/main" val="2404375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Healthsystem</a:t>
            </a:r>
            <a:r>
              <a:rPr lang="en-US" dirty="0"/>
              <a:t> Association of Pennsylvania</a:t>
            </a:r>
          </a:p>
        </p:txBody>
      </p:sp>
      <p:graphicFrame>
        <p:nvGraphicFramePr>
          <p:cNvPr id="5" name="Chart 4"/>
          <p:cNvGraphicFramePr>
            <a:graphicFrameLocks/>
          </p:cNvGraphicFramePr>
          <p:nvPr>
            <p:extLst>
              <p:ext uri="{D42A27DB-BD31-4B8C-83A1-F6EECF244321}">
                <p14:modId xmlns:p14="http://schemas.microsoft.com/office/powerpoint/2010/main" val="3037843515"/>
              </p:ext>
            </p:extLst>
          </p:nvPr>
        </p:nvGraphicFramePr>
        <p:xfrm>
          <a:off x="190500" y="682625"/>
          <a:ext cx="7937500" cy="5810250"/>
        </p:xfrm>
        <a:graphic>
          <a:graphicData uri="http://schemas.openxmlformats.org/drawingml/2006/chart">
            <c:chart xmlns:c="http://schemas.openxmlformats.org/drawingml/2006/chart" xmlns:r="http://schemas.openxmlformats.org/officeDocument/2006/relationships" r:id="rId3"/>
          </a:graphicData>
        </a:graphic>
      </p:graphicFrame>
      <p:sp>
        <p:nvSpPr>
          <p:cNvPr id="6" name="Right Brace 5"/>
          <p:cNvSpPr/>
          <p:nvPr/>
        </p:nvSpPr>
        <p:spPr bwMode="auto">
          <a:xfrm>
            <a:off x="7699375" y="3889375"/>
            <a:ext cx="317500" cy="650875"/>
          </a:xfrm>
          <a:prstGeom prst="righ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w="57150" cmpd="sng">
                <a:solidFill>
                  <a:srgbClr val="000000"/>
                </a:solidFill>
              </a:ln>
              <a:solidFill>
                <a:schemeClr val="tx2"/>
              </a:solidFill>
              <a:effectLst/>
              <a:latin typeface="Arial" charset="0"/>
            </a:endParaRPr>
          </a:p>
        </p:txBody>
      </p:sp>
      <p:sp>
        <p:nvSpPr>
          <p:cNvPr id="7" name="TextBox 6"/>
          <p:cNvSpPr txBox="1"/>
          <p:nvPr/>
        </p:nvSpPr>
        <p:spPr>
          <a:xfrm>
            <a:off x="7919912" y="3889428"/>
            <a:ext cx="1224088" cy="646331"/>
          </a:xfrm>
          <a:prstGeom prst="rect">
            <a:avLst/>
          </a:prstGeom>
          <a:noFill/>
        </p:spPr>
        <p:txBody>
          <a:bodyPr wrap="none" rtlCol="0">
            <a:spAutoFit/>
          </a:bodyPr>
          <a:lstStyle/>
          <a:p>
            <a:pPr algn="ctr"/>
            <a:r>
              <a:rPr lang="en-US" sz="1800" dirty="0">
                <a:solidFill>
                  <a:schemeClr val="tx1"/>
                </a:solidFill>
              </a:rPr>
              <a:t>27.7%</a:t>
            </a:r>
          </a:p>
          <a:p>
            <a:pPr algn="ctr"/>
            <a:r>
              <a:rPr lang="en-US" sz="1800" dirty="0">
                <a:solidFill>
                  <a:schemeClr val="tx1"/>
                </a:solidFill>
              </a:rPr>
              <a:t>Reduction</a:t>
            </a:r>
          </a:p>
        </p:txBody>
      </p:sp>
      <p:pic>
        <p:nvPicPr>
          <p:cNvPr id="8" name="Picture 7"/>
          <p:cNvPicPr>
            <a:picLocks noChangeAspect="1"/>
          </p:cNvPicPr>
          <p:nvPr/>
        </p:nvPicPr>
        <p:blipFill>
          <a:blip r:embed="rId4"/>
          <a:stretch>
            <a:fillRect/>
          </a:stretch>
        </p:blipFill>
        <p:spPr>
          <a:xfrm>
            <a:off x="6583282" y="785266"/>
            <a:ext cx="2527300" cy="1143000"/>
          </a:xfrm>
          <a:prstGeom prst="rect">
            <a:avLst/>
          </a:prstGeom>
        </p:spPr>
      </p:pic>
      <p:sp>
        <p:nvSpPr>
          <p:cNvPr id="9" name="Rectangle 8"/>
          <p:cNvSpPr/>
          <p:nvPr/>
        </p:nvSpPr>
        <p:spPr>
          <a:xfrm>
            <a:off x="6643360" y="1893779"/>
            <a:ext cx="2240567" cy="307777"/>
          </a:xfrm>
          <a:prstGeom prst="rect">
            <a:avLst/>
          </a:prstGeom>
        </p:spPr>
        <p:txBody>
          <a:bodyPr wrap="none">
            <a:spAutoFit/>
          </a:bodyPr>
          <a:lstStyle/>
          <a:p>
            <a:r>
              <a:rPr lang="en-US" dirty="0">
                <a:hlinkClick r:id="rId5"/>
              </a:rPr>
              <a:t>https://www.haponline.org</a:t>
            </a:r>
            <a:r>
              <a:rPr lang="en-US" dirty="0"/>
              <a:t> </a:t>
            </a:r>
          </a:p>
        </p:txBody>
      </p:sp>
      <p:sp>
        <p:nvSpPr>
          <p:cNvPr id="3" name="TextBox 2"/>
          <p:cNvSpPr txBox="1"/>
          <p:nvPr/>
        </p:nvSpPr>
        <p:spPr>
          <a:xfrm>
            <a:off x="5046130" y="6533290"/>
            <a:ext cx="3917058" cy="307777"/>
          </a:xfrm>
          <a:prstGeom prst="rect">
            <a:avLst/>
          </a:prstGeom>
          <a:noFill/>
        </p:spPr>
        <p:txBody>
          <a:bodyPr wrap="none" rtlCol="0">
            <a:spAutoFit/>
          </a:bodyPr>
          <a:lstStyle/>
          <a:p>
            <a:r>
              <a:rPr lang="en-US" dirty="0">
                <a:solidFill>
                  <a:srgbClr val="000000"/>
                </a:solidFill>
              </a:rPr>
              <a:t>Catanzaro M, </a:t>
            </a:r>
            <a:r>
              <a:rPr lang="en-US" dirty="0" err="1">
                <a:solidFill>
                  <a:srgbClr val="000000"/>
                </a:solidFill>
              </a:rPr>
              <a:t>Edelmayer</a:t>
            </a:r>
            <a:r>
              <a:rPr lang="en-US" dirty="0">
                <a:solidFill>
                  <a:srgbClr val="000000"/>
                </a:solidFill>
              </a:rPr>
              <a:t> C [unpublished data].</a:t>
            </a:r>
          </a:p>
        </p:txBody>
      </p:sp>
      <p:sp>
        <p:nvSpPr>
          <p:cNvPr id="4" name="TextBox 3"/>
          <p:cNvSpPr txBox="1"/>
          <p:nvPr/>
        </p:nvSpPr>
        <p:spPr>
          <a:xfrm>
            <a:off x="1388533" y="1591733"/>
            <a:ext cx="3217334" cy="707886"/>
          </a:xfrm>
          <a:prstGeom prst="rect">
            <a:avLst/>
          </a:prstGeom>
          <a:solidFill>
            <a:schemeClr val="bg1"/>
          </a:solidFill>
          <a:ln>
            <a:solidFill>
              <a:schemeClr val="tx1"/>
            </a:solidFill>
          </a:ln>
        </p:spPr>
        <p:txBody>
          <a:bodyPr wrap="square" rtlCol="0">
            <a:spAutoFit/>
          </a:bodyPr>
          <a:lstStyle/>
          <a:p>
            <a:pPr algn="ctr"/>
            <a:r>
              <a:rPr lang="en-US" sz="2000" b="1" i="1" dirty="0">
                <a:solidFill>
                  <a:srgbClr val="AA2B3E"/>
                </a:solidFill>
              </a:rPr>
              <a:t>Clostridium </a:t>
            </a:r>
            <a:r>
              <a:rPr lang="en-US" sz="2000" b="1" i="1" dirty="0" err="1">
                <a:solidFill>
                  <a:srgbClr val="AA2B3E"/>
                </a:solidFill>
              </a:rPr>
              <a:t>difficile</a:t>
            </a:r>
            <a:r>
              <a:rPr lang="en-US" sz="2000" b="1" i="1" dirty="0">
                <a:solidFill>
                  <a:srgbClr val="AA2B3E"/>
                </a:solidFill>
              </a:rPr>
              <a:t> </a:t>
            </a:r>
            <a:r>
              <a:rPr lang="en-US" sz="2000" b="1" dirty="0">
                <a:solidFill>
                  <a:srgbClr val="AA2B3E"/>
                </a:solidFill>
              </a:rPr>
              <a:t>rate decreased by 14%</a:t>
            </a:r>
            <a:endParaRPr lang="en-US" sz="2000" b="1" i="1" dirty="0">
              <a:solidFill>
                <a:srgbClr val="AA2B3E"/>
              </a:solidFill>
            </a:endParaRPr>
          </a:p>
        </p:txBody>
      </p:sp>
    </p:spTree>
    <p:extLst>
      <p:ext uri="{BB962C8B-B14F-4D97-AF65-F5344CB8AC3E}">
        <p14:creationId xmlns:p14="http://schemas.microsoft.com/office/powerpoint/2010/main" val="275606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a:xfrm>
            <a:off x="739775" y="825500"/>
            <a:ext cx="7826375" cy="5573033"/>
          </a:xfrm>
        </p:spPr>
        <p:txBody>
          <a:bodyPr/>
          <a:lstStyle/>
          <a:p>
            <a:r>
              <a:rPr lang="en-US" sz="2400" dirty="0"/>
              <a:t>Antibiotics should be seen as a shared community resource, and we must more clearly define how these medications fit into our regional schemas of antibiotic use</a:t>
            </a:r>
          </a:p>
          <a:p>
            <a:r>
              <a:rPr lang="en-US" sz="2400" dirty="0"/>
              <a:t>We need to break down healthcare silos in order to coordinate antimicrobial stewardship efforts</a:t>
            </a:r>
          </a:p>
          <a:p>
            <a:r>
              <a:rPr lang="en-US" sz="2400" dirty="0" err="1"/>
              <a:t>Collaboratives</a:t>
            </a:r>
            <a:r>
              <a:rPr lang="en-US" sz="2400" dirty="0"/>
              <a:t> offer the possibility to more effectively combat the development and spread of antibiotic resistance</a:t>
            </a:r>
          </a:p>
          <a:p>
            <a:r>
              <a:rPr lang="en-US" sz="2400" dirty="0"/>
              <a:t>Regional approaches can provide support for the expansion of stewardship to all healthcare settings</a:t>
            </a:r>
          </a:p>
          <a:p>
            <a:r>
              <a:rPr lang="en-US" sz="2400" dirty="0"/>
              <a:t>More studies are needed to determine the impact on clinical outcomes and antibiotic resistance with regional approaches to antibiotic stewardship</a:t>
            </a:r>
          </a:p>
        </p:txBody>
      </p:sp>
      <p:sp>
        <p:nvSpPr>
          <p:cNvPr id="4" name="TextBox 3"/>
          <p:cNvSpPr txBox="1"/>
          <p:nvPr/>
        </p:nvSpPr>
        <p:spPr>
          <a:xfrm>
            <a:off x="6248397" y="6516357"/>
            <a:ext cx="2692400" cy="307777"/>
          </a:xfrm>
          <a:prstGeom prst="rect">
            <a:avLst/>
          </a:prstGeom>
          <a:noFill/>
        </p:spPr>
        <p:txBody>
          <a:bodyPr wrap="square" rtlCol="0">
            <a:spAutoFit/>
          </a:bodyPr>
          <a:lstStyle/>
          <a:p>
            <a:r>
              <a:rPr lang="en-US" dirty="0">
                <a:solidFill>
                  <a:schemeClr val="tx1"/>
                </a:solidFill>
              </a:rPr>
              <a:t>Spellberg B, et al. JAMA 2016.</a:t>
            </a:r>
          </a:p>
        </p:txBody>
      </p:sp>
    </p:spTree>
    <p:extLst>
      <p:ext uri="{BB962C8B-B14F-4D97-AF65-F5344CB8AC3E}">
        <p14:creationId xmlns:p14="http://schemas.microsoft.com/office/powerpoint/2010/main" val="2957321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Picture 4" descr="shield-onl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02021" y="3010346"/>
            <a:ext cx="1970088" cy="2278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1"/>
          <p:cNvSpPr txBox="1">
            <a:spLocks noChangeArrowheads="1"/>
          </p:cNvSpPr>
          <p:nvPr/>
        </p:nvSpPr>
        <p:spPr bwMode="auto">
          <a:xfrm>
            <a:off x="1898638" y="1283002"/>
            <a:ext cx="5340374" cy="15081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eaLnBrk="1" hangingPunct="1"/>
            <a:endParaRPr lang="en-US" sz="3200" dirty="0">
              <a:solidFill>
                <a:srgbClr val="000000"/>
              </a:solidFill>
            </a:endParaRPr>
          </a:p>
          <a:p>
            <a:pPr algn="ctr" eaLnBrk="1" hangingPunct="1"/>
            <a:r>
              <a:rPr lang="en-US" sz="3200" dirty="0">
                <a:solidFill>
                  <a:srgbClr val="000000"/>
                </a:solidFill>
              </a:rPr>
              <a:t>Keith Hamilton, MD</a:t>
            </a:r>
          </a:p>
          <a:p>
            <a:pPr algn="ctr" eaLnBrk="1" hangingPunct="1"/>
            <a:r>
              <a:rPr lang="en-US" sz="2800" dirty="0">
                <a:hlinkClick r:id="rId3"/>
              </a:rPr>
              <a:t>keith.hamilton@uphs.upenn.edu</a:t>
            </a:r>
            <a:r>
              <a:rPr lang="en-US" sz="2800" dirty="0"/>
              <a:t> </a:t>
            </a:r>
          </a:p>
        </p:txBody>
      </p:sp>
    </p:spTree>
    <p:extLst>
      <p:ext uri="{BB962C8B-B14F-4D97-AF65-F5344CB8AC3E}">
        <p14:creationId xmlns:p14="http://schemas.microsoft.com/office/powerpoint/2010/main" val="35132288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Regional Stewardship</a:t>
            </a:r>
          </a:p>
        </p:txBody>
      </p:sp>
      <p:sp>
        <p:nvSpPr>
          <p:cNvPr id="3" name="Content Placeholder 2"/>
          <p:cNvSpPr>
            <a:spLocks noGrp="1"/>
          </p:cNvSpPr>
          <p:nvPr>
            <p:ph idx="1"/>
          </p:nvPr>
        </p:nvSpPr>
        <p:spPr>
          <a:xfrm>
            <a:off x="739775" y="825500"/>
            <a:ext cx="7826375" cy="2731230"/>
          </a:xfrm>
        </p:spPr>
        <p:txBody>
          <a:bodyPr/>
          <a:lstStyle/>
          <a:p>
            <a:r>
              <a:rPr lang="en-US" dirty="0"/>
              <a:t>Minnesota Department of Public Health</a:t>
            </a:r>
            <a:endParaRPr lang="en-US" b="0" dirty="0"/>
          </a:p>
          <a:p>
            <a:pPr lvl="1"/>
            <a:r>
              <a:rPr lang="en-US" dirty="0"/>
              <a:t>Developed </a:t>
            </a:r>
            <a:r>
              <a:rPr lang="en-US" i="1" dirty="0"/>
              <a:t>Minnesota Guide to a Comprehensive Antimicrobial Stewardship Program </a:t>
            </a:r>
            <a:r>
              <a:rPr lang="en-US" dirty="0"/>
              <a:t>in conjunction with a core steering group</a:t>
            </a:r>
          </a:p>
          <a:p>
            <a:pPr lvl="1"/>
            <a:r>
              <a:rPr lang="en-US" dirty="0"/>
              <a:t>Adapted recommendations for resource and financial differences among healthcare facilities</a:t>
            </a:r>
          </a:p>
          <a:p>
            <a:r>
              <a:rPr lang="en-US" dirty="0"/>
              <a:t>Oregon Health Authority</a:t>
            </a:r>
          </a:p>
          <a:p>
            <a:pPr lvl="1"/>
            <a:r>
              <a:rPr lang="en-US" dirty="0"/>
              <a:t>Webinar training sessions for healthcare facilities</a:t>
            </a:r>
          </a:p>
          <a:p>
            <a:pPr lvl="1"/>
            <a:r>
              <a:rPr lang="en-US" dirty="0"/>
              <a:t>On-site training in hospitals by expert ASP facilities</a:t>
            </a:r>
          </a:p>
        </p:txBody>
      </p:sp>
      <p:sp>
        <p:nvSpPr>
          <p:cNvPr id="5" name="TextBox 4"/>
          <p:cNvSpPr txBox="1"/>
          <p:nvPr/>
        </p:nvSpPr>
        <p:spPr>
          <a:xfrm>
            <a:off x="2585571" y="5941457"/>
            <a:ext cx="6558429" cy="523220"/>
          </a:xfrm>
          <a:prstGeom prst="rect">
            <a:avLst/>
          </a:prstGeom>
          <a:noFill/>
        </p:spPr>
        <p:txBody>
          <a:bodyPr wrap="square" rtlCol="0">
            <a:spAutoFit/>
          </a:bodyPr>
          <a:lstStyle/>
          <a:p>
            <a:r>
              <a:rPr lang="en-US" dirty="0">
                <a:hlinkClick r:id="rId2"/>
              </a:rPr>
              <a:t>http://www.health.state.mn.us/divs/idepc/dtopics/antibioticresistance/mnasp.pdf</a:t>
            </a:r>
            <a:r>
              <a:rPr lang="en-US" dirty="0"/>
              <a:t> </a:t>
            </a:r>
          </a:p>
          <a:p>
            <a:r>
              <a:rPr lang="en-US" dirty="0">
                <a:hlinkClick r:id="rId3"/>
              </a:rPr>
              <a:t>http://oregonpatientsafety.org/healthcare-professionals/improvement-initiatives/</a:t>
            </a:r>
            <a:r>
              <a:rPr lang="en-US" dirty="0"/>
              <a:t> </a:t>
            </a:r>
          </a:p>
        </p:txBody>
      </p:sp>
    </p:spTree>
    <p:extLst>
      <p:ext uri="{BB962C8B-B14F-4D97-AF65-F5344CB8AC3E}">
        <p14:creationId xmlns:p14="http://schemas.microsoft.com/office/powerpoint/2010/main" val="12353292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Regional Stewardship</a:t>
            </a:r>
          </a:p>
        </p:txBody>
      </p:sp>
      <p:sp>
        <p:nvSpPr>
          <p:cNvPr id="3" name="Content Placeholder 2"/>
          <p:cNvSpPr>
            <a:spLocks noGrp="1"/>
          </p:cNvSpPr>
          <p:nvPr>
            <p:ph idx="1"/>
          </p:nvPr>
        </p:nvSpPr>
        <p:spPr>
          <a:xfrm>
            <a:off x="739775" y="825500"/>
            <a:ext cx="7826375" cy="5265258"/>
          </a:xfrm>
        </p:spPr>
        <p:txBody>
          <a:bodyPr/>
          <a:lstStyle/>
          <a:p>
            <a:r>
              <a:rPr lang="en-US" dirty="0"/>
              <a:t>Illinois Department of Public Health (IDPH)</a:t>
            </a:r>
          </a:p>
          <a:p>
            <a:pPr lvl="1"/>
            <a:r>
              <a:rPr lang="en-US" dirty="0"/>
              <a:t>Summit on antimicrobial stewardship reviewing regulatory and accreditation updates with focus on practical approaches to stewardship</a:t>
            </a:r>
          </a:p>
          <a:p>
            <a:pPr lvl="1"/>
            <a:r>
              <a:rPr lang="en-US" dirty="0"/>
              <a:t>Qualitative on-site assessments of status and successes of programs</a:t>
            </a:r>
          </a:p>
          <a:p>
            <a:pPr lvl="1"/>
            <a:r>
              <a:rPr lang="en-US" dirty="0"/>
              <a:t>Share experiences from a variety of healthcare facilities</a:t>
            </a:r>
          </a:p>
          <a:p>
            <a:pPr>
              <a:defRPr/>
            </a:pPr>
            <a:r>
              <a:rPr lang="en-US" dirty="0"/>
              <a:t>California Department of Public Health (CDPH) developed tools to discuss strategies to implement these requirements</a:t>
            </a:r>
          </a:p>
          <a:p>
            <a:pPr lvl="1">
              <a:defRPr/>
            </a:pPr>
            <a:r>
              <a:rPr lang="en-US" dirty="0"/>
              <a:t>Provides examples of ASP policies and reports</a:t>
            </a:r>
          </a:p>
          <a:p>
            <a:pPr lvl="1">
              <a:defRPr/>
            </a:pPr>
            <a:r>
              <a:rPr lang="en-US" dirty="0"/>
              <a:t>Gives easy access to checklists and tool kits for stewardship facilities in acute care and nursing facilities</a:t>
            </a:r>
          </a:p>
          <a:p>
            <a:pPr lvl="1">
              <a:defRPr/>
            </a:pPr>
            <a:r>
              <a:rPr lang="en-US" dirty="0"/>
              <a:t>Hosts webinar series for practical implementation of stewardship in nursing facilities</a:t>
            </a:r>
          </a:p>
          <a:p>
            <a:pPr lvl="1">
              <a:defRPr/>
            </a:pPr>
            <a:r>
              <a:rPr lang="en-US" dirty="0"/>
              <a:t>Conducted and disseminated assessment of ASPs</a:t>
            </a:r>
          </a:p>
          <a:p>
            <a:pPr lvl="1">
              <a:defRPr/>
            </a:pPr>
            <a:r>
              <a:rPr lang="en-US" dirty="0"/>
              <a:t>Developed a subgroup collaborative of small and rural hospital ASPs</a:t>
            </a:r>
          </a:p>
          <a:p>
            <a:pPr marL="0" indent="0">
              <a:buNone/>
            </a:pPr>
            <a:endParaRPr lang="en-US" dirty="0"/>
          </a:p>
        </p:txBody>
      </p:sp>
      <p:sp>
        <p:nvSpPr>
          <p:cNvPr id="4" name="TextBox 3"/>
          <p:cNvSpPr txBox="1"/>
          <p:nvPr/>
        </p:nvSpPr>
        <p:spPr>
          <a:xfrm>
            <a:off x="1388533" y="5793027"/>
            <a:ext cx="7755468" cy="738664"/>
          </a:xfrm>
          <a:prstGeom prst="rect">
            <a:avLst/>
          </a:prstGeom>
          <a:noFill/>
        </p:spPr>
        <p:txBody>
          <a:bodyPr wrap="square" rtlCol="0">
            <a:spAutoFit/>
          </a:bodyPr>
          <a:lstStyle/>
          <a:p>
            <a:r>
              <a:rPr lang="en-US" dirty="0">
                <a:hlinkClick r:id="rId2"/>
              </a:rPr>
              <a:t>http://www.dph.illinois.gov/sites/default/files/publications/publicationsopps2016-antimicrobial-summit-program.pdf</a:t>
            </a:r>
          </a:p>
          <a:p>
            <a:r>
              <a:rPr lang="en-US" dirty="0">
                <a:hlinkClick r:id="rId2"/>
              </a:rPr>
              <a:t>http://www.cdph.ca.gov/programs/hai/Pages/AntimicrobialStewardshipProgramInitiative.aspx</a:t>
            </a:r>
            <a:r>
              <a:rPr lang="en-US" dirty="0"/>
              <a:t> </a:t>
            </a:r>
          </a:p>
        </p:txBody>
      </p:sp>
    </p:spTree>
    <p:extLst>
      <p:ext uri="{BB962C8B-B14F-4D97-AF65-F5344CB8AC3E}">
        <p14:creationId xmlns:p14="http://schemas.microsoft.com/office/powerpoint/2010/main" val="15288373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Models of Regional Stewardship</a:t>
            </a:r>
          </a:p>
        </p:txBody>
      </p:sp>
      <p:sp>
        <p:nvSpPr>
          <p:cNvPr id="3" name="Content Placeholder 2"/>
          <p:cNvSpPr>
            <a:spLocks noGrp="1"/>
          </p:cNvSpPr>
          <p:nvPr>
            <p:ph idx="1"/>
          </p:nvPr>
        </p:nvSpPr>
        <p:spPr>
          <a:xfrm>
            <a:off x="739775" y="631449"/>
            <a:ext cx="7826375" cy="5839775"/>
          </a:xfrm>
        </p:spPr>
        <p:txBody>
          <a:bodyPr/>
          <a:lstStyle/>
          <a:p>
            <a:r>
              <a:rPr lang="en-US" dirty="0"/>
              <a:t>Indiana Department of Public Health</a:t>
            </a:r>
          </a:p>
          <a:p>
            <a:pPr lvl="1"/>
            <a:r>
              <a:rPr lang="en-US" dirty="0"/>
              <a:t>Formed Indiana Coalition for Antibiotic Resistance Education Strategies (ICARES)</a:t>
            </a:r>
          </a:p>
          <a:p>
            <a:pPr lvl="1"/>
            <a:r>
              <a:rPr lang="en-US" dirty="0"/>
              <a:t>Provides physicians and patients information about harm associated with inappropriate antibiotic use</a:t>
            </a:r>
          </a:p>
          <a:p>
            <a:r>
              <a:rPr lang="en-US" dirty="0"/>
              <a:t>Michigan Antibiotic Resistance Reduction (MARR)</a:t>
            </a:r>
          </a:p>
          <a:p>
            <a:pPr lvl="1"/>
            <a:r>
              <a:rPr lang="en-US" dirty="0"/>
              <a:t>Collaborative of professional and community groups targeting unnecessary antimicrobial use</a:t>
            </a:r>
          </a:p>
          <a:p>
            <a:pPr lvl="1"/>
            <a:r>
              <a:rPr lang="en-US" dirty="0"/>
              <a:t>Provides education to patients and providers to give practical skills to reduce inappropriate antibiotic prescribing</a:t>
            </a:r>
          </a:p>
          <a:p>
            <a:r>
              <a:rPr lang="en-US" dirty="0"/>
              <a:t>Georgia Department of Public Health</a:t>
            </a:r>
          </a:p>
          <a:p>
            <a:pPr lvl="1"/>
            <a:r>
              <a:rPr lang="en-US" dirty="0"/>
              <a:t>Initiated assessment of stewardship programs statewide</a:t>
            </a:r>
          </a:p>
          <a:p>
            <a:pPr lvl="1"/>
            <a:r>
              <a:rPr lang="en-US" dirty="0"/>
              <a:t>Created training programs for pharmacists and advocated for recruiting of trained hospital pharmacist</a:t>
            </a:r>
          </a:p>
          <a:p>
            <a:pPr lvl="1"/>
            <a:r>
              <a:rPr lang="en-US" dirty="0"/>
              <a:t>Coordinated stewardship education and advocacy across professional societies</a:t>
            </a:r>
          </a:p>
          <a:p>
            <a:pPr lvl="1"/>
            <a:r>
              <a:rPr lang="en-US" dirty="0"/>
              <a:t>Launching an honor roll program</a:t>
            </a:r>
          </a:p>
          <a:p>
            <a:pPr lvl="1"/>
            <a:endParaRPr lang="en-US" dirty="0"/>
          </a:p>
        </p:txBody>
      </p:sp>
      <p:sp>
        <p:nvSpPr>
          <p:cNvPr id="4" name="TextBox 3"/>
          <p:cNvSpPr txBox="1"/>
          <p:nvPr/>
        </p:nvSpPr>
        <p:spPr>
          <a:xfrm>
            <a:off x="2457554" y="6022268"/>
            <a:ext cx="6686446" cy="738664"/>
          </a:xfrm>
          <a:prstGeom prst="rect">
            <a:avLst/>
          </a:prstGeom>
          <a:noFill/>
        </p:spPr>
        <p:txBody>
          <a:bodyPr wrap="none" rtlCol="0">
            <a:spAutoFit/>
          </a:bodyPr>
          <a:lstStyle/>
          <a:p>
            <a:r>
              <a:rPr lang="en-US" dirty="0">
                <a:hlinkClick r:id="rId3"/>
              </a:rPr>
              <a:t>https://www.cdc.gov/hai/state-based/pdfs/success_story-Georgia_stewardship.pdf</a:t>
            </a:r>
          </a:p>
          <a:p>
            <a:r>
              <a:rPr lang="en-US" dirty="0">
                <a:hlinkClick r:id="rId3"/>
              </a:rPr>
              <a:t>http://www.icares.org/aboutus.html</a:t>
            </a:r>
            <a:r>
              <a:rPr lang="en-US" dirty="0"/>
              <a:t> </a:t>
            </a:r>
          </a:p>
          <a:p>
            <a:r>
              <a:rPr lang="en-US" dirty="0">
                <a:hlinkClick r:id="rId4"/>
              </a:rPr>
              <a:t>http://www.mi-marr.org/about.php</a:t>
            </a:r>
            <a:r>
              <a:rPr lang="en-US" dirty="0"/>
              <a:t> </a:t>
            </a:r>
          </a:p>
        </p:txBody>
      </p:sp>
    </p:spTree>
    <p:extLst>
      <p:ext uri="{BB962C8B-B14F-4D97-AF65-F5344CB8AC3E}">
        <p14:creationId xmlns:p14="http://schemas.microsoft.com/office/powerpoint/2010/main" val="1057769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cxnSp>
        <p:nvCxnSpPr>
          <p:cNvPr id="5" name="Straight Connector 4"/>
          <p:cNvCxnSpPr/>
          <p:nvPr/>
        </p:nvCxnSpPr>
        <p:spPr bwMode="auto">
          <a:xfrm flipV="1">
            <a:off x="649111" y="1890895"/>
            <a:ext cx="7972778" cy="42333"/>
          </a:xfrm>
          <a:prstGeom prst="line">
            <a:avLst/>
          </a:prstGeom>
          <a:noFill/>
          <a:ln w="76200"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987778" y="1622784"/>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8" name="Rectangle 7"/>
          <p:cNvSpPr/>
          <p:nvPr/>
        </p:nvSpPr>
        <p:spPr>
          <a:xfrm>
            <a:off x="596968" y="1130229"/>
            <a:ext cx="755235" cy="400110"/>
          </a:xfrm>
          <a:prstGeom prst="rect">
            <a:avLst/>
          </a:prstGeom>
        </p:spPr>
        <p:txBody>
          <a:bodyPr wrap="none">
            <a:spAutoFit/>
          </a:bodyPr>
          <a:lstStyle/>
          <a:p>
            <a:r>
              <a:rPr lang="en-US" sz="2000" b="1" dirty="0">
                <a:ea typeface="ＭＳ Ｐゴシック" charset="0"/>
                <a:cs typeface="ＭＳ Ｐゴシック" charset="0"/>
              </a:rPr>
              <a:t>1928 </a:t>
            </a:r>
            <a:endParaRPr lang="en-US" b="1" dirty="0"/>
          </a:p>
        </p:txBody>
      </p:sp>
      <p:cxnSp>
        <p:nvCxnSpPr>
          <p:cNvPr id="9" name="Straight Connector 8"/>
          <p:cNvCxnSpPr/>
          <p:nvPr/>
        </p:nvCxnSpPr>
        <p:spPr bwMode="auto">
          <a:xfrm>
            <a:off x="2113842" y="1634073"/>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0" name="Rectangle 9"/>
          <p:cNvSpPr/>
          <p:nvPr/>
        </p:nvSpPr>
        <p:spPr>
          <a:xfrm>
            <a:off x="1751254" y="1099184"/>
            <a:ext cx="755235" cy="400110"/>
          </a:xfrm>
          <a:prstGeom prst="rect">
            <a:avLst/>
          </a:prstGeom>
        </p:spPr>
        <p:txBody>
          <a:bodyPr wrap="none">
            <a:spAutoFit/>
          </a:bodyPr>
          <a:lstStyle/>
          <a:p>
            <a:r>
              <a:rPr lang="en-US" sz="2000" b="1" dirty="0">
                <a:ea typeface="ＭＳ Ｐゴシック" charset="0"/>
                <a:cs typeface="ＭＳ Ｐゴシック" charset="0"/>
              </a:rPr>
              <a:t>1940</a:t>
            </a:r>
            <a:endParaRPr lang="en-US" b="1" dirty="0"/>
          </a:p>
        </p:txBody>
      </p:sp>
      <p:cxnSp>
        <p:nvCxnSpPr>
          <p:cNvPr id="11" name="Straight Connector 10"/>
          <p:cNvCxnSpPr/>
          <p:nvPr/>
        </p:nvCxnSpPr>
        <p:spPr bwMode="auto">
          <a:xfrm>
            <a:off x="2717794" y="1617141"/>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2" name="Rectangle 11"/>
          <p:cNvSpPr/>
          <p:nvPr/>
        </p:nvSpPr>
        <p:spPr>
          <a:xfrm>
            <a:off x="2369317" y="1110474"/>
            <a:ext cx="755235" cy="400110"/>
          </a:xfrm>
          <a:prstGeom prst="rect">
            <a:avLst/>
          </a:prstGeom>
        </p:spPr>
        <p:txBody>
          <a:bodyPr wrap="none">
            <a:spAutoFit/>
          </a:bodyPr>
          <a:lstStyle/>
          <a:p>
            <a:r>
              <a:rPr lang="en-US" sz="2000" b="1" dirty="0">
                <a:ea typeface="ＭＳ Ｐゴシック" charset="0"/>
                <a:cs typeface="ＭＳ Ｐゴシック" charset="0"/>
              </a:rPr>
              <a:t>1941</a:t>
            </a:r>
            <a:endParaRPr lang="en-US" b="1" dirty="0"/>
          </a:p>
        </p:txBody>
      </p:sp>
      <p:cxnSp>
        <p:nvCxnSpPr>
          <p:cNvPr id="13" name="Straight Connector 12"/>
          <p:cNvCxnSpPr/>
          <p:nvPr/>
        </p:nvCxnSpPr>
        <p:spPr bwMode="auto">
          <a:xfrm>
            <a:off x="3364079" y="1614320"/>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4" name="Rectangle 13"/>
          <p:cNvSpPr/>
          <p:nvPr/>
        </p:nvSpPr>
        <p:spPr>
          <a:xfrm>
            <a:off x="3015602" y="1107653"/>
            <a:ext cx="755235" cy="400110"/>
          </a:xfrm>
          <a:prstGeom prst="rect">
            <a:avLst/>
          </a:prstGeom>
        </p:spPr>
        <p:txBody>
          <a:bodyPr wrap="none">
            <a:spAutoFit/>
          </a:bodyPr>
          <a:lstStyle/>
          <a:p>
            <a:r>
              <a:rPr lang="en-US" sz="2000" b="1" dirty="0">
                <a:ea typeface="ＭＳ Ｐゴシック" charset="0"/>
                <a:cs typeface="ＭＳ Ｐゴシック" charset="0"/>
              </a:rPr>
              <a:t>1944</a:t>
            </a:r>
            <a:endParaRPr lang="en-US" b="1" dirty="0"/>
          </a:p>
        </p:txBody>
      </p:sp>
      <p:cxnSp>
        <p:nvCxnSpPr>
          <p:cNvPr id="15" name="Straight Connector 14"/>
          <p:cNvCxnSpPr/>
          <p:nvPr/>
        </p:nvCxnSpPr>
        <p:spPr bwMode="auto">
          <a:xfrm>
            <a:off x="5480733" y="1614318"/>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6" name="Rectangle 15"/>
          <p:cNvSpPr/>
          <p:nvPr/>
        </p:nvSpPr>
        <p:spPr>
          <a:xfrm>
            <a:off x="5132256" y="1107651"/>
            <a:ext cx="755235" cy="400110"/>
          </a:xfrm>
          <a:prstGeom prst="rect">
            <a:avLst/>
          </a:prstGeom>
        </p:spPr>
        <p:txBody>
          <a:bodyPr wrap="none">
            <a:spAutoFit/>
          </a:bodyPr>
          <a:lstStyle/>
          <a:p>
            <a:r>
              <a:rPr lang="en-US" sz="2000" b="1" dirty="0">
                <a:ea typeface="ＭＳ Ｐゴシック" charset="0"/>
                <a:cs typeface="ＭＳ Ｐゴシック" charset="0"/>
              </a:rPr>
              <a:t>1972</a:t>
            </a:r>
            <a:endParaRPr lang="en-US" b="1" dirty="0"/>
          </a:p>
        </p:txBody>
      </p:sp>
      <p:sp>
        <p:nvSpPr>
          <p:cNvPr id="17" name="Rectangle 16"/>
          <p:cNvSpPr/>
          <p:nvPr/>
        </p:nvSpPr>
        <p:spPr bwMode="auto">
          <a:xfrm>
            <a:off x="3090333" y="1171228"/>
            <a:ext cx="2751668" cy="1086556"/>
          </a:xfrm>
          <a:prstGeom prst="rect">
            <a:avLst/>
          </a:prstGeom>
          <a:solidFill>
            <a:schemeClr val="tx2">
              <a:alpha val="32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19" name="TextBox 18"/>
          <p:cNvSpPr txBox="1"/>
          <p:nvPr/>
        </p:nvSpPr>
        <p:spPr>
          <a:xfrm>
            <a:off x="776111" y="2765784"/>
            <a:ext cx="3612444" cy="1015663"/>
          </a:xfrm>
          <a:prstGeom prst="rect">
            <a:avLst/>
          </a:prstGeom>
          <a:noFill/>
        </p:spPr>
        <p:txBody>
          <a:bodyPr wrap="square" rtlCol="0">
            <a:spAutoFit/>
          </a:bodyPr>
          <a:lstStyle/>
          <a:p>
            <a:r>
              <a:rPr lang="en-US" sz="2000" dirty="0">
                <a:solidFill>
                  <a:schemeClr val="tx1"/>
                </a:solidFill>
                <a:ea typeface="ＭＳ Ｐゴシック" charset="0"/>
                <a:cs typeface="ＭＳ Ｐゴシック" charset="0"/>
              </a:rPr>
              <a:t>Fleming discovers penicillin from </a:t>
            </a:r>
            <a:r>
              <a:rPr lang="en-US" sz="2000" i="1" dirty="0" err="1">
                <a:solidFill>
                  <a:schemeClr val="tx1"/>
                </a:solidFill>
                <a:ea typeface="ＭＳ Ｐゴシック" charset="0"/>
                <a:cs typeface="ＭＳ Ｐゴシック" charset="0"/>
              </a:rPr>
              <a:t>Penicillium</a:t>
            </a:r>
            <a:r>
              <a:rPr lang="en-US" sz="2000" i="1" dirty="0">
                <a:solidFill>
                  <a:schemeClr val="tx1"/>
                </a:solidFill>
                <a:ea typeface="ＭＳ Ｐゴシック" charset="0"/>
                <a:cs typeface="ＭＳ Ｐゴシック" charset="0"/>
              </a:rPr>
              <a:t> </a:t>
            </a:r>
            <a:r>
              <a:rPr lang="en-US" sz="2000" i="1" dirty="0" err="1">
                <a:solidFill>
                  <a:schemeClr val="tx1"/>
                </a:solidFill>
                <a:ea typeface="ＭＳ Ｐゴシック" charset="0"/>
                <a:cs typeface="ＭＳ Ｐゴシック" charset="0"/>
              </a:rPr>
              <a:t>chrysogenum</a:t>
            </a:r>
            <a:endParaRPr lang="en-US" sz="2000" dirty="0">
              <a:solidFill>
                <a:schemeClr val="tx1"/>
              </a:solidFill>
              <a:ea typeface="ＭＳ Ｐゴシック" charset="0"/>
              <a:cs typeface="ＭＳ Ｐゴシック" charset="0"/>
            </a:endParaRPr>
          </a:p>
          <a:p>
            <a:endParaRPr lang="en-US" sz="2000" dirty="0">
              <a:solidFill>
                <a:schemeClr val="tx1"/>
              </a:solidFill>
            </a:endParaRPr>
          </a:p>
        </p:txBody>
      </p:sp>
      <p:cxnSp>
        <p:nvCxnSpPr>
          <p:cNvPr id="22" name="Straight Connector 21"/>
          <p:cNvCxnSpPr/>
          <p:nvPr/>
        </p:nvCxnSpPr>
        <p:spPr bwMode="auto">
          <a:xfrm>
            <a:off x="973667" y="1919117"/>
            <a:ext cx="832555" cy="860778"/>
          </a:xfrm>
          <a:prstGeom prst="line">
            <a:avLst/>
          </a:prstGeom>
          <a:noFill/>
          <a:ln w="57150" cap="flat" cmpd="sng" algn="ctr">
            <a:solidFill>
              <a:schemeClr val="tx1"/>
            </a:solidFill>
            <a:prstDash val="solid"/>
            <a:round/>
            <a:headEnd type="none" w="med" len="med"/>
            <a:tailEnd type="none" w="med" len="med"/>
          </a:ln>
          <a:effectLst/>
        </p:spPr>
      </p:cxnSp>
      <p:pic>
        <p:nvPicPr>
          <p:cNvPr id="23" name="Picture 22"/>
          <p:cNvPicPr>
            <a:picLocks noChangeAspect="1"/>
          </p:cNvPicPr>
          <p:nvPr/>
        </p:nvPicPr>
        <p:blipFill>
          <a:blip r:embed="rId3"/>
          <a:stretch>
            <a:fillRect/>
          </a:stretch>
        </p:blipFill>
        <p:spPr>
          <a:xfrm>
            <a:off x="1769532" y="3496739"/>
            <a:ext cx="5689600" cy="1981200"/>
          </a:xfrm>
          <a:prstGeom prst="rect">
            <a:avLst/>
          </a:prstGeom>
        </p:spPr>
      </p:pic>
      <p:sp>
        <p:nvSpPr>
          <p:cNvPr id="24" name="Rectangle 23"/>
          <p:cNvSpPr/>
          <p:nvPr/>
        </p:nvSpPr>
        <p:spPr bwMode="auto">
          <a:xfrm>
            <a:off x="3175000" y="3457228"/>
            <a:ext cx="4402667" cy="211666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25" name="TextBox 24"/>
          <p:cNvSpPr txBox="1"/>
          <p:nvPr/>
        </p:nvSpPr>
        <p:spPr>
          <a:xfrm>
            <a:off x="1439205" y="2790589"/>
            <a:ext cx="6385482" cy="707886"/>
          </a:xfrm>
          <a:prstGeom prst="rect">
            <a:avLst/>
          </a:prstGeom>
          <a:noFill/>
        </p:spPr>
        <p:txBody>
          <a:bodyPr wrap="square" rtlCol="0">
            <a:spAutoFit/>
          </a:bodyPr>
          <a:lstStyle/>
          <a:p>
            <a:pPr algn="ctr"/>
            <a:r>
              <a:rPr lang="en-US" sz="2000" dirty="0">
                <a:solidFill>
                  <a:srgbClr val="000000"/>
                </a:solidFill>
                <a:ea typeface="ＭＳ Ｐゴシック" charset="0"/>
                <a:cs typeface="ＭＳ Ｐゴシック" charset="0"/>
              </a:rPr>
              <a:t>Florey, Chain, </a:t>
            </a:r>
            <a:r>
              <a:rPr lang="en-US" sz="2000" dirty="0" err="1">
                <a:solidFill>
                  <a:srgbClr val="000000"/>
                </a:solidFill>
                <a:ea typeface="ＭＳ Ｐゴシック" charset="0"/>
                <a:cs typeface="ＭＳ Ｐゴシック" charset="0"/>
              </a:rPr>
              <a:t>Heatley</a:t>
            </a:r>
            <a:r>
              <a:rPr lang="en-US" sz="2000" dirty="0">
                <a:solidFill>
                  <a:srgbClr val="000000"/>
                </a:solidFill>
                <a:ea typeface="ＭＳ Ｐゴシック" charset="0"/>
                <a:cs typeface="ＭＳ Ｐゴシック" charset="0"/>
              </a:rPr>
              <a:t>, and Abraham demonstrated therapeutic potential in mouse infection study (Oxford)</a:t>
            </a:r>
          </a:p>
        </p:txBody>
      </p:sp>
      <p:cxnSp>
        <p:nvCxnSpPr>
          <p:cNvPr id="26" name="Straight Connector 25"/>
          <p:cNvCxnSpPr/>
          <p:nvPr/>
        </p:nvCxnSpPr>
        <p:spPr bwMode="auto">
          <a:xfrm>
            <a:off x="2089554" y="1910925"/>
            <a:ext cx="1370239" cy="845990"/>
          </a:xfrm>
          <a:prstGeom prst="line">
            <a:avLst/>
          </a:prstGeom>
          <a:noFill/>
          <a:ln w="57150" cap="flat" cmpd="sng" algn="ctr">
            <a:solidFill>
              <a:schemeClr val="tx1"/>
            </a:solidFill>
            <a:prstDash val="solid"/>
            <a:round/>
            <a:headEnd type="none" w="med" len="med"/>
            <a:tailEnd type="none" w="med" len="med"/>
          </a:ln>
          <a:effectLst/>
        </p:spPr>
      </p:cxnSp>
      <p:sp>
        <p:nvSpPr>
          <p:cNvPr id="28" name="TextBox 27"/>
          <p:cNvSpPr txBox="1"/>
          <p:nvPr/>
        </p:nvSpPr>
        <p:spPr>
          <a:xfrm>
            <a:off x="2759078" y="2888308"/>
            <a:ext cx="4019725" cy="400110"/>
          </a:xfrm>
          <a:prstGeom prst="rect">
            <a:avLst/>
          </a:prstGeom>
          <a:noFill/>
        </p:spPr>
        <p:txBody>
          <a:bodyPr wrap="none" rtlCol="0">
            <a:spAutoFit/>
          </a:bodyPr>
          <a:lstStyle/>
          <a:p>
            <a:r>
              <a:rPr lang="en-US" sz="2000" dirty="0">
                <a:solidFill>
                  <a:srgbClr val="000000"/>
                </a:solidFill>
                <a:ea typeface="ＭＳ Ｐゴシック" charset="0"/>
                <a:cs typeface="ＭＳ Ｐゴシック" charset="0"/>
              </a:rPr>
              <a:t>Human studies for penicillin begin</a:t>
            </a:r>
          </a:p>
        </p:txBody>
      </p:sp>
      <p:sp>
        <p:nvSpPr>
          <p:cNvPr id="29" name="TextBox 28"/>
          <p:cNvSpPr txBox="1"/>
          <p:nvPr/>
        </p:nvSpPr>
        <p:spPr>
          <a:xfrm>
            <a:off x="2642291" y="2713120"/>
            <a:ext cx="4162368" cy="400110"/>
          </a:xfrm>
          <a:prstGeom prst="rect">
            <a:avLst/>
          </a:prstGeom>
          <a:noFill/>
        </p:spPr>
        <p:txBody>
          <a:bodyPr wrap="none" rtlCol="0">
            <a:spAutoFit/>
          </a:bodyPr>
          <a:lstStyle/>
          <a:p>
            <a:r>
              <a:rPr lang="en-US" sz="2000" dirty="0">
                <a:solidFill>
                  <a:srgbClr val="000000"/>
                </a:solidFill>
                <a:ea typeface="ＭＳ Ｐゴシック" charset="0"/>
                <a:cs typeface="ＭＳ Ｐゴシック" charset="0"/>
              </a:rPr>
              <a:t>Widespread production of penicillin</a:t>
            </a:r>
          </a:p>
        </p:txBody>
      </p:sp>
      <p:cxnSp>
        <p:nvCxnSpPr>
          <p:cNvPr id="30" name="Straight Connector 29"/>
          <p:cNvCxnSpPr/>
          <p:nvPr/>
        </p:nvCxnSpPr>
        <p:spPr bwMode="auto">
          <a:xfrm>
            <a:off x="2723697" y="1946531"/>
            <a:ext cx="1539002" cy="766586"/>
          </a:xfrm>
          <a:prstGeom prst="line">
            <a:avLst/>
          </a:prstGeom>
          <a:noFill/>
          <a:ln w="57150" cap="flat" cmpd="sng" algn="ctr">
            <a:solidFill>
              <a:schemeClr val="tx1"/>
            </a:solidFill>
            <a:prstDash val="solid"/>
            <a:round/>
            <a:headEnd type="none" w="med" len="med"/>
            <a:tailEnd type="none" w="med" len="med"/>
          </a:ln>
          <a:effectLst/>
        </p:spPr>
      </p:cxnSp>
      <p:cxnSp>
        <p:nvCxnSpPr>
          <p:cNvPr id="32" name="Straight Connector 31"/>
          <p:cNvCxnSpPr/>
          <p:nvPr/>
        </p:nvCxnSpPr>
        <p:spPr bwMode="auto">
          <a:xfrm>
            <a:off x="3372429" y="1938342"/>
            <a:ext cx="1094646" cy="774775"/>
          </a:xfrm>
          <a:prstGeom prst="line">
            <a:avLst/>
          </a:prstGeom>
          <a:noFill/>
          <a:ln w="57150" cap="flat" cmpd="sng" algn="ctr">
            <a:solidFill>
              <a:schemeClr val="tx1"/>
            </a:solidFill>
            <a:prstDash val="solid"/>
            <a:round/>
            <a:headEnd type="none" w="med" len="med"/>
            <a:tailEnd type="none" w="med" len="med"/>
          </a:ln>
          <a:effectLst/>
        </p:spPr>
      </p:cxnSp>
      <p:pic>
        <p:nvPicPr>
          <p:cNvPr id="35" name="Picture 34" descr="penicillinWWI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95059" y="3122929"/>
            <a:ext cx="3777564" cy="31706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6"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223" y="2376437"/>
            <a:ext cx="7097888" cy="4053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7" name="Straight Connector 36"/>
          <p:cNvCxnSpPr/>
          <p:nvPr/>
        </p:nvCxnSpPr>
        <p:spPr bwMode="auto">
          <a:xfrm>
            <a:off x="7397022" y="1597385"/>
            <a:ext cx="14111" cy="592667"/>
          </a:xfrm>
          <a:prstGeom prst="line">
            <a:avLst/>
          </a:prstGeom>
          <a:noFill/>
          <a:ln w="9525"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a:off x="8142088" y="1594562"/>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39" name="Rectangle 38"/>
          <p:cNvSpPr/>
          <p:nvPr/>
        </p:nvSpPr>
        <p:spPr>
          <a:xfrm>
            <a:off x="6977989" y="1104829"/>
            <a:ext cx="755235" cy="400110"/>
          </a:xfrm>
          <a:prstGeom prst="rect">
            <a:avLst/>
          </a:prstGeom>
        </p:spPr>
        <p:txBody>
          <a:bodyPr wrap="none">
            <a:spAutoFit/>
          </a:bodyPr>
          <a:lstStyle/>
          <a:p>
            <a:r>
              <a:rPr lang="en-US" sz="2000" b="1" dirty="0">
                <a:ea typeface="ＭＳ Ｐゴシック" charset="0"/>
                <a:cs typeface="ＭＳ Ｐゴシック" charset="0"/>
              </a:rPr>
              <a:t>2000</a:t>
            </a:r>
            <a:endParaRPr lang="en-US" b="1" dirty="0"/>
          </a:p>
        </p:txBody>
      </p:sp>
      <p:sp>
        <p:nvSpPr>
          <p:cNvPr id="40" name="Rectangle 39"/>
          <p:cNvSpPr/>
          <p:nvPr/>
        </p:nvSpPr>
        <p:spPr>
          <a:xfrm>
            <a:off x="7779501" y="1102007"/>
            <a:ext cx="755235" cy="400110"/>
          </a:xfrm>
          <a:prstGeom prst="rect">
            <a:avLst/>
          </a:prstGeom>
        </p:spPr>
        <p:txBody>
          <a:bodyPr wrap="none">
            <a:spAutoFit/>
          </a:bodyPr>
          <a:lstStyle/>
          <a:p>
            <a:r>
              <a:rPr lang="en-US" sz="2000" b="1" dirty="0">
                <a:ea typeface="ＭＳ Ｐゴシック" charset="0"/>
                <a:cs typeface="ＭＳ Ｐゴシック" charset="0"/>
              </a:rPr>
              <a:t>2010</a:t>
            </a:r>
            <a:endParaRPr lang="en-US" b="1" dirty="0"/>
          </a:p>
        </p:txBody>
      </p:sp>
    </p:spTree>
    <p:extLst>
      <p:ext uri="{BB962C8B-B14F-4D97-AF65-F5344CB8AC3E}">
        <p14:creationId xmlns:p14="http://schemas.microsoft.com/office/powerpoint/2010/main" val="372630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ssolve">
                                      <p:cBhvr>
                                        <p:cTn id="7" dur="500"/>
                                        <p:tgtEl>
                                          <p:spTgt spid="2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dissolve">
                                      <p:cBhvr>
                                        <p:cTn id="10" dur="500"/>
                                        <p:tgtEl>
                                          <p:spTgt spid="19"/>
                                        </p:tgtEl>
                                      </p:cBhvr>
                                    </p:animEffect>
                                  </p:childTnLst>
                                </p:cTn>
                              </p:par>
                              <p:par>
                                <p:cTn id="11" presetID="9" presetClass="entr" presetSubtype="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dissolve">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22"/>
                                        </p:tgtEl>
                                        <p:attrNameLst>
                                          <p:attrName>style.visibility</p:attrName>
                                        </p:attrNameLst>
                                      </p:cBhvr>
                                      <p:to>
                                        <p:strVal val="hidden"/>
                                      </p:to>
                                    </p:set>
                                  </p:childTnLst>
                                </p:cTn>
                              </p:par>
                              <p:par>
                                <p:cTn id="18" presetID="1" presetClass="exit" presetSubtype="0" fill="hold" grpId="1" nodeType="withEffect">
                                  <p:stCondLst>
                                    <p:cond delay="0"/>
                                  </p:stCondLst>
                                  <p:childTnLst>
                                    <p:set>
                                      <p:cBhvr>
                                        <p:cTn id="19" dur="1" fill="hold">
                                          <p:stCondLst>
                                            <p:cond delay="0"/>
                                          </p:stCondLst>
                                        </p:cTn>
                                        <p:tgtEl>
                                          <p:spTgt spid="19"/>
                                        </p:tgtEl>
                                        <p:attrNameLst>
                                          <p:attrName>style.visibility</p:attrName>
                                        </p:attrNameLst>
                                      </p:cBhvr>
                                      <p:to>
                                        <p:strVal val="hidden"/>
                                      </p:to>
                                    </p:set>
                                  </p:childTnLst>
                                </p:cTn>
                              </p:par>
                            </p:childTnLst>
                          </p:cTn>
                        </p:par>
                        <p:par>
                          <p:cTn id="20" fill="hold">
                            <p:stCondLst>
                              <p:cond delay="0"/>
                            </p:stCondLst>
                            <p:childTnLst>
                              <p:par>
                                <p:cTn id="21" presetID="9" presetClass="entr" presetSubtype="0"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dissolve">
                                      <p:cBhvr>
                                        <p:cTn id="23" dur="500"/>
                                        <p:tgtEl>
                                          <p:spTgt spid="26"/>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dissolve">
                                      <p:cBhvr>
                                        <p:cTn id="26" dur="500"/>
                                        <p:tgtEl>
                                          <p:spTgt spid="25"/>
                                        </p:tgtEl>
                                      </p:cBhvr>
                                    </p:animEffect>
                                  </p:childTnLst>
                                </p:cTn>
                              </p:par>
                              <p:par>
                                <p:cTn id="27" presetID="9" presetClass="exit" presetSubtype="0" fill="hold" grpId="0" nodeType="withEffect">
                                  <p:stCondLst>
                                    <p:cond delay="0"/>
                                  </p:stCondLst>
                                  <p:childTnLst>
                                    <p:animEffect transition="out" filter="dissolve">
                                      <p:cBhvr>
                                        <p:cTn id="28" dur="500"/>
                                        <p:tgtEl>
                                          <p:spTgt spid="24"/>
                                        </p:tgtEl>
                                      </p:cBhvr>
                                    </p:animEffect>
                                    <p:set>
                                      <p:cBhvr>
                                        <p:cTn id="29" dur="1" fill="hold">
                                          <p:stCondLst>
                                            <p:cond delay="499"/>
                                          </p:stCondLst>
                                        </p:cTn>
                                        <p:tgtEl>
                                          <p:spTgt spid="2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25"/>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childTnLst>
                          </p:cTn>
                        </p:par>
                        <p:par>
                          <p:cTn id="36" fill="hold">
                            <p:stCondLst>
                              <p:cond delay="0"/>
                            </p:stCondLst>
                            <p:childTnLst>
                              <p:par>
                                <p:cTn id="37" presetID="9"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dissolve">
                                      <p:cBhvr>
                                        <p:cTn id="39" dur="500"/>
                                        <p:tgtEl>
                                          <p:spTgt spid="30"/>
                                        </p:tgtEl>
                                      </p:cBhvr>
                                    </p:animEffect>
                                  </p:childTnLst>
                                </p:cTn>
                              </p:par>
                              <p:par>
                                <p:cTn id="40" presetID="9"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dissolve">
                                      <p:cBhvr>
                                        <p:cTn id="42" dur="500"/>
                                        <p:tgtEl>
                                          <p:spTgt spid="28"/>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23"/>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30"/>
                                        </p:tgtEl>
                                        <p:attrNameLst>
                                          <p:attrName>style.visibility</p:attrName>
                                        </p:attrNameLst>
                                      </p:cBhvr>
                                      <p:to>
                                        <p:strVal val="hidden"/>
                                      </p:to>
                                    </p:set>
                                  </p:childTnLst>
                                </p:cTn>
                              </p:par>
                            </p:childTnLst>
                          </p:cTn>
                        </p:par>
                        <p:par>
                          <p:cTn id="51" fill="hold">
                            <p:stCondLst>
                              <p:cond delay="0"/>
                            </p:stCondLst>
                            <p:childTnLst>
                              <p:par>
                                <p:cTn id="52" presetID="9" presetClass="entr" presetSubtype="0"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dissolve">
                                      <p:cBhvr>
                                        <p:cTn id="54" dur="500"/>
                                        <p:tgtEl>
                                          <p:spTgt spid="32"/>
                                        </p:tgtEl>
                                      </p:cBhvr>
                                    </p:animEffect>
                                  </p:childTnLst>
                                </p:cTn>
                              </p:par>
                              <p:par>
                                <p:cTn id="55" presetID="9" presetClass="entr" presetSubtype="0" fill="hold" grpId="0"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dissolve">
                                      <p:cBhvr>
                                        <p:cTn id="57" dur="500"/>
                                        <p:tgtEl>
                                          <p:spTgt spid="29"/>
                                        </p:tgtEl>
                                      </p:cBhvr>
                                    </p:animEffect>
                                  </p:childTnLst>
                                </p:cTn>
                              </p:par>
                              <p:par>
                                <p:cTn id="58" presetID="9" presetClass="entr" presetSubtype="0" fill="hold"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dissolve">
                                      <p:cBhvr>
                                        <p:cTn id="60" dur="500"/>
                                        <p:tgtEl>
                                          <p:spTgt spid="35"/>
                                        </p:tgtEl>
                                      </p:cBhvr>
                                    </p:animEffect>
                                  </p:childTnLst>
                                </p:cTn>
                              </p:par>
                              <p:par>
                                <p:cTn id="61" presetID="9"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dissolve">
                                      <p:cBhvr>
                                        <p:cTn id="63" dur="500"/>
                                        <p:tgtEl>
                                          <p:spTgt spid="35"/>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35"/>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32"/>
                                        </p:tgtEl>
                                        <p:attrNameLst>
                                          <p:attrName>style.visibility</p:attrName>
                                        </p:attrNameLst>
                                      </p:cBhvr>
                                      <p:to>
                                        <p:strVal val="hidden"/>
                                      </p:to>
                                    </p:set>
                                  </p:childTnLst>
                                </p:cTn>
                              </p:par>
                            </p:childTnLst>
                          </p:cTn>
                        </p:par>
                        <p:par>
                          <p:cTn id="70" fill="hold">
                            <p:stCondLst>
                              <p:cond delay="0"/>
                            </p:stCondLst>
                            <p:childTnLst>
                              <p:par>
                                <p:cTn id="71" presetID="9"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dissolve">
                                      <p:cBhvr>
                                        <p:cTn id="73" dur="500"/>
                                        <p:tgtEl>
                                          <p:spTgt spid="17"/>
                                        </p:tgtEl>
                                      </p:cBhvr>
                                    </p:animEffect>
                                  </p:childTnLst>
                                </p:cTn>
                              </p:par>
                              <p:par>
                                <p:cTn id="74" presetID="9" presetClass="entr" presetSubtype="0" fill="hold"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dissolve">
                                      <p:cBhvr>
                                        <p:cTn id="7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19" grpId="1"/>
      <p:bldP spid="24" grpId="0" animBg="1"/>
      <p:bldP spid="25" grpId="0"/>
      <p:bldP spid="25" grpId="1"/>
      <p:bldP spid="28" grpId="0"/>
      <p:bldP spid="28" grpId="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7692373" y="2503181"/>
            <a:ext cx="161675" cy="39849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16" name="Rectangle 15"/>
          <p:cNvSpPr/>
          <p:nvPr/>
        </p:nvSpPr>
        <p:spPr bwMode="auto">
          <a:xfrm>
            <a:off x="1365540" y="2471474"/>
            <a:ext cx="6554594" cy="32771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2" name="Title 1"/>
          <p:cNvSpPr>
            <a:spLocks noGrp="1"/>
          </p:cNvSpPr>
          <p:nvPr>
            <p:ph type="title"/>
          </p:nvPr>
        </p:nvSpPr>
        <p:spPr/>
        <p:txBody>
          <a:bodyPr/>
          <a:lstStyle/>
          <a:p>
            <a:r>
              <a:rPr lang="en-US" dirty="0"/>
              <a:t>Background</a:t>
            </a:r>
          </a:p>
        </p:txBody>
      </p:sp>
      <p:cxnSp>
        <p:nvCxnSpPr>
          <p:cNvPr id="4" name="Straight Connector 3"/>
          <p:cNvCxnSpPr/>
          <p:nvPr/>
        </p:nvCxnSpPr>
        <p:spPr bwMode="auto">
          <a:xfrm flipV="1">
            <a:off x="649111" y="1890895"/>
            <a:ext cx="7972778" cy="42333"/>
          </a:xfrm>
          <a:prstGeom prst="line">
            <a:avLst/>
          </a:prstGeom>
          <a:noFill/>
          <a:ln w="76200" cap="flat" cmpd="sng" algn="ctr">
            <a:solidFill>
              <a:schemeClr val="tx1"/>
            </a:solidFill>
            <a:prstDash val="solid"/>
            <a:round/>
            <a:headEnd type="none" w="med" len="med"/>
            <a:tailEnd type="none" w="med" len="med"/>
          </a:ln>
          <a:effectLst/>
        </p:spPr>
      </p:cxnSp>
      <p:cxnSp>
        <p:nvCxnSpPr>
          <p:cNvPr id="5" name="Straight Connector 4"/>
          <p:cNvCxnSpPr/>
          <p:nvPr/>
        </p:nvCxnSpPr>
        <p:spPr bwMode="auto">
          <a:xfrm>
            <a:off x="987778" y="1622784"/>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6" name="Rectangle 5"/>
          <p:cNvSpPr/>
          <p:nvPr/>
        </p:nvSpPr>
        <p:spPr>
          <a:xfrm>
            <a:off x="596968" y="1130229"/>
            <a:ext cx="755235" cy="400110"/>
          </a:xfrm>
          <a:prstGeom prst="rect">
            <a:avLst/>
          </a:prstGeom>
        </p:spPr>
        <p:txBody>
          <a:bodyPr wrap="none">
            <a:spAutoFit/>
          </a:bodyPr>
          <a:lstStyle/>
          <a:p>
            <a:r>
              <a:rPr lang="en-US" sz="2000" b="1" dirty="0">
                <a:ea typeface="ＭＳ Ｐゴシック" charset="0"/>
                <a:cs typeface="ＭＳ Ｐゴシック" charset="0"/>
              </a:rPr>
              <a:t>1928 </a:t>
            </a:r>
            <a:endParaRPr lang="en-US" b="1" dirty="0"/>
          </a:p>
        </p:txBody>
      </p:sp>
      <p:cxnSp>
        <p:nvCxnSpPr>
          <p:cNvPr id="7" name="Straight Connector 6"/>
          <p:cNvCxnSpPr/>
          <p:nvPr/>
        </p:nvCxnSpPr>
        <p:spPr bwMode="auto">
          <a:xfrm>
            <a:off x="2113842" y="1634073"/>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8" name="Rectangle 7"/>
          <p:cNvSpPr/>
          <p:nvPr/>
        </p:nvSpPr>
        <p:spPr>
          <a:xfrm>
            <a:off x="1751254" y="1099184"/>
            <a:ext cx="755235" cy="400110"/>
          </a:xfrm>
          <a:prstGeom prst="rect">
            <a:avLst/>
          </a:prstGeom>
        </p:spPr>
        <p:txBody>
          <a:bodyPr wrap="none">
            <a:spAutoFit/>
          </a:bodyPr>
          <a:lstStyle/>
          <a:p>
            <a:r>
              <a:rPr lang="en-US" sz="2000" b="1" dirty="0">
                <a:ea typeface="ＭＳ Ｐゴシック" charset="0"/>
                <a:cs typeface="ＭＳ Ｐゴシック" charset="0"/>
              </a:rPr>
              <a:t>1940</a:t>
            </a:r>
            <a:endParaRPr lang="en-US" b="1" dirty="0"/>
          </a:p>
        </p:txBody>
      </p:sp>
      <p:cxnSp>
        <p:nvCxnSpPr>
          <p:cNvPr id="9" name="Straight Connector 8"/>
          <p:cNvCxnSpPr/>
          <p:nvPr/>
        </p:nvCxnSpPr>
        <p:spPr bwMode="auto">
          <a:xfrm>
            <a:off x="2717794" y="1617141"/>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0" name="Rectangle 9"/>
          <p:cNvSpPr/>
          <p:nvPr/>
        </p:nvSpPr>
        <p:spPr>
          <a:xfrm>
            <a:off x="2369317" y="1110474"/>
            <a:ext cx="755235" cy="400110"/>
          </a:xfrm>
          <a:prstGeom prst="rect">
            <a:avLst/>
          </a:prstGeom>
        </p:spPr>
        <p:txBody>
          <a:bodyPr wrap="none">
            <a:spAutoFit/>
          </a:bodyPr>
          <a:lstStyle/>
          <a:p>
            <a:r>
              <a:rPr lang="en-US" sz="2000" b="1" dirty="0">
                <a:ea typeface="ＭＳ Ｐゴシック" charset="0"/>
                <a:cs typeface="ＭＳ Ｐゴシック" charset="0"/>
              </a:rPr>
              <a:t>1941</a:t>
            </a:r>
            <a:endParaRPr lang="en-US" b="1" dirty="0"/>
          </a:p>
        </p:txBody>
      </p:sp>
      <p:cxnSp>
        <p:nvCxnSpPr>
          <p:cNvPr id="11" name="Straight Connector 10"/>
          <p:cNvCxnSpPr/>
          <p:nvPr/>
        </p:nvCxnSpPr>
        <p:spPr bwMode="auto">
          <a:xfrm>
            <a:off x="3364079" y="1614320"/>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2" name="Rectangle 11"/>
          <p:cNvSpPr/>
          <p:nvPr/>
        </p:nvSpPr>
        <p:spPr>
          <a:xfrm>
            <a:off x="3015602" y="1107653"/>
            <a:ext cx="755235" cy="400110"/>
          </a:xfrm>
          <a:prstGeom prst="rect">
            <a:avLst/>
          </a:prstGeom>
        </p:spPr>
        <p:txBody>
          <a:bodyPr wrap="none">
            <a:spAutoFit/>
          </a:bodyPr>
          <a:lstStyle/>
          <a:p>
            <a:r>
              <a:rPr lang="en-US" sz="2000" b="1" dirty="0">
                <a:ea typeface="ＭＳ Ｐゴシック" charset="0"/>
                <a:cs typeface="ＭＳ Ｐゴシック" charset="0"/>
              </a:rPr>
              <a:t>1944</a:t>
            </a:r>
            <a:endParaRPr lang="en-US" b="1" dirty="0"/>
          </a:p>
        </p:txBody>
      </p:sp>
      <p:cxnSp>
        <p:nvCxnSpPr>
          <p:cNvPr id="13" name="Straight Connector 12"/>
          <p:cNvCxnSpPr/>
          <p:nvPr/>
        </p:nvCxnSpPr>
        <p:spPr bwMode="auto">
          <a:xfrm>
            <a:off x="5480733" y="1614318"/>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14" name="Rectangle 13"/>
          <p:cNvSpPr/>
          <p:nvPr/>
        </p:nvSpPr>
        <p:spPr>
          <a:xfrm>
            <a:off x="5132256" y="1107651"/>
            <a:ext cx="755235" cy="400110"/>
          </a:xfrm>
          <a:prstGeom prst="rect">
            <a:avLst/>
          </a:prstGeom>
        </p:spPr>
        <p:txBody>
          <a:bodyPr wrap="none">
            <a:spAutoFit/>
          </a:bodyPr>
          <a:lstStyle/>
          <a:p>
            <a:r>
              <a:rPr lang="en-US" sz="2000" b="1" dirty="0">
                <a:ea typeface="ＭＳ Ｐゴシック" charset="0"/>
                <a:cs typeface="ＭＳ Ｐゴシック" charset="0"/>
              </a:rPr>
              <a:t>1972</a:t>
            </a:r>
            <a:endParaRPr lang="en-US" b="1" dirty="0"/>
          </a:p>
        </p:txBody>
      </p:sp>
      <p:cxnSp>
        <p:nvCxnSpPr>
          <p:cNvPr id="23" name="Straight Connector 22"/>
          <p:cNvCxnSpPr/>
          <p:nvPr/>
        </p:nvCxnSpPr>
        <p:spPr bwMode="auto">
          <a:xfrm>
            <a:off x="7397022" y="1597385"/>
            <a:ext cx="14111" cy="592667"/>
          </a:xfrm>
          <a:prstGeom prst="line">
            <a:avLst/>
          </a:prstGeom>
          <a:noFill/>
          <a:ln w="9525" cap="flat" cmpd="sng" algn="ctr">
            <a:solidFill>
              <a:schemeClr val="tx1"/>
            </a:solidFill>
            <a:prstDash val="solid"/>
            <a:round/>
            <a:headEnd type="none" w="med" len="med"/>
            <a:tailEnd type="none" w="med" len="med"/>
          </a:ln>
          <a:effectLst/>
        </p:spPr>
      </p:cxnSp>
      <p:cxnSp>
        <p:nvCxnSpPr>
          <p:cNvPr id="24" name="Straight Connector 23"/>
          <p:cNvCxnSpPr/>
          <p:nvPr/>
        </p:nvCxnSpPr>
        <p:spPr bwMode="auto">
          <a:xfrm>
            <a:off x="8142088" y="1594562"/>
            <a:ext cx="14111" cy="592667"/>
          </a:xfrm>
          <a:prstGeom prst="line">
            <a:avLst/>
          </a:prstGeom>
          <a:noFill/>
          <a:ln w="9525" cap="flat" cmpd="sng" algn="ctr">
            <a:solidFill>
              <a:schemeClr val="tx1"/>
            </a:solidFill>
            <a:prstDash val="solid"/>
            <a:round/>
            <a:headEnd type="none" w="med" len="med"/>
            <a:tailEnd type="none" w="med" len="med"/>
          </a:ln>
          <a:effectLst/>
        </p:spPr>
      </p:cxnSp>
      <p:sp>
        <p:nvSpPr>
          <p:cNvPr id="25" name="Rectangle 24"/>
          <p:cNvSpPr/>
          <p:nvPr/>
        </p:nvSpPr>
        <p:spPr>
          <a:xfrm>
            <a:off x="6977989" y="1104829"/>
            <a:ext cx="755235" cy="400110"/>
          </a:xfrm>
          <a:prstGeom prst="rect">
            <a:avLst/>
          </a:prstGeom>
        </p:spPr>
        <p:txBody>
          <a:bodyPr wrap="none">
            <a:spAutoFit/>
          </a:bodyPr>
          <a:lstStyle/>
          <a:p>
            <a:r>
              <a:rPr lang="en-US" sz="2000" b="1" dirty="0">
                <a:ea typeface="ＭＳ Ｐゴシック" charset="0"/>
                <a:cs typeface="ＭＳ Ｐゴシック" charset="0"/>
              </a:rPr>
              <a:t>2000</a:t>
            </a:r>
            <a:endParaRPr lang="en-US" b="1" dirty="0"/>
          </a:p>
        </p:txBody>
      </p:sp>
      <p:sp>
        <p:nvSpPr>
          <p:cNvPr id="26" name="Rectangle 25"/>
          <p:cNvSpPr/>
          <p:nvPr/>
        </p:nvSpPr>
        <p:spPr>
          <a:xfrm>
            <a:off x="7779501" y="1102007"/>
            <a:ext cx="755235" cy="400110"/>
          </a:xfrm>
          <a:prstGeom prst="rect">
            <a:avLst/>
          </a:prstGeom>
        </p:spPr>
        <p:txBody>
          <a:bodyPr wrap="none">
            <a:spAutoFit/>
          </a:bodyPr>
          <a:lstStyle/>
          <a:p>
            <a:r>
              <a:rPr lang="en-US" sz="2000" b="1" dirty="0">
                <a:ea typeface="ＭＳ Ｐゴシック" charset="0"/>
                <a:cs typeface="ＭＳ Ｐゴシック" charset="0"/>
              </a:rPr>
              <a:t>2010</a:t>
            </a:r>
            <a:endParaRPr lang="en-US" b="1" dirty="0"/>
          </a:p>
        </p:txBody>
      </p:sp>
      <p:sp>
        <p:nvSpPr>
          <p:cNvPr id="3" name="TextBox 2"/>
          <p:cNvSpPr txBox="1"/>
          <p:nvPr/>
        </p:nvSpPr>
        <p:spPr>
          <a:xfrm>
            <a:off x="3118556" y="2427111"/>
            <a:ext cx="1095597" cy="369332"/>
          </a:xfrm>
          <a:prstGeom prst="rect">
            <a:avLst/>
          </a:prstGeom>
          <a:noFill/>
        </p:spPr>
        <p:txBody>
          <a:bodyPr wrap="none" rtlCol="0">
            <a:spAutoFit/>
          </a:bodyPr>
          <a:lstStyle/>
          <a:p>
            <a:r>
              <a:rPr lang="en-US" sz="1800" dirty="0"/>
              <a:t>Penicillin</a:t>
            </a:r>
          </a:p>
        </p:txBody>
      </p:sp>
      <p:sp>
        <p:nvSpPr>
          <p:cNvPr id="27" name="TextBox 26"/>
          <p:cNvSpPr txBox="1"/>
          <p:nvPr/>
        </p:nvSpPr>
        <p:spPr>
          <a:xfrm>
            <a:off x="4159955" y="3383845"/>
            <a:ext cx="1198052" cy="369332"/>
          </a:xfrm>
          <a:prstGeom prst="rect">
            <a:avLst/>
          </a:prstGeom>
          <a:noFill/>
        </p:spPr>
        <p:txBody>
          <a:bodyPr wrap="none" rtlCol="0">
            <a:spAutoFit/>
          </a:bodyPr>
          <a:lstStyle/>
          <a:p>
            <a:r>
              <a:rPr lang="en-US" sz="1800" dirty="0"/>
              <a:t>Methicillin</a:t>
            </a:r>
          </a:p>
        </p:txBody>
      </p:sp>
      <p:sp>
        <p:nvSpPr>
          <p:cNvPr id="28" name="TextBox 27"/>
          <p:cNvSpPr txBox="1"/>
          <p:nvPr/>
        </p:nvSpPr>
        <p:spPr>
          <a:xfrm>
            <a:off x="4651022" y="2280357"/>
            <a:ext cx="1788658" cy="369332"/>
          </a:xfrm>
          <a:prstGeom prst="rect">
            <a:avLst/>
          </a:prstGeom>
          <a:noFill/>
        </p:spPr>
        <p:txBody>
          <a:bodyPr wrap="none" rtlCol="0">
            <a:spAutoFit/>
          </a:bodyPr>
          <a:lstStyle/>
          <a:p>
            <a:r>
              <a:rPr lang="en-US" sz="1800" dirty="0" err="1"/>
              <a:t>Cephalosporins</a:t>
            </a:r>
            <a:endParaRPr lang="en-US" sz="1800" dirty="0"/>
          </a:p>
        </p:txBody>
      </p:sp>
      <p:sp>
        <p:nvSpPr>
          <p:cNvPr id="29" name="TextBox 28"/>
          <p:cNvSpPr txBox="1"/>
          <p:nvPr/>
        </p:nvSpPr>
        <p:spPr>
          <a:xfrm>
            <a:off x="5918199" y="3378202"/>
            <a:ext cx="1437651" cy="369332"/>
          </a:xfrm>
          <a:prstGeom prst="rect">
            <a:avLst/>
          </a:prstGeom>
          <a:noFill/>
        </p:spPr>
        <p:txBody>
          <a:bodyPr wrap="none" rtlCol="0">
            <a:spAutoFit/>
          </a:bodyPr>
          <a:lstStyle/>
          <a:p>
            <a:r>
              <a:rPr lang="en-US" sz="1800" dirty="0" err="1"/>
              <a:t>Vancomycin</a:t>
            </a:r>
            <a:endParaRPr lang="en-US" sz="1800" dirty="0"/>
          </a:p>
        </p:txBody>
      </p:sp>
      <p:sp>
        <p:nvSpPr>
          <p:cNvPr id="30" name="TextBox 29"/>
          <p:cNvSpPr txBox="1"/>
          <p:nvPr/>
        </p:nvSpPr>
        <p:spPr>
          <a:xfrm>
            <a:off x="6564486" y="3036712"/>
            <a:ext cx="1634582" cy="369332"/>
          </a:xfrm>
          <a:prstGeom prst="rect">
            <a:avLst/>
          </a:prstGeom>
          <a:noFill/>
        </p:spPr>
        <p:txBody>
          <a:bodyPr wrap="none" rtlCol="0">
            <a:spAutoFit/>
          </a:bodyPr>
          <a:lstStyle/>
          <a:p>
            <a:r>
              <a:rPr lang="en-US" sz="1800" dirty="0" err="1"/>
              <a:t>Carbapenems</a:t>
            </a:r>
            <a:endParaRPr lang="en-US" sz="1800" dirty="0"/>
          </a:p>
        </p:txBody>
      </p:sp>
      <p:sp>
        <p:nvSpPr>
          <p:cNvPr id="31" name="TextBox 30"/>
          <p:cNvSpPr txBox="1"/>
          <p:nvPr/>
        </p:nvSpPr>
        <p:spPr>
          <a:xfrm>
            <a:off x="7309554" y="2286001"/>
            <a:ext cx="1095823" cy="369332"/>
          </a:xfrm>
          <a:prstGeom prst="rect">
            <a:avLst/>
          </a:prstGeom>
          <a:noFill/>
        </p:spPr>
        <p:txBody>
          <a:bodyPr wrap="none" rtlCol="0">
            <a:spAutoFit/>
          </a:bodyPr>
          <a:lstStyle/>
          <a:p>
            <a:r>
              <a:rPr lang="en-US" sz="1800" dirty="0"/>
              <a:t>Linezolid</a:t>
            </a:r>
          </a:p>
        </p:txBody>
      </p:sp>
      <p:sp>
        <p:nvSpPr>
          <p:cNvPr id="32" name="TextBox 31"/>
          <p:cNvSpPr txBox="1"/>
          <p:nvPr/>
        </p:nvSpPr>
        <p:spPr>
          <a:xfrm>
            <a:off x="7236176" y="2692400"/>
            <a:ext cx="1403412" cy="369332"/>
          </a:xfrm>
          <a:prstGeom prst="rect">
            <a:avLst/>
          </a:prstGeom>
          <a:noFill/>
        </p:spPr>
        <p:txBody>
          <a:bodyPr wrap="none" rtlCol="0">
            <a:spAutoFit/>
          </a:bodyPr>
          <a:lstStyle/>
          <a:p>
            <a:r>
              <a:rPr lang="en-US" sz="1800" dirty="0" err="1"/>
              <a:t>Daptomycin</a:t>
            </a:r>
            <a:endParaRPr lang="en-US" sz="1800" dirty="0"/>
          </a:p>
        </p:txBody>
      </p:sp>
      <p:sp>
        <p:nvSpPr>
          <p:cNvPr id="33" name="TextBox 32"/>
          <p:cNvSpPr txBox="1"/>
          <p:nvPr/>
        </p:nvSpPr>
        <p:spPr>
          <a:xfrm>
            <a:off x="4763911" y="3014133"/>
            <a:ext cx="1172329" cy="369332"/>
          </a:xfrm>
          <a:prstGeom prst="rect">
            <a:avLst/>
          </a:prstGeom>
          <a:noFill/>
        </p:spPr>
        <p:txBody>
          <a:bodyPr wrap="none" rtlCol="0">
            <a:spAutoFit/>
          </a:bodyPr>
          <a:lstStyle/>
          <a:p>
            <a:r>
              <a:rPr lang="en-US" sz="1800" dirty="0"/>
              <a:t>Ampicillin</a:t>
            </a:r>
          </a:p>
        </p:txBody>
      </p:sp>
      <p:sp>
        <p:nvSpPr>
          <p:cNvPr id="34" name="TextBox 33"/>
          <p:cNvSpPr txBox="1"/>
          <p:nvPr/>
        </p:nvSpPr>
        <p:spPr>
          <a:xfrm>
            <a:off x="5548488" y="2698047"/>
            <a:ext cx="1531451" cy="369332"/>
          </a:xfrm>
          <a:prstGeom prst="rect">
            <a:avLst/>
          </a:prstGeom>
          <a:noFill/>
        </p:spPr>
        <p:txBody>
          <a:bodyPr wrap="none" rtlCol="0">
            <a:spAutoFit/>
          </a:bodyPr>
          <a:lstStyle/>
          <a:p>
            <a:r>
              <a:rPr lang="en-US" sz="1800" dirty="0"/>
              <a:t>Erythromycin</a:t>
            </a:r>
          </a:p>
        </p:txBody>
      </p:sp>
      <p:sp>
        <p:nvSpPr>
          <p:cNvPr id="35" name="TextBox 34"/>
          <p:cNvSpPr txBox="1"/>
          <p:nvPr/>
        </p:nvSpPr>
        <p:spPr>
          <a:xfrm>
            <a:off x="3143956" y="2819401"/>
            <a:ext cx="1583298" cy="369332"/>
          </a:xfrm>
          <a:prstGeom prst="rect">
            <a:avLst/>
          </a:prstGeom>
          <a:noFill/>
        </p:spPr>
        <p:txBody>
          <a:bodyPr wrap="none" rtlCol="0">
            <a:spAutoFit/>
          </a:bodyPr>
          <a:lstStyle/>
          <a:p>
            <a:r>
              <a:rPr lang="en-US" sz="1800" dirty="0"/>
              <a:t>Sulfonamides</a:t>
            </a:r>
          </a:p>
        </p:txBody>
      </p:sp>
      <p:sp>
        <p:nvSpPr>
          <p:cNvPr id="15" name="&quot;No&quot; Symbol 14"/>
          <p:cNvSpPr/>
          <p:nvPr/>
        </p:nvSpPr>
        <p:spPr bwMode="auto">
          <a:xfrm>
            <a:off x="3372555" y="2370667"/>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36" name="&quot;No&quot; Symbol 35"/>
          <p:cNvSpPr/>
          <p:nvPr/>
        </p:nvSpPr>
        <p:spPr bwMode="auto">
          <a:xfrm>
            <a:off x="3651955" y="2777067"/>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37" name="&quot;No&quot; Symbol 36"/>
          <p:cNvSpPr/>
          <p:nvPr/>
        </p:nvSpPr>
        <p:spPr bwMode="auto">
          <a:xfrm>
            <a:off x="4495799" y="3338689"/>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38" name="&quot;No&quot; Symbol 37"/>
          <p:cNvSpPr/>
          <p:nvPr/>
        </p:nvSpPr>
        <p:spPr bwMode="auto">
          <a:xfrm>
            <a:off x="5074355" y="2971801"/>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39" name="&quot;No&quot; Symbol 38"/>
          <p:cNvSpPr/>
          <p:nvPr/>
        </p:nvSpPr>
        <p:spPr bwMode="auto">
          <a:xfrm>
            <a:off x="5215466" y="2280356"/>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0" name="&quot;No&quot; Symbol 39"/>
          <p:cNvSpPr/>
          <p:nvPr/>
        </p:nvSpPr>
        <p:spPr bwMode="auto">
          <a:xfrm>
            <a:off x="5991577" y="2661356"/>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1" name="&quot;No&quot; Symbol 40"/>
          <p:cNvSpPr/>
          <p:nvPr/>
        </p:nvSpPr>
        <p:spPr bwMode="auto">
          <a:xfrm>
            <a:off x="6358466" y="3352800"/>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2" name="&quot;No&quot; Symbol 41"/>
          <p:cNvSpPr/>
          <p:nvPr/>
        </p:nvSpPr>
        <p:spPr bwMode="auto">
          <a:xfrm>
            <a:off x="7106355" y="3014134"/>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3" name="&quot;No&quot; Symbol 42"/>
          <p:cNvSpPr/>
          <p:nvPr/>
        </p:nvSpPr>
        <p:spPr bwMode="auto">
          <a:xfrm>
            <a:off x="7656688" y="2675467"/>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4" name="&quot;No&quot; Symbol 43"/>
          <p:cNvSpPr/>
          <p:nvPr/>
        </p:nvSpPr>
        <p:spPr bwMode="auto">
          <a:xfrm>
            <a:off x="7572021" y="2223912"/>
            <a:ext cx="479778" cy="465666"/>
          </a:xfrm>
          <a:prstGeom prst="noSmoking">
            <a:avLst/>
          </a:prstGeom>
          <a:solidFill>
            <a:schemeClr val="tx2">
              <a:lumMod val="60000"/>
              <a:lumOff val="40000"/>
              <a:alpha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5" name="Rectangle 44"/>
          <p:cNvSpPr/>
          <p:nvPr/>
        </p:nvSpPr>
        <p:spPr bwMode="auto">
          <a:xfrm>
            <a:off x="1381381" y="6308401"/>
            <a:ext cx="6554594" cy="166054"/>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sp>
        <p:nvSpPr>
          <p:cNvPr id="47" name="Rectangle 46"/>
          <p:cNvSpPr/>
          <p:nvPr/>
        </p:nvSpPr>
        <p:spPr bwMode="auto">
          <a:xfrm>
            <a:off x="1463318" y="2323472"/>
            <a:ext cx="161675" cy="398493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2"/>
              </a:solidFill>
              <a:effectLst/>
              <a:latin typeface="Arial" charset="0"/>
            </a:endParaRPr>
          </a:p>
        </p:txBody>
      </p:sp>
      <p:pic>
        <p:nvPicPr>
          <p:cNvPr id="46" name="Picture 45" descr="screen-captu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951" y="4117882"/>
            <a:ext cx="6891867" cy="1642533"/>
          </a:xfrm>
          <a:prstGeom prst="rect">
            <a:avLst/>
          </a:prstGeom>
        </p:spPr>
      </p:pic>
      <p:sp>
        <p:nvSpPr>
          <p:cNvPr id="49" name="TextBox 48"/>
          <p:cNvSpPr txBox="1"/>
          <p:nvPr/>
        </p:nvSpPr>
        <p:spPr>
          <a:xfrm>
            <a:off x="6992575" y="6535624"/>
            <a:ext cx="1967669" cy="307777"/>
          </a:xfrm>
          <a:prstGeom prst="rect">
            <a:avLst/>
          </a:prstGeom>
          <a:noFill/>
        </p:spPr>
        <p:txBody>
          <a:bodyPr wrap="none" rtlCol="0">
            <a:spAutoFit/>
          </a:bodyPr>
          <a:lstStyle/>
          <a:p>
            <a:r>
              <a:rPr lang="en-US" dirty="0">
                <a:solidFill>
                  <a:schemeClr val="tx1"/>
                </a:solidFill>
              </a:rPr>
              <a:t>CDC VitalSigns, 2013. </a:t>
            </a:r>
          </a:p>
        </p:txBody>
      </p:sp>
    </p:spTree>
    <p:extLst>
      <p:ext uri="{BB962C8B-B14F-4D97-AF65-F5344CB8AC3E}">
        <p14:creationId xmlns:p14="http://schemas.microsoft.com/office/powerpoint/2010/main" val="3268701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dissolve">
                                      <p:cBhvr>
                                        <p:cTn id="10" dur="500"/>
                                        <p:tgtEl>
                                          <p:spTgt spid="15"/>
                                        </p:tgtEl>
                                      </p:cBhvr>
                                    </p:animEffect>
                                  </p:childTnLst>
                                </p:cTn>
                              </p:par>
                            </p:childTnLst>
                          </p:cTn>
                        </p:par>
                        <p:par>
                          <p:cTn id="11" fill="hold">
                            <p:stCondLst>
                              <p:cond delay="500"/>
                            </p:stCondLst>
                            <p:childTnLst>
                              <p:par>
                                <p:cTn id="12" presetID="9" presetClass="entr" presetSubtype="0" fill="hold" grpId="0" nodeType="after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dissolve">
                                      <p:cBhvr>
                                        <p:cTn id="14" dur="500"/>
                                        <p:tgtEl>
                                          <p:spTgt spid="37"/>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dissolve">
                                      <p:cBhvr>
                                        <p:cTn id="17" dur="500"/>
                                        <p:tgtEl>
                                          <p:spTgt spid="27"/>
                                        </p:tgtEl>
                                      </p:cBhvr>
                                    </p:animEffect>
                                  </p:childTnLst>
                                </p:cTn>
                              </p:par>
                            </p:childTnLst>
                          </p:cTn>
                        </p:par>
                        <p:par>
                          <p:cTn id="18" fill="hold">
                            <p:stCondLst>
                              <p:cond delay="1000"/>
                            </p:stCondLst>
                            <p:childTnLst>
                              <p:par>
                                <p:cTn id="19" presetID="9" presetClass="entr" presetSubtype="0"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dissolve">
                                      <p:cBhvr>
                                        <p:cTn id="21" dur="500"/>
                                        <p:tgtEl>
                                          <p:spTgt spid="41"/>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dissolve">
                                      <p:cBhvr>
                                        <p:cTn id="24" dur="500"/>
                                        <p:tgtEl>
                                          <p:spTgt spid="29"/>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dissolve">
                                      <p:cBhvr>
                                        <p:cTn id="28" dur="500"/>
                                        <p:tgtEl>
                                          <p:spTgt spid="44"/>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dissolve">
                                      <p:cBhvr>
                                        <p:cTn id="31" dur="500"/>
                                        <p:tgtEl>
                                          <p:spTgt spid="31"/>
                                        </p:tgtEl>
                                      </p:cBhvr>
                                    </p:animEffect>
                                  </p:childTnLst>
                                </p:cTn>
                              </p:par>
                            </p:childTnLst>
                          </p:cTn>
                        </p:par>
                        <p:par>
                          <p:cTn id="32" fill="hold">
                            <p:stCondLst>
                              <p:cond delay="2000"/>
                            </p:stCondLst>
                            <p:childTnLst>
                              <p:par>
                                <p:cTn id="33" presetID="9" presetClass="entr" presetSubtype="0"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dissolve">
                                      <p:cBhvr>
                                        <p:cTn id="35" dur="500"/>
                                        <p:tgtEl>
                                          <p:spTgt spid="28"/>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dissolve">
                                      <p:cBhvr>
                                        <p:cTn id="38" dur="500"/>
                                        <p:tgtEl>
                                          <p:spTgt spid="39"/>
                                        </p:tgtEl>
                                      </p:cBhvr>
                                    </p:animEffect>
                                  </p:childTnLst>
                                </p:cTn>
                              </p:par>
                            </p:childTnLst>
                          </p:cTn>
                        </p:par>
                        <p:par>
                          <p:cTn id="39" fill="hold">
                            <p:stCondLst>
                              <p:cond delay="2500"/>
                            </p:stCondLst>
                            <p:childTnLst>
                              <p:par>
                                <p:cTn id="40" presetID="9" presetClass="entr" presetSubtype="0"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dissolve">
                                      <p:cBhvr>
                                        <p:cTn id="42" dur="500"/>
                                        <p:tgtEl>
                                          <p:spTgt spid="35"/>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dissolve">
                                      <p:cBhvr>
                                        <p:cTn id="45" dur="500"/>
                                        <p:tgtEl>
                                          <p:spTgt spid="36"/>
                                        </p:tgtEl>
                                      </p:cBhvr>
                                    </p:animEffect>
                                  </p:childTnLst>
                                </p:cTn>
                              </p:par>
                            </p:childTnLst>
                          </p:cTn>
                        </p:par>
                        <p:par>
                          <p:cTn id="46" fill="hold">
                            <p:stCondLst>
                              <p:cond delay="3000"/>
                            </p:stCondLst>
                            <p:childTnLst>
                              <p:par>
                                <p:cTn id="47" presetID="9"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dissolve">
                                      <p:cBhvr>
                                        <p:cTn id="49" dur="500"/>
                                        <p:tgtEl>
                                          <p:spTgt spid="40"/>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dissolve">
                                      <p:cBhvr>
                                        <p:cTn id="52" dur="500"/>
                                        <p:tgtEl>
                                          <p:spTgt spid="34"/>
                                        </p:tgtEl>
                                      </p:cBhvr>
                                    </p:animEffect>
                                  </p:childTnLst>
                                </p:cTn>
                              </p:par>
                            </p:childTnLst>
                          </p:cTn>
                        </p:par>
                        <p:par>
                          <p:cTn id="53" fill="hold">
                            <p:stCondLst>
                              <p:cond delay="3500"/>
                            </p:stCondLst>
                            <p:childTnLst>
                              <p:par>
                                <p:cTn id="54" presetID="9" presetClass="entr" presetSubtype="0"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dissolve">
                                      <p:cBhvr>
                                        <p:cTn id="56" dur="500"/>
                                        <p:tgtEl>
                                          <p:spTgt spid="32"/>
                                        </p:tgtEl>
                                      </p:cBhvr>
                                    </p:animEffect>
                                  </p:childTnLst>
                                </p:cTn>
                              </p:par>
                              <p:par>
                                <p:cTn id="57" presetID="9" presetClass="entr" presetSubtype="0" fill="hold" grpId="0" nodeType="with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dissolve">
                                      <p:cBhvr>
                                        <p:cTn id="59" dur="500"/>
                                        <p:tgtEl>
                                          <p:spTgt spid="43"/>
                                        </p:tgtEl>
                                      </p:cBhvr>
                                    </p:animEffect>
                                  </p:childTnLst>
                                </p:cTn>
                              </p:par>
                            </p:childTnLst>
                          </p:cTn>
                        </p:par>
                        <p:par>
                          <p:cTn id="60" fill="hold">
                            <p:stCondLst>
                              <p:cond delay="4000"/>
                            </p:stCondLst>
                            <p:childTnLst>
                              <p:par>
                                <p:cTn id="61" presetID="9" presetClass="entr" presetSubtype="0" fill="hold" grpId="0" nodeType="after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dissolve">
                                      <p:cBhvr>
                                        <p:cTn id="63" dur="500"/>
                                        <p:tgtEl>
                                          <p:spTgt spid="38"/>
                                        </p:tgtEl>
                                      </p:cBhvr>
                                    </p:animEffect>
                                  </p:childTnLst>
                                </p:cTn>
                              </p:par>
                              <p:par>
                                <p:cTn id="64" presetID="9" presetClass="entr" presetSubtype="0"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dissolve">
                                      <p:cBhvr>
                                        <p:cTn id="66" dur="500"/>
                                        <p:tgtEl>
                                          <p:spTgt spid="33"/>
                                        </p:tgtEl>
                                      </p:cBhvr>
                                    </p:animEffect>
                                  </p:childTnLst>
                                </p:cTn>
                              </p:par>
                            </p:childTnLst>
                          </p:cTn>
                        </p:par>
                        <p:par>
                          <p:cTn id="67" fill="hold">
                            <p:stCondLst>
                              <p:cond delay="4500"/>
                            </p:stCondLst>
                            <p:childTnLst>
                              <p:par>
                                <p:cTn id="68" presetID="9" presetClass="entr" presetSubtype="0" fill="hold" grpId="0" nodeType="after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dissolve">
                                      <p:cBhvr>
                                        <p:cTn id="70" dur="500"/>
                                        <p:tgtEl>
                                          <p:spTgt spid="42"/>
                                        </p:tgtEl>
                                      </p:cBhvr>
                                    </p:animEffect>
                                  </p:childTnLst>
                                </p:cTn>
                              </p:par>
                              <p:par>
                                <p:cTn id="71" presetID="9"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dissolve">
                                      <p:cBhvr>
                                        <p:cTn id="73" dur="500"/>
                                        <p:tgtEl>
                                          <p:spTgt spid="30"/>
                                        </p:tgtEl>
                                      </p:cBhvr>
                                    </p:animEffect>
                                  </p:childTnLst>
                                </p:cTn>
                              </p:par>
                            </p:childTnLst>
                          </p:cTn>
                        </p:par>
                        <p:par>
                          <p:cTn id="74" fill="hold">
                            <p:stCondLst>
                              <p:cond delay="5000"/>
                            </p:stCondLst>
                            <p:childTnLst>
                              <p:par>
                                <p:cTn id="75" presetID="9" presetClass="entr" presetSubtype="0" fill="hold"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dissolve">
                                      <p:cBhvr>
                                        <p:cTn id="77" dur="500"/>
                                        <p:tgtEl>
                                          <p:spTgt spid="46"/>
                                        </p:tgtEl>
                                      </p:cBhvr>
                                    </p:animEffect>
                                  </p:childTnLst>
                                </p:cTn>
                              </p:par>
                              <p:par>
                                <p:cTn id="78" presetID="9" presetClass="entr" presetSubtype="0" fill="hold" grpId="0" nodeType="withEffect">
                                  <p:stCondLst>
                                    <p:cond delay="0"/>
                                  </p:stCondLst>
                                  <p:childTnLst>
                                    <p:set>
                                      <p:cBhvr>
                                        <p:cTn id="79" dur="1" fill="hold">
                                          <p:stCondLst>
                                            <p:cond delay="0"/>
                                          </p:stCondLst>
                                        </p:cTn>
                                        <p:tgtEl>
                                          <p:spTgt spid="49"/>
                                        </p:tgtEl>
                                        <p:attrNameLst>
                                          <p:attrName>style.visibility</p:attrName>
                                        </p:attrNameLst>
                                      </p:cBhvr>
                                      <p:to>
                                        <p:strVal val="visible"/>
                                      </p:to>
                                    </p:set>
                                    <p:animEffect transition="in" filter="dissolve">
                                      <p:cBhvr>
                                        <p:cTn id="8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7" grpId="0"/>
      <p:bldP spid="28" grpId="0"/>
      <p:bldP spid="29" grpId="0"/>
      <p:bldP spid="30" grpId="0"/>
      <p:bldP spid="31" grpId="0"/>
      <p:bldP spid="32" grpId="0"/>
      <p:bldP spid="33" grpId="0"/>
      <p:bldP spid="34" grpId="0"/>
      <p:bldP spid="35" grpId="0"/>
      <p:bldP spid="1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Content Placeholder 4"/>
          <p:cNvGrpSpPr>
            <a:grpSpLocks noGrp="1"/>
          </p:cNvGrpSpPr>
          <p:nvPr/>
        </p:nvGrpSpPr>
        <p:grpSpPr bwMode="auto">
          <a:xfrm>
            <a:off x="457200" y="1600200"/>
            <a:ext cx="8224838" cy="4191000"/>
            <a:chOff x="831850" y="1465262"/>
            <a:chExt cx="7929983" cy="4630738"/>
          </a:xfrm>
        </p:grpSpPr>
        <p:sp>
          <p:nvSpPr>
            <p:cNvPr id="6" name="Rectangle 5"/>
            <p:cNvSpPr/>
            <p:nvPr/>
          </p:nvSpPr>
          <p:spPr>
            <a:xfrm>
              <a:off x="2895084" y="2258100"/>
              <a:ext cx="990292" cy="91387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00"/>
                </a:solidFill>
              </a:endParaRPr>
            </a:p>
          </p:txBody>
        </p:sp>
        <p:sp>
          <p:nvSpPr>
            <p:cNvPr id="22536" name="Freeform 4"/>
            <p:cNvSpPr>
              <a:spLocks/>
            </p:cNvSpPr>
            <p:nvPr/>
          </p:nvSpPr>
          <p:spPr bwMode="auto">
            <a:xfrm>
              <a:off x="5797550" y="5559425"/>
              <a:ext cx="382588" cy="171450"/>
            </a:xfrm>
            <a:custGeom>
              <a:avLst/>
              <a:gdLst>
                <a:gd name="T0" fmla="*/ 0 w 227"/>
                <a:gd name="T1" fmla="*/ 2147483647 h 110"/>
                <a:gd name="T2" fmla="*/ 2147483647 w 227"/>
                <a:gd name="T3" fmla="*/ 2147483647 h 110"/>
                <a:gd name="T4" fmla="*/ 2147483647 w 227"/>
                <a:gd name="T5" fmla="*/ 2147483647 h 110"/>
                <a:gd name="T6" fmla="*/ 2147483647 w 227"/>
                <a:gd name="T7" fmla="*/ 2147483647 h 110"/>
                <a:gd name="T8" fmla="*/ 2147483647 w 227"/>
                <a:gd name="T9" fmla="*/ 2147483647 h 110"/>
                <a:gd name="T10" fmla="*/ 2147483647 w 227"/>
                <a:gd name="T11" fmla="*/ 2147483647 h 110"/>
                <a:gd name="T12" fmla="*/ 2147483647 w 227"/>
                <a:gd name="T13" fmla="*/ 2147483647 h 110"/>
                <a:gd name="T14" fmla="*/ 2147483647 w 227"/>
                <a:gd name="T15" fmla="*/ 2147483647 h 110"/>
                <a:gd name="T16" fmla="*/ 2147483647 w 227"/>
                <a:gd name="T17" fmla="*/ 2147483647 h 110"/>
                <a:gd name="T18" fmla="*/ 2147483647 w 227"/>
                <a:gd name="T19" fmla="*/ 2147483647 h 110"/>
                <a:gd name="T20" fmla="*/ 2147483647 w 227"/>
                <a:gd name="T21" fmla="*/ 2147483647 h 110"/>
                <a:gd name="T22" fmla="*/ 2147483647 w 227"/>
                <a:gd name="T23" fmla="*/ 2147483647 h 110"/>
                <a:gd name="T24" fmla="*/ 2147483647 w 227"/>
                <a:gd name="T25" fmla="*/ 2147483647 h 110"/>
                <a:gd name="T26" fmla="*/ 2147483647 w 227"/>
                <a:gd name="T27" fmla="*/ 2147483647 h 110"/>
                <a:gd name="T28" fmla="*/ 2147483647 w 227"/>
                <a:gd name="T29" fmla="*/ 2147483647 h 110"/>
                <a:gd name="T30" fmla="*/ 2147483647 w 227"/>
                <a:gd name="T31" fmla="*/ 2147483647 h 110"/>
                <a:gd name="T32" fmla="*/ 2147483647 w 227"/>
                <a:gd name="T33" fmla="*/ 2147483647 h 110"/>
                <a:gd name="T34" fmla="*/ 2147483647 w 227"/>
                <a:gd name="T35" fmla="*/ 2147483647 h 110"/>
                <a:gd name="T36" fmla="*/ 0 w 227"/>
                <a:gd name="T37" fmla="*/ 2147483647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0"/>
                <a:gd name="T59" fmla="*/ 227 w 22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0">
                  <a:moveTo>
                    <a:pt x="0" y="29"/>
                  </a:moveTo>
                  <a:cubicBezTo>
                    <a:pt x="13" y="31"/>
                    <a:pt x="9" y="35"/>
                    <a:pt x="14" y="45"/>
                  </a:cubicBezTo>
                  <a:cubicBezTo>
                    <a:pt x="15" y="62"/>
                    <a:pt x="17" y="75"/>
                    <a:pt x="9" y="90"/>
                  </a:cubicBezTo>
                  <a:cubicBezTo>
                    <a:pt x="13" y="101"/>
                    <a:pt x="18" y="98"/>
                    <a:pt x="26" y="93"/>
                  </a:cubicBezTo>
                  <a:cubicBezTo>
                    <a:pt x="36" y="95"/>
                    <a:pt x="40" y="92"/>
                    <a:pt x="48" y="98"/>
                  </a:cubicBezTo>
                  <a:cubicBezTo>
                    <a:pt x="57" y="97"/>
                    <a:pt x="67" y="97"/>
                    <a:pt x="75" y="93"/>
                  </a:cubicBezTo>
                  <a:cubicBezTo>
                    <a:pt x="97" y="94"/>
                    <a:pt x="109" y="97"/>
                    <a:pt x="128" y="99"/>
                  </a:cubicBezTo>
                  <a:cubicBezTo>
                    <a:pt x="146" y="98"/>
                    <a:pt x="171" y="110"/>
                    <a:pt x="182" y="96"/>
                  </a:cubicBezTo>
                  <a:cubicBezTo>
                    <a:pt x="183" y="95"/>
                    <a:pt x="184" y="93"/>
                    <a:pt x="185" y="92"/>
                  </a:cubicBezTo>
                  <a:cubicBezTo>
                    <a:pt x="186" y="91"/>
                    <a:pt x="188" y="90"/>
                    <a:pt x="189" y="89"/>
                  </a:cubicBezTo>
                  <a:cubicBezTo>
                    <a:pt x="193" y="82"/>
                    <a:pt x="196" y="85"/>
                    <a:pt x="200" y="78"/>
                  </a:cubicBezTo>
                  <a:cubicBezTo>
                    <a:pt x="201" y="65"/>
                    <a:pt x="203" y="69"/>
                    <a:pt x="209" y="60"/>
                  </a:cubicBezTo>
                  <a:cubicBezTo>
                    <a:pt x="210" y="47"/>
                    <a:pt x="211" y="53"/>
                    <a:pt x="219" y="47"/>
                  </a:cubicBezTo>
                  <a:cubicBezTo>
                    <a:pt x="223" y="29"/>
                    <a:pt x="227" y="28"/>
                    <a:pt x="207" y="24"/>
                  </a:cubicBezTo>
                  <a:cubicBezTo>
                    <a:pt x="182" y="5"/>
                    <a:pt x="148" y="8"/>
                    <a:pt x="117" y="6"/>
                  </a:cubicBezTo>
                  <a:cubicBezTo>
                    <a:pt x="90" y="2"/>
                    <a:pt x="63" y="5"/>
                    <a:pt x="36" y="5"/>
                  </a:cubicBezTo>
                  <a:cubicBezTo>
                    <a:pt x="29" y="0"/>
                    <a:pt x="22" y="2"/>
                    <a:pt x="15" y="6"/>
                  </a:cubicBezTo>
                  <a:cubicBezTo>
                    <a:pt x="14" y="14"/>
                    <a:pt x="12" y="22"/>
                    <a:pt x="3" y="24"/>
                  </a:cubicBezTo>
                  <a:cubicBezTo>
                    <a:pt x="6" y="31"/>
                    <a:pt x="7" y="29"/>
                    <a:pt x="0" y="29"/>
                  </a:cubicBezTo>
                  <a:close/>
                </a:path>
              </a:pathLst>
            </a:custGeom>
            <a:solidFill>
              <a:schemeClr val="bg1"/>
            </a:solidFill>
            <a:ln w="12700" cap="flat" cmpd="sng">
              <a:solidFill>
                <a:schemeClr val="tx1"/>
              </a:solidFill>
              <a:prstDash val="solid"/>
              <a:round/>
              <a:headEnd/>
              <a:tailEnd/>
            </a:ln>
          </p:spPr>
          <p:txBody>
            <a:bodyPr/>
            <a:lstStyle/>
            <a:p>
              <a:endParaRPr lang="en-US"/>
            </a:p>
          </p:txBody>
        </p:sp>
        <p:grpSp>
          <p:nvGrpSpPr>
            <p:cNvPr id="3" name="Group 5"/>
            <p:cNvGrpSpPr>
              <a:grpSpLocks/>
            </p:cNvGrpSpPr>
            <p:nvPr/>
          </p:nvGrpSpPr>
          <p:grpSpPr bwMode="auto">
            <a:xfrm>
              <a:off x="2492375" y="5318142"/>
              <a:ext cx="823913" cy="635002"/>
              <a:chOff x="1839" y="3343"/>
              <a:chExt cx="519" cy="400"/>
            </a:xfrm>
            <a:solidFill>
              <a:schemeClr val="bg1"/>
            </a:solidFill>
          </p:grpSpPr>
          <p:grpSp>
            <p:nvGrpSpPr>
              <p:cNvPr id="4" name="Group 6"/>
              <p:cNvGrpSpPr>
                <a:grpSpLocks/>
              </p:cNvGrpSpPr>
              <p:nvPr/>
            </p:nvGrpSpPr>
            <p:grpSpPr bwMode="auto">
              <a:xfrm>
                <a:off x="1839" y="3343"/>
                <a:ext cx="519" cy="400"/>
                <a:chOff x="1839" y="3343"/>
                <a:chExt cx="519" cy="400"/>
              </a:xfrm>
              <a:grpFill/>
            </p:grpSpPr>
            <p:sp>
              <p:nvSpPr>
                <p:cNvPr id="69" name="Freeform 68"/>
                <p:cNvSpPr>
                  <a:spLocks/>
                </p:cNvSpPr>
                <p:nvPr/>
              </p:nvSpPr>
              <p:spPr bwMode="auto">
                <a:xfrm>
                  <a:off x="1839" y="3394"/>
                  <a:ext cx="41" cy="58"/>
                </a:xfrm>
                <a:custGeom>
                  <a:avLst/>
                  <a:gdLst/>
                  <a:ahLst/>
                  <a:cxnLst>
                    <a:cxn ang="0">
                      <a:pos x="0" y="57"/>
                    </a:cxn>
                    <a:cxn ang="0">
                      <a:pos x="0" y="40"/>
                    </a:cxn>
                    <a:cxn ang="0">
                      <a:pos x="23" y="0"/>
                    </a:cxn>
                    <a:cxn ang="0">
                      <a:pos x="40" y="12"/>
                    </a:cxn>
                    <a:cxn ang="0">
                      <a:pos x="21" y="57"/>
                    </a:cxn>
                    <a:cxn ang="0">
                      <a:pos x="0" y="57"/>
                    </a:cxn>
                  </a:cxnLst>
                  <a:rect l="0" t="0" r="r" b="b"/>
                  <a:pathLst>
                    <a:path w="41" h="58">
                      <a:moveTo>
                        <a:pt x="0" y="57"/>
                      </a:moveTo>
                      <a:lnTo>
                        <a:pt x="0" y="40"/>
                      </a:lnTo>
                      <a:lnTo>
                        <a:pt x="23" y="0"/>
                      </a:lnTo>
                      <a:lnTo>
                        <a:pt x="40" y="12"/>
                      </a:lnTo>
                      <a:lnTo>
                        <a:pt x="21" y="57"/>
                      </a:lnTo>
                      <a:lnTo>
                        <a:pt x="0" y="57"/>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0" name="Freeform 69"/>
                <p:cNvSpPr>
                  <a:spLocks/>
                </p:cNvSpPr>
                <p:nvPr/>
              </p:nvSpPr>
              <p:spPr bwMode="auto">
                <a:xfrm>
                  <a:off x="1895" y="3343"/>
                  <a:ext cx="77" cy="74"/>
                </a:xfrm>
                <a:custGeom>
                  <a:avLst/>
                  <a:gdLst/>
                  <a:ahLst/>
                  <a:cxnLst>
                    <a:cxn ang="0">
                      <a:pos x="16" y="8"/>
                    </a:cxn>
                    <a:cxn ang="0">
                      <a:pos x="0" y="43"/>
                    </a:cxn>
                    <a:cxn ang="0">
                      <a:pos x="29" y="67"/>
                    </a:cxn>
                    <a:cxn ang="0">
                      <a:pos x="63" y="73"/>
                    </a:cxn>
                    <a:cxn ang="0">
                      <a:pos x="76" y="44"/>
                    </a:cxn>
                    <a:cxn ang="0">
                      <a:pos x="68" y="0"/>
                    </a:cxn>
                    <a:cxn ang="0">
                      <a:pos x="16" y="8"/>
                    </a:cxn>
                  </a:cxnLst>
                  <a:rect l="0" t="0" r="r" b="b"/>
                  <a:pathLst>
                    <a:path w="77" h="74">
                      <a:moveTo>
                        <a:pt x="16" y="8"/>
                      </a:moveTo>
                      <a:lnTo>
                        <a:pt x="0" y="43"/>
                      </a:lnTo>
                      <a:lnTo>
                        <a:pt x="29" y="67"/>
                      </a:lnTo>
                      <a:lnTo>
                        <a:pt x="63" y="73"/>
                      </a:lnTo>
                      <a:lnTo>
                        <a:pt x="76" y="44"/>
                      </a:lnTo>
                      <a:lnTo>
                        <a:pt x="68" y="0"/>
                      </a:lnTo>
                      <a:lnTo>
                        <a:pt x="16" y="8"/>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1" name="Freeform 70"/>
                <p:cNvSpPr>
                  <a:spLocks/>
                </p:cNvSpPr>
                <p:nvPr/>
              </p:nvSpPr>
              <p:spPr bwMode="auto">
                <a:xfrm>
                  <a:off x="1965" y="3394"/>
                  <a:ext cx="111" cy="81"/>
                </a:xfrm>
                <a:custGeom>
                  <a:avLst/>
                  <a:gdLst/>
                  <a:ahLst/>
                  <a:cxnLst>
                    <a:cxn ang="0">
                      <a:pos x="0" y="28"/>
                    </a:cxn>
                    <a:cxn ang="0">
                      <a:pos x="75" y="0"/>
                    </a:cxn>
                    <a:cxn ang="0">
                      <a:pos x="89" y="34"/>
                    </a:cxn>
                    <a:cxn ang="0">
                      <a:pos x="104" y="42"/>
                    </a:cxn>
                    <a:cxn ang="0">
                      <a:pos x="110" y="70"/>
                    </a:cxn>
                    <a:cxn ang="0">
                      <a:pos x="72" y="75"/>
                    </a:cxn>
                    <a:cxn ang="0">
                      <a:pos x="46" y="80"/>
                    </a:cxn>
                    <a:cxn ang="0">
                      <a:pos x="0" y="28"/>
                    </a:cxn>
                  </a:cxnLst>
                  <a:rect l="0" t="0" r="r" b="b"/>
                  <a:pathLst>
                    <a:path w="111" h="81">
                      <a:moveTo>
                        <a:pt x="0" y="28"/>
                      </a:moveTo>
                      <a:lnTo>
                        <a:pt x="75" y="0"/>
                      </a:lnTo>
                      <a:lnTo>
                        <a:pt x="89" y="34"/>
                      </a:lnTo>
                      <a:lnTo>
                        <a:pt x="104" y="42"/>
                      </a:lnTo>
                      <a:lnTo>
                        <a:pt x="110" y="70"/>
                      </a:lnTo>
                      <a:lnTo>
                        <a:pt x="72" y="75"/>
                      </a:lnTo>
                      <a:lnTo>
                        <a:pt x="46" y="80"/>
                      </a:lnTo>
                      <a:lnTo>
                        <a:pt x="0" y="28"/>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2" name="Freeform 71"/>
                <p:cNvSpPr>
                  <a:spLocks/>
                </p:cNvSpPr>
                <p:nvPr/>
              </p:nvSpPr>
              <p:spPr bwMode="auto">
                <a:xfrm>
                  <a:off x="2079" y="3456"/>
                  <a:ext cx="89" cy="43"/>
                </a:xfrm>
                <a:custGeom>
                  <a:avLst/>
                  <a:gdLst/>
                  <a:ahLst/>
                  <a:cxnLst>
                    <a:cxn ang="0">
                      <a:pos x="13" y="2"/>
                    </a:cxn>
                    <a:cxn ang="0">
                      <a:pos x="0" y="39"/>
                    </a:cxn>
                    <a:cxn ang="0">
                      <a:pos x="23" y="42"/>
                    </a:cxn>
                    <a:cxn ang="0">
                      <a:pos x="38" y="33"/>
                    </a:cxn>
                    <a:cxn ang="0">
                      <a:pos x="65" y="34"/>
                    </a:cxn>
                    <a:cxn ang="0">
                      <a:pos x="88" y="18"/>
                    </a:cxn>
                    <a:cxn ang="0">
                      <a:pos x="73" y="11"/>
                    </a:cxn>
                    <a:cxn ang="0">
                      <a:pos x="61" y="0"/>
                    </a:cxn>
                    <a:cxn ang="0">
                      <a:pos x="13" y="2"/>
                    </a:cxn>
                  </a:cxnLst>
                  <a:rect l="0" t="0" r="r" b="b"/>
                  <a:pathLst>
                    <a:path w="89" h="43">
                      <a:moveTo>
                        <a:pt x="13" y="2"/>
                      </a:moveTo>
                      <a:lnTo>
                        <a:pt x="0" y="39"/>
                      </a:lnTo>
                      <a:lnTo>
                        <a:pt x="23" y="42"/>
                      </a:lnTo>
                      <a:lnTo>
                        <a:pt x="38" y="33"/>
                      </a:lnTo>
                      <a:lnTo>
                        <a:pt x="65" y="34"/>
                      </a:lnTo>
                      <a:lnTo>
                        <a:pt x="88" y="18"/>
                      </a:lnTo>
                      <a:lnTo>
                        <a:pt x="73" y="11"/>
                      </a:lnTo>
                      <a:lnTo>
                        <a:pt x="61" y="0"/>
                      </a:lnTo>
                      <a:lnTo>
                        <a:pt x="13" y="2"/>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3" name="Freeform 72"/>
                <p:cNvSpPr>
                  <a:spLocks/>
                </p:cNvSpPr>
                <p:nvPr/>
              </p:nvSpPr>
              <p:spPr bwMode="auto">
                <a:xfrm>
                  <a:off x="2105" y="3516"/>
                  <a:ext cx="37" cy="33"/>
                </a:xfrm>
                <a:custGeom>
                  <a:avLst/>
                  <a:gdLst/>
                  <a:ahLst/>
                  <a:cxnLst>
                    <a:cxn ang="0">
                      <a:pos x="32" y="0"/>
                    </a:cxn>
                    <a:cxn ang="0">
                      <a:pos x="0" y="3"/>
                    </a:cxn>
                    <a:cxn ang="0">
                      <a:pos x="5" y="32"/>
                    </a:cxn>
                    <a:cxn ang="0">
                      <a:pos x="36" y="25"/>
                    </a:cxn>
                    <a:cxn ang="0">
                      <a:pos x="32" y="0"/>
                    </a:cxn>
                  </a:cxnLst>
                  <a:rect l="0" t="0" r="r" b="b"/>
                  <a:pathLst>
                    <a:path w="37" h="33">
                      <a:moveTo>
                        <a:pt x="32" y="0"/>
                      </a:moveTo>
                      <a:lnTo>
                        <a:pt x="0" y="3"/>
                      </a:lnTo>
                      <a:lnTo>
                        <a:pt x="5" y="32"/>
                      </a:lnTo>
                      <a:lnTo>
                        <a:pt x="36" y="25"/>
                      </a:lnTo>
                      <a:lnTo>
                        <a:pt x="32" y="0"/>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4" name="Freeform 73"/>
                <p:cNvSpPr>
                  <a:spLocks/>
                </p:cNvSpPr>
                <p:nvPr/>
              </p:nvSpPr>
              <p:spPr bwMode="auto">
                <a:xfrm>
                  <a:off x="2145" y="3550"/>
                  <a:ext cx="26" cy="33"/>
                </a:xfrm>
                <a:custGeom>
                  <a:avLst/>
                  <a:gdLst/>
                  <a:ahLst/>
                  <a:cxnLst>
                    <a:cxn ang="0">
                      <a:pos x="0" y="12"/>
                    </a:cxn>
                    <a:cxn ang="0">
                      <a:pos x="25" y="0"/>
                    </a:cxn>
                    <a:cxn ang="0">
                      <a:pos x="25" y="28"/>
                    </a:cxn>
                    <a:cxn ang="0">
                      <a:pos x="8" y="32"/>
                    </a:cxn>
                    <a:cxn ang="0">
                      <a:pos x="0" y="12"/>
                    </a:cxn>
                  </a:cxnLst>
                  <a:rect l="0" t="0" r="r" b="b"/>
                  <a:pathLst>
                    <a:path w="26" h="33">
                      <a:moveTo>
                        <a:pt x="0" y="12"/>
                      </a:moveTo>
                      <a:lnTo>
                        <a:pt x="25" y="0"/>
                      </a:lnTo>
                      <a:lnTo>
                        <a:pt x="25" y="28"/>
                      </a:lnTo>
                      <a:lnTo>
                        <a:pt x="8" y="32"/>
                      </a:lnTo>
                      <a:lnTo>
                        <a:pt x="0" y="12"/>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sp>
              <p:nvSpPr>
                <p:cNvPr id="75" name="Freeform 74"/>
                <p:cNvSpPr>
                  <a:spLocks/>
                </p:cNvSpPr>
                <p:nvPr/>
              </p:nvSpPr>
              <p:spPr bwMode="auto">
                <a:xfrm>
                  <a:off x="2207" y="3565"/>
                  <a:ext cx="151" cy="178"/>
                </a:xfrm>
                <a:custGeom>
                  <a:avLst/>
                  <a:gdLst/>
                  <a:ahLst/>
                  <a:cxnLst>
                    <a:cxn ang="0">
                      <a:pos x="25" y="0"/>
                    </a:cxn>
                    <a:cxn ang="0">
                      <a:pos x="0" y="67"/>
                    </a:cxn>
                    <a:cxn ang="0">
                      <a:pos x="18" y="101"/>
                    </a:cxn>
                    <a:cxn ang="0">
                      <a:pos x="18" y="161"/>
                    </a:cxn>
                    <a:cxn ang="0">
                      <a:pos x="54" y="177"/>
                    </a:cxn>
                    <a:cxn ang="0">
                      <a:pos x="70" y="142"/>
                    </a:cxn>
                    <a:cxn ang="0">
                      <a:pos x="116" y="134"/>
                    </a:cxn>
                    <a:cxn ang="0">
                      <a:pos x="150" y="95"/>
                    </a:cxn>
                    <a:cxn ang="0">
                      <a:pos x="114" y="35"/>
                    </a:cxn>
                    <a:cxn ang="0">
                      <a:pos x="25" y="0"/>
                    </a:cxn>
                  </a:cxnLst>
                  <a:rect l="0" t="0" r="r" b="b"/>
                  <a:pathLst>
                    <a:path w="151" h="178">
                      <a:moveTo>
                        <a:pt x="25" y="0"/>
                      </a:moveTo>
                      <a:lnTo>
                        <a:pt x="0" y="67"/>
                      </a:lnTo>
                      <a:lnTo>
                        <a:pt x="18" y="101"/>
                      </a:lnTo>
                      <a:lnTo>
                        <a:pt x="18" y="161"/>
                      </a:lnTo>
                      <a:lnTo>
                        <a:pt x="54" y="177"/>
                      </a:lnTo>
                      <a:lnTo>
                        <a:pt x="70" y="142"/>
                      </a:lnTo>
                      <a:lnTo>
                        <a:pt x="116" y="134"/>
                      </a:lnTo>
                      <a:lnTo>
                        <a:pt x="150" y="95"/>
                      </a:lnTo>
                      <a:lnTo>
                        <a:pt x="114" y="35"/>
                      </a:lnTo>
                      <a:lnTo>
                        <a:pt x="25" y="0"/>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grpSp>
          <p:sp>
            <p:nvSpPr>
              <p:cNvPr id="68" name="Freeform 14"/>
              <p:cNvSpPr>
                <a:spLocks/>
              </p:cNvSpPr>
              <p:nvPr/>
            </p:nvSpPr>
            <p:spPr bwMode="auto">
              <a:xfrm>
                <a:off x="2154" y="3483"/>
                <a:ext cx="83" cy="70"/>
              </a:xfrm>
              <a:custGeom>
                <a:avLst/>
                <a:gdLst/>
                <a:ahLst/>
                <a:cxnLst>
                  <a:cxn ang="0">
                    <a:pos x="17" y="0"/>
                  </a:cxn>
                  <a:cxn ang="0">
                    <a:pos x="0" y="21"/>
                  </a:cxn>
                  <a:cxn ang="0">
                    <a:pos x="7" y="37"/>
                  </a:cxn>
                  <a:cxn ang="0">
                    <a:pos x="22" y="42"/>
                  </a:cxn>
                  <a:cxn ang="0">
                    <a:pos x="38" y="69"/>
                  </a:cxn>
                  <a:cxn ang="0">
                    <a:pos x="81" y="58"/>
                  </a:cxn>
                  <a:cxn ang="0">
                    <a:pos x="82" y="30"/>
                  </a:cxn>
                  <a:cxn ang="0">
                    <a:pos x="51" y="5"/>
                  </a:cxn>
                  <a:cxn ang="0">
                    <a:pos x="17" y="0"/>
                  </a:cxn>
                </a:cxnLst>
                <a:rect l="0" t="0" r="r" b="b"/>
                <a:pathLst>
                  <a:path w="83" h="70">
                    <a:moveTo>
                      <a:pt x="17" y="0"/>
                    </a:moveTo>
                    <a:lnTo>
                      <a:pt x="0" y="21"/>
                    </a:lnTo>
                    <a:lnTo>
                      <a:pt x="7" y="37"/>
                    </a:lnTo>
                    <a:lnTo>
                      <a:pt x="22" y="42"/>
                    </a:lnTo>
                    <a:lnTo>
                      <a:pt x="38" y="69"/>
                    </a:lnTo>
                    <a:lnTo>
                      <a:pt x="81" y="58"/>
                    </a:lnTo>
                    <a:lnTo>
                      <a:pt x="82" y="30"/>
                    </a:lnTo>
                    <a:lnTo>
                      <a:pt x="51" y="5"/>
                    </a:lnTo>
                    <a:lnTo>
                      <a:pt x="17" y="0"/>
                    </a:lnTo>
                  </a:path>
                </a:pathLst>
              </a:custGeom>
              <a:grpFill/>
              <a:ln w="12700" cap="rnd" cmpd="sng">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dirty="0">
                  <a:solidFill>
                    <a:srgbClr val="000000"/>
                  </a:solidFill>
                  <a:latin typeface="+mn-lt"/>
                  <a:ea typeface="ＭＳ Ｐゴシック" charset="-128"/>
                  <a:cs typeface="+mn-cs"/>
                </a:endParaRPr>
              </a:p>
            </p:txBody>
          </p:sp>
        </p:grpSp>
        <p:sp>
          <p:nvSpPr>
            <p:cNvPr id="22538" name="Freeform 15"/>
            <p:cNvSpPr>
              <a:spLocks/>
            </p:cNvSpPr>
            <p:nvPr/>
          </p:nvSpPr>
          <p:spPr bwMode="auto">
            <a:xfrm>
              <a:off x="831850" y="4625975"/>
              <a:ext cx="1504950" cy="1470025"/>
            </a:xfrm>
            <a:custGeom>
              <a:avLst/>
              <a:gdLst>
                <a:gd name="T0" fmla="*/ 2147483647 w 948"/>
                <a:gd name="T1" fmla="*/ 2147483647 h 926"/>
                <a:gd name="T2" fmla="*/ 2147483647 w 948"/>
                <a:gd name="T3" fmla="*/ 0 h 926"/>
                <a:gd name="T4" fmla="*/ 2147483647 w 948"/>
                <a:gd name="T5" fmla="*/ 2147483647 h 926"/>
                <a:gd name="T6" fmla="*/ 2147483647 w 948"/>
                <a:gd name="T7" fmla="*/ 2147483647 h 926"/>
                <a:gd name="T8" fmla="*/ 2147483647 w 948"/>
                <a:gd name="T9" fmla="*/ 2147483647 h 926"/>
                <a:gd name="T10" fmla="*/ 2147483647 w 948"/>
                <a:gd name="T11" fmla="*/ 2147483647 h 926"/>
                <a:gd name="T12" fmla="*/ 2147483647 w 948"/>
                <a:gd name="T13" fmla="*/ 2147483647 h 926"/>
                <a:gd name="T14" fmla="*/ 2147483647 w 948"/>
                <a:gd name="T15" fmla="*/ 2147483647 h 926"/>
                <a:gd name="T16" fmla="*/ 2147483647 w 948"/>
                <a:gd name="T17" fmla="*/ 2147483647 h 926"/>
                <a:gd name="T18" fmla="*/ 2147483647 w 948"/>
                <a:gd name="T19" fmla="*/ 2147483647 h 926"/>
                <a:gd name="T20" fmla="*/ 2147483647 w 948"/>
                <a:gd name="T21" fmla="*/ 2147483647 h 926"/>
                <a:gd name="T22" fmla="*/ 2147483647 w 948"/>
                <a:gd name="T23" fmla="*/ 2147483647 h 926"/>
                <a:gd name="T24" fmla="*/ 2147483647 w 948"/>
                <a:gd name="T25" fmla="*/ 2147483647 h 926"/>
                <a:gd name="T26" fmla="*/ 2147483647 w 948"/>
                <a:gd name="T27" fmla="*/ 2147483647 h 926"/>
                <a:gd name="T28" fmla="*/ 2147483647 w 948"/>
                <a:gd name="T29" fmla="*/ 2147483647 h 926"/>
                <a:gd name="T30" fmla="*/ 2147483647 w 948"/>
                <a:gd name="T31" fmla="*/ 2147483647 h 926"/>
                <a:gd name="T32" fmla="*/ 2147483647 w 948"/>
                <a:gd name="T33" fmla="*/ 2147483647 h 926"/>
                <a:gd name="T34" fmla="*/ 2147483647 w 948"/>
                <a:gd name="T35" fmla="*/ 2147483647 h 926"/>
                <a:gd name="T36" fmla="*/ 2147483647 w 948"/>
                <a:gd name="T37" fmla="*/ 2147483647 h 926"/>
                <a:gd name="T38" fmla="*/ 2147483647 w 948"/>
                <a:gd name="T39" fmla="*/ 2147483647 h 926"/>
                <a:gd name="T40" fmla="*/ 2147483647 w 948"/>
                <a:gd name="T41" fmla="*/ 2147483647 h 926"/>
                <a:gd name="T42" fmla="*/ 2147483647 w 948"/>
                <a:gd name="T43" fmla="*/ 2147483647 h 926"/>
                <a:gd name="T44" fmla="*/ 0 w 948"/>
                <a:gd name="T45" fmla="*/ 2147483647 h 926"/>
                <a:gd name="T46" fmla="*/ 2147483647 w 948"/>
                <a:gd name="T47" fmla="*/ 2147483647 h 926"/>
                <a:gd name="T48" fmla="*/ 2147483647 w 948"/>
                <a:gd name="T49" fmla="*/ 2147483647 h 926"/>
                <a:gd name="T50" fmla="*/ 2147483647 w 948"/>
                <a:gd name="T51" fmla="*/ 2147483647 h 926"/>
                <a:gd name="T52" fmla="*/ 2147483647 w 948"/>
                <a:gd name="T53" fmla="*/ 2147483647 h 926"/>
                <a:gd name="T54" fmla="*/ 2147483647 w 948"/>
                <a:gd name="T55" fmla="*/ 2147483647 h 926"/>
                <a:gd name="T56" fmla="*/ 2147483647 w 948"/>
                <a:gd name="T57" fmla="*/ 2147483647 h 926"/>
                <a:gd name="T58" fmla="*/ 2147483647 w 948"/>
                <a:gd name="T59" fmla="*/ 2147483647 h 926"/>
                <a:gd name="T60" fmla="*/ 2147483647 w 948"/>
                <a:gd name="T61" fmla="*/ 2147483647 h 926"/>
                <a:gd name="T62" fmla="*/ 2147483647 w 948"/>
                <a:gd name="T63" fmla="*/ 2147483647 h 926"/>
                <a:gd name="T64" fmla="*/ 2147483647 w 948"/>
                <a:gd name="T65" fmla="*/ 2147483647 h 926"/>
                <a:gd name="T66" fmla="*/ 2147483647 w 948"/>
                <a:gd name="T67" fmla="*/ 2147483647 h 926"/>
                <a:gd name="T68" fmla="*/ 2147483647 w 948"/>
                <a:gd name="T69" fmla="*/ 2147483647 h 926"/>
                <a:gd name="T70" fmla="*/ 2147483647 w 948"/>
                <a:gd name="T71" fmla="*/ 2147483647 h 926"/>
                <a:gd name="T72" fmla="*/ 2147483647 w 948"/>
                <a:gd name="T73" fmla="*/ 2147483647 h 926"/>
                <a:gd name="T74" fmla="*/ 2147483647 w 948"/>
                <a:gd name="T75" fmla="*/ 2147483647 h 926"/>
                <a:gd name="T76" fmla="*/ 2147483647 w 948"/>
                <a:gd name="T77" fmla="*/ 2147483647 h 926"/>
                <a:gd name="T78" fmla="*/ 2147483647 w 948"/>
                <a:gd name="T79" fmla="*/ 2147483647 h 926"/>
                <a:gd name="T80" fmla="*/ 2147483647 w 948"/>
                <a:gd name="T81" fmla="*/ 2147483647 h 926"/>
                <a:gd name="T82" fmla="*/ 2147483647 w 948"/>
                <a:gd name="T83" fmla="*/ 2147483647 h 9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8"/>
                <a:gd name="T127" fmla="*/ 0 h 926"/>
                <a:gd name="T128" fmla="*/ 948 w 948"/>
                <a:gd name="T129" fmla="*/ 926 h 9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8" h="926">
                  <a:moveTo>
                    <a:pt x="151" y="138"/>
                  </a:moveTo>
                  <a:lnTo>
                    <a:pt x="341" y="0"/>
                  </a:lnTo>
                  <a:lnTo>
                    <a:pt x="432" y="24"/>
                  </a:lnTo>
                  <a:lnTo>
                    <a:pt x="476" y="68"/>
                  </a:lnTo>
                  <a:lnTo>
                    <a:pt x="655" y="85"/>
                  </a:lnTo>
                  <a:lnTo>
                    <a:pt x="660" y="543"/>
                  </a:lnTo>
                  <a:lnTo>
                    <a:pt x="719" y="556"/>
                  </a:lnTo>
                  <a:lnTo>
                    <a:pt x="746" y="611"/>
                  </a:lnTo>
                  <a:lnTo>
                    <a:pt x="787" y="592"/>
                  </a:lnTo>
                  <a:lnTo>
                    <a:pt x="873" y="716"/>
                  </a:lnTo>
                  <a:lnTo>
                    <a:pt x="947" y="774"/>
                  </a:lnTo>
                  <a:lnTo>
                    <a:pt x="944" y="823"/>
                  </a:lnTo>
                  <a:lnTo>
                    <a:pt x="851" y="830"/>
                  </a:lnTo>
                  <a:lnTo>
                    <a:pt x="810" y="678"/>
                  </a:lnTo>
                  <a:lnTo>
                    <a:pt x="515" y="529"/>
                  </a:lnTo>
                  <a:lnTo>
                    <a:pt x="523" y="575"/>
                  </a:lnTo>
                  <a:lnTo>
                    <a:pt x="456" y="636"/>
                  </a:lnTo>
                  <a:lnTo>
                    <a:pt x="446" y="614"/>
                  </a:lnTo>
                  <a:lnTo>
                    <a:pt x="427" y="614"/>
                  </a:lnTo>
                  <a:lnTo>
                    <a:pt x="374" y="741"/>
                  </a:lnTo>
                  <a:lnTo>
                    <a:pt x="209" y="866"/>
                  </a:lnTo>
                  <a:lnTo>
                    <a:pt x="47" y="925"/>
                  </a:lnTo>
                  <a:lnTo>
                    <a:pt x="0" y="917"/>
                  </a:lnTo>
                  <a:lnTo>
                    <a:pt x="187" y="810"/>
                  </a:lnTo>
                  <a:lnTo>
                    <a:pt x="209" y="810"/>
                  </a:lnTo>
                  <a:lnTo>
                    <a:pt x="278" y="727"/>
                  </a:lnTo>
                  <a:lnTo>
                    <a:pt x="308" y="725"/>
                  </a:lnTo>
                  <a:lnTo>
                    <a:pt x="355" y="662"/>
                  </a:lnTo>
                  <a:lnTo>
                    <a:pt x="339" y="634"/>
                  </a:lnTo>
                  <a:lnTo>
                    <a:pt x="239" y="647"/>
                  </a:lnTo>
                  <a:lnTo>
                    <a:pt x="171" y="490"/>
                  </a:lnTo>
                  <a:lnTo>
                    <a:pt x="209" y="419"/>
                  </a:lnTo>
                  <a:lnTo>
                    <a:pt x="272" y="394"/>
                  </a:lnTo>
                  <a:lnTo>
                    <a:pt x="250" y="331"/>
                  </a:lnTo>
                  <a:lnTo>
                    <a:pt x="184" y="360"/>
                  </a:lnTo>
                  <a:lnTo>
                    <a:pt x="135" y="270"/>
                  </a:lnTo>
                  <a:lnTo>
                    <a:pt x="190" y="248"/>
                  </a:lnTo>
                  <a:lnTo>
                    <a:pt x="239" y="272"/>
                  </a:lnTo>
                  <a:lnTo>
                    <a:pt x="261" y="259"/>
                  </a:lnTo>
                  <a:lnTo>
                    <a:pt x="220" y="182"/>
                  </a:lnTo>
                  <a:lnTo>
                    <a:pt x="148" y="176"/>
                  </a:lnTo>
                  <a:lnTo>
                    <a:pt x="151" y="13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39" name="Freeform 16"/>
            <p:cNvSpPr>
              <a:spLocks/>
            </p:cNvSpPr>
            <p:nvPr/>
          </p:nvSpPr>
          <p:spPr bwMode="auto">
            <a:xfrm>
              <a:off x="7605713" y="1465262"/>
              <a:ext cx="506412" cy="774700"/>
            </a:xfrm>
            <a:custGeom>
              <a:avLst/>
              <a:gdLst>
                <a:gd name="T0" fmla="*/ 2147483647 w 319"/>
                <a:gd name="T1" fmla="*/ 2147483647 h 488"/>
                <a:gd name="T2" fmla="*/ 2147483647 w 319"/>
                <a:gd name="T3" fmla="*/ 2147483647 h 488"/>
                <a:gd name="T4" fmla="*/ 2147483647 w 319"/>
                <a:gd name="T5" fmla="*/ 2147483647 h 488"/>
                <a:gd name="T6" fmla="*/ 2147483647 w 319"/>
                <a:gd name="T7" fmla="*/ 2147483647 h 488"/>
                <a:gd name="T8" fmla="*/ 2147483647 w 319"/>
                <a:gd name="T9" fmla="*/ 2147483647 h 488"/>
                <a:gd name="T10" fmla="*/ 2147483647 w 319"/>
                <a:gd name="T11" fmla="*/ 2147483647 h 488"/>
                <a:gd name="T12" fmla="*/ 2147483647 w 319"/>
                <a:gd name="T13" fmla="*/ 2147483647 h 488"/>
                <a:gd name="T14" fmla="*/ 0 w 319"/>
                <a:gd name="T15" fmla="*/ 2147483647 h 488"/>
                <a:gd name="T16" fmla="*/ 2147483647 w 319"/>
                <a:gd name="T17" fmla="*/ 2147483647 h 488"/>
                <a:gd name="T18" fmla="*/ 2147483647 w 319"/>
                <a:gd name="T19" fmla="*/ 2147483647 h 488"/>
                <a:gd name="T20" fmla="*/ 2147483647 w 319"/>
                <a:gd name="T21" fmla="*/ 2147483647 h 488"/>
                <a:gd name="T22" fmla="*/ 2147483647 w 319"/>
                <a:gd name="T23" fmla="*/ 2147483647 h 488"/>
                <a:gd name="T24" fmla="*/ 2147483647 w 319"/>
                <a:gd name="T25" fmla="*/ 2147483647 h 488"/>
                <a:gd name="T26" fmla="*/ 2147483647 w 319"/>
                <a:gd name="T27" fmla="*/ 2147483647 h 488"/>
                <a:gd name="T28" fmla="*/ 2147483647 w 319"/>
                <a:gd name="T29" fmla="*/ 2147483647 h 488"/>
                <a:gd name="T30" fmla="*/ 2147483647 w 319"/>
                <a:gd name="T31" fmla="*/ 2147483647 h 488"/>
                <a:gd name="T32" fmla="*/ 2147483647 w 319"/>
                <a:gd name="T33" fmla="*/ 2147483647 h 488"/>
                <a:gd name="T34" fmla="*/ 2147483647 w 319"/>
                <a:gd name="T35" fmla="*/ 2147483647 h 488"/>
                <a:gd name="T36" fmla="*/ 2147483647 w 319"/>
                <a:gd name="T37" fmla="*/ 2147483647 h 488"/>
                <a:gd name="T38" fmla="*/ 2147483647 w 319"/>
                <a:gd name="T39" fmla="*/ 2147483647 h 488"/>
                <a:gd name="T40" fmla="*/ 2147483647 w 319"/>
                <a:gd name="T41" fmla="*/ 2147483647 h 488"/>
                <a:gd name="T42" fmla="*/ 2147483647 w 319"/>
                <a:gd name="T43" fmla="*/ 2147483647 h 488"/>
                <a:gd name="T44" fmla="*/ 2147483647 w 319"/>
                <a:gd name="T45" fmla="*/ 2147483647 h 488"/>
                <a:gd name="T46" fmla="*/ 2147483647 w 319"/>
                <a:gd name="T47" fmla="*/ 2147483647 h 488"/>
                <a:gd name="T48" fmla="*/ 2147483647 w 319"/>
                <a:gd name="T49" fmla="*/ 0 h 488"/>
                <a:gd name="T50" fmla="*/ 2147483647 w 319"/>
                <a:gd name="T51" fmla="*/ 2147483647 h 488"/>
                <a:gd name="T52" fmla="*/ 2147483647 w 319"/>
                <a:gd name="T53" fmla="*/ 2147483647 h 488"/>
                <a:gd name="T54" fmla="*/ 2147483647 w 319"/>
                <a:gd name="T55" fmla="*/ 2147483647 h 4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488"/>
                <a:gd name="T86" fmla="*/ 319 w 319"/>
                <a:gd name="T87" fmla="*/ 488 h 4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488">
                  <a:moveTo>
                    <a:pt x="74" y="15"/>
                  </a:moveTo>
                  <a:lnTo>
                    <a:pt x="27" y="105"/>
                  </a:lnTo>
                  <a:lnTo>
                    <a:pt x="50" y="138"/>
                  </a:lnTo>
                  <a:lnTo>
                    <a:pt x="27" y="179"/>
                  </a:lnTo>
                  <a:lnTo>
                    <a:pt x="41" y="193"/>
                  </a:lnTo>
                  <a:lnTo>
                    <a:pt x="32" y="220"/>
                  </a:lnTo>
                  <a:lnTo>
                    <a:pt x="32" y="265"/>
                  </a:lnTo>
                  <a:lnTo>
                    <a:pt x="0" y="282"/>
                  </a:lnTo>
                  <a:lnTo>
                    <a:pt x="12" y="296"/>
                  </a:lnTo>
                  <a:lnTo>
                    <a:pt x="79" y="466"/>
                  </a:lnTo>
                  <a:lnTo>
                    <a:pt x="132" y="487"/>
                  </a:lnTo>
                  <a:lnTo>
                    <a:pt x="129" y="452"/>
                  </a:lnTo>
                  <a:lnTo>
                    <a:pt x="154" y="425"/>
                  </a:lnTo>
                  <a:lnTo>
                    <a:pt x="145" y="396"/>
                  </a:lnTo>
                  <a:lnTo>
                    <a:pt x="210" y="361"/>
                  </a:lnTo>
                  <a:lnTo>
                    <a:pt x="214" y="314"/>
                  </a:lnTo>
                  <a:lnTo>
                    <a:pt x="251" y="311"/>
                  </a:lnTo>
                  <a:lnTo>
                    <a:pt x="282" y="275"/>
                  </a:lnTo>
                  <a:lnTo>
                    <a:pt x="318" y="250"/>
                  </a:lnTo>
                  <a:lnTo>
                    <a:pt x="318" y="220"/>
                  </a:lnTo>
                  <a:lnTo>
                    <a:pt x="268" y="211"/>
                  </a:lnTo>
                  <a:lnTo>
                    <a:pt x="259" y="178"/>
                  </a:lnTo>
                  <a:lnTo>
                    <a:pt x="209" y="173"/>
                  </a:lnTo>
                  <a:lnTo>
                    <a:pt x="168" y="29"/>
                  </a:lnTo>
                  <a:lnTo>
                    <a:pt x="150" y="0"/>
                  </a:lnTo>
                  <a:lnTo>
                    <a:pt x="100" y="12"/>
                  </a:lnTo>
                  <a:lnTo>
                    <a:pt x="91" y="26"/>
                  </a:lnTo>
                  <a:lnTo>
                    <a:pt x="74"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0" name="Freeform 17"/>
            <p:cNvSpPr>
              <a:spLocks/>
            </p:cNvSpPr>
            <p:nvPr/>
          </p:nvSpPr>
          <p:spPr bwMode="auto">
            <a:xfrm>
              <a:off x="6851650" y="2990850"/>
              <a:ext cx="652463" cy="269875"/>
            </a:xfrm>
            <a:custGeom>
              <a:avLst/>
              <a:gdLst>
                <a:gd name="T0" fmla="*/ 0 w 411"/>
                <a:gd name="T1" fmla="*/ 2147483647 h 170"/>
                <a:gd name="T2" fmla="*/ 2147483647 w 411"/>
                <a:gd name="T3" fmla="*/ 0 h 170"/>
                <a:gd name="T4" fmla="*/ 2147483647 w 411"/>
                <a:gd name="T5" fmla="*/ 2147483647 h 170"/>
                <a:gd name="T6" fmla="*/ 2147483647 w 411"/>
                <a:gd name="T7" fmla="*/ 2147483647 h 170"/>
                <a:gd name="T8" fmla="*/ 2147483647 w 411"/>
                <a:gd name="T9" fmla="*/ 2147483647 h 170"/>
                <a:gd name="T10" fmla="*/ 2147483647 w 411"/>
                <a:gd name="T11" fmla="*/ 2147483647 h 170"/>
                <a:gd name="T12" fmla="*/ 2147483647 w 411"/>
                <a:gd name="T13" fmla="*/ 2147483647 h 170"/>
                <a:gd name="T14" fmla="*/ 2147483647 w 411"/>
                <a:gd name="T15" fmla="*/ 2147483647 h 170"/>
                <a:gd name="T16" fmla="*/ 2147483647 w 411"/>
                <a:gd name="T17" fmla="*/ 2147483647 h 170"/>
                <a:gd name="T18" fmla="*/ 2147483647 w 411"/>
                <a:gd name="T19" fmla="*/ 2147483647 h 170"/>
                <a:gd name="T20" fmla="*/ 2147483647 w 411"/>
                <a:gd name="T21" fmla="*/ 2147483647 h 170"/>
                <a:gd name="T22" fmla="*/ 2147483647 w 411"/>
                <a:gd name="T23" fmla="*/ 2147483647 h 170"/>
                <a:gd name="T24" fmla="*/ 2147483647 w 411"/>
                <a:gd name="T25" fmla="*/ 2147483647 h 170"/>
                <a:gd name="T26" fmla="*/ 2147483647 w 411"/>
                <a:gd name="T27" fmla="*/ 2147483647 h 170"/>
                <a:gd name="T28" fmla="*/ 2147483647 w 411"/>
                <a:gd name="T29" fmla="*/ 2147483647 h 170"/>
                <a:gd name="T30" fmla="*/ 2147483647 w 411"/>
                <a:gd name="T31" fmla="*/ 2147483647 h 170"/>
                <a:gd name="T32" fmla="*/ 0 w 411"/>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1"/>
                <a:gd name="T52" fmla="*/ 0 h 170"/>
                <a:gd name="T53" fmla="*/ 411 w 411"/>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1" h="170">
                  <a:moveTo>
                    <a:pt x="0" y="58"/>
                  </a:moveTo>
                  <a:lnTo>
                    <a:pt x="305" y="0"/>
                  </a:lnTo>
                  <a:lnTo>
                    <a:pt x="355" y="116"/>
                  </a:lnTo>
                  <a:lnTo>
                    <a:pt x="408" y="104"/>
                  </a:lnTo>
                  <a:lnTo>
                    <a:pt x="410" y="161"/>
                  </a:lnTo>
                  <a:lnTo>
                    <a:pt x="367" y="169"/>
                  </a:lnTo>
                  <a:lnTo>
                    <a:pt x="330" y="131"/>
                  </a:lnTo>
                  <a:lnTo>
                    <a:pt x="305" y="85"/>
                  </a:lnTo>
                  <a:lnTo>
                    <a:pt x="301" y="21"/>
                  </a:lnTo>
                  <a:lnTo>
                    <a:pt x="282" y="53"/>
                  </a:lnTo>
                  <a:lnTo>
                    <a:pt x="304" y="149"/>
                  </a:lnTo>
                  <a:lnTo>
                    <a:pt x="214" y="163"/>
                  </a:lnTo>
                  <a:lnTo>
                    <a:pt x="211" y="93"/>
                  </a:lnTo>
                  <a:lnTo>
                    <a:pt x="156" y="62"/>
                  </a:lnTo>
                  <a:lnTo>
                    <a:pt x="109" y="55"/>
                  </a:lnTo>
                  <a:lnTo>
                    <a:pt x="12" y="104"/>
                  </a:lnTo>
                  <a:lnTo>
                    <a:pt x="0" y="5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41" name="Freeform 18"/>
            <p:cNvSpPr>
              <a:spLocks/>
            </p:cNvSpPr>
            <p:nvPr/>
          </p:nvSpPr>
          <p:spPr bwMode="auto">
            <a:xfrm>
              <a:off x="1543050" y="1524000"/>
              <a:ext cx="858838" cy="628650"/>
            </a:xfrm>
            <a:custGeom>
              <a:avLst/>
              <a:gdLst>
                <a:gd name="T0" fmla="*/ 2147483647 w 541"/>
                <a:gd name="T1" fmla="*/ 0 h 396"/>
                <a:gd name="T2" fmla="*/ 2147483647 w 541"/>
                <a:gd name="T3" fmla="*/ 2147483647 h 396"/>
                <a:gd name="T4" fmla="*/ 2147483647 w 541"/>
                <a:gd name="T5" fmla="*/ 2147483647 h 396"/>
                <a:gd name="T6" fmla="*/ 2147483647 w 541"/>
                <a:gd name="T7" fmla="*/ 2147483647 h 396"/>
                <a:gd name="T8" fmla="*/ 2147483647 w 541"/>
                <a:gd name="T9" fmla="*/ 2147483647 h 396"/>
                <a:gd name="T10" fmla="*/ 2147483647 w 541"/>
                <a:gd name="T11" fmla="*/ 2147483647 h 396"/>
                <a:gd name="T12" fmla="*/ 2147483647 w 541"/>
                <a:gd name="T13" fmla="*/ 2147483647 h 396"/>
                <a:gd name="T14" fmla="*/ 2147483647 w 541"/>
                <a:gd name="T15" fmla="*/ 2147483647 h 396"/>
                <a:gd name="T16" fmla="*/ 2147483647 w 541"/>
                <a:gd name="T17" fmla="*/ 2147483647 h 396"/>
                <a:gd name="T18" fmla="*/ 2147483647 w 541"/>
                <a:gd name="T19" fmla="*/ 2147483647 h 396"/>
                <a:gd name="T20" fmla="*/ 2147483647 w 541"/>
                <a:gd name="T21" fmla="*/ 2147483647 h 396"/>
                <a:gd name="T22" fmla="*/ 2147483647 w 541"/>
                <a:gd name="T23" fmla="*/ 2147483647 h 396"/>
                <a:gd name="T24" fmla="*/ 2147483647 w 541"/>
                <a:gd name="T25" fmla="*/ 2147483647 h 396"/>
                <a:gd name="T26" fmla="*/ 2147483647 w 541"/>
                <a:gd name="T27" fmla="*/ 2147483647 h 396"/>
                <a:gd name="T28" fmla="*/ 2147483647 w 541"/>
                <a:gd name="T29" fmla="*/ 2147483647 h 396"/>
                <a:gd name="T30" fmla="*/ 2147483647 w 541"/>
                <a:gd name="T31" fmla="*/ 2147483647 h 396"/>
                <a:gd name="T32" fmla="*/ 2147483647 w 541"/>
                <a:gd name="T33" fmla="*/ 2147483647 h 396"/>
                <a:gd name="T34" fmla="*/ 2147483647 w 541"/>
                <a:gd name="T35" fmla="*/ 2147483647 h 396"/>
                <a:gd name="T36" fmla="*/ 2147483647 w 541"/>
                <a:gd name="T37" fmla="*/ 2147483647 h 396"/>
                <a:gd name="T38" fmla="*/ 2147483647 w 541"/>
                <a:gd name="T39" fmla="*/ 2147483647 h 396"/>
                <a:gd name="T40" fmla="*/ 0 w 541"/>
                <a:gd name="T41" fmla="*/ 2147483647 h 396"/>
                <a:gd name="T42" fmla="*/ 2147483647 w 541"/>
                <a:gd name="T43" fmla="*/ 2147483647 h 396"/>
                <a:gd name="T44" fmla="*/ 2147483647 w 541"/>
                <a:gd name="T45" fmla="*/ 2147483647 h 396"/>
                <a:gd name="T46" fmla="*/ 2147483647 w 541"/>
                <a:gd name="T47" fmla="*/ 2147483647 h 396"/>
                <a:gd name="T48" fmla="*/ 2147483647 w 541"/>
                <a:gd name="T49" fmla="*/ 2147483647 h 396"/>
                <a:gd name="T50" fmla="*/ 2147483647 w 541"/>
                <a:gd name="T51" fmla="*/ 2147483647 h 396"/>
                <a:gd name="T52" fmla="*/ 2147483647 w 541"/>
                <a:gd name="T53" fmla="*/ 2147483647 h 396"/>
                <a:gd name="T54" fmla="*/ 2147483647 w 541"/>
                <a:gd name="T55" fmla="*/ 2147483647 h 396"/>
                <a:gd name="T56" fmla="*/ 2147483647 w 541"/>
                <a:gd name="T57" fmla="*/ 2147483647 h 396"/>
                <a:gd name="T58" fmla="*/ 2147483647 w 541"/>
                <a:gd name="T59" fmla="*/ 2147483647 h 396"/>
                <a:gd name="T60" fmla="*/ 2147483647 w 541"/>
                <a:gd name="T61" fmla="*/ 2147483647 h 396"/>
                <a:gd name="T62" fmla="*/ 2147483647 w 541"/>
                <a:gd name="T63" fmla="*/ 2147483647 h 396"/>
                <a:gd name="T64" fmla="*/ 2147483647 w 541"/>
                <a:gd name="T65" fmla="*/ 2147483647 h 396"/>
                <a:gd name="T66" fmla="*/ 2147483647 w 541"/>
                <a:gd name="T67" fmla="*/ 2147483647 h 396"/>
                <a:gd name="T68" fmla="*/ 2147483647 w 541"/>
                <a:gd name="T69" fmla="*/ 2147483647 h 396"/>
                <a:gd name="T70" fmla="*/ 2147483647 w 541"/>
                <a:gd name="T71" fmla="*/ 2147483647 h 396"/>
                <a:gd name="T72" fmla="*/ 2147483647 w 541"/>
                <a:gd name="T73" fmla="*/ 2147483647 h 396"/>
                <a:gd name="T74" fmla="*/ 2147483647 w 541"/>
                <a:gd name="T75" fmla="*/ 0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1"/>
                <a:gd name="T115" fmla="*/ 0 h 396"/>
                <a:gd name="T116" fmla="*/ 541 w 54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1" h="396">
                  <a:moveTo>
                    <a:pt x="137" y="0"/>
                  </a:moveTo>
                  <a:lnTo>
                    <a:pt x="247" y="30"/>
                  </a:lnTo>
                  <a:lnTo>
                    <a:pt x="332" y="50"/>
                  </a:lnTo>
                  <a:lnTo>
                    <a:pt x="373" y="59"/>
                  </a:lnTo>
                  <a:lnTo>
                    <a:pt x="416" y="65"/>
                  </a:lnTo>
                  <a:lnTo>
                    <a:pt x="472" y="76"/>
                  </a:lnTo>
                  <a:lnTo>
                    <a:pt x="540" y="88"/>
                  </a:lnTo>
                  <a:lnTo>
                    <a:pt x="496" y="395"/>
                  </a:lnTo>
                  <a:lnTo>
                    <a:pt x="287" y="351"/>
                  </a:lnTo>
                  <a:lnTo>
                    <a:pt x="258" y="371"/>
                  </a:lnTo>
                  <a:lnTo>
                    <a:pt x="220" y="341"/>
                  </a:lnTo>
                  <a:lnTo>
                    <a:pt x="187" y="371"/>
                  </a:lnTo>
                  <a:lnTo>
                    <a:pt x="156" y="345"/>
                  </a:lnTo>
                  <a:lnTo>
                    <a:pt x="70" y="341"/>
                  </a:lnTo>
                  <a:lnTo>
                    <a:pt x="82" y="291"/>
                  </a:lnTo>
                  <a:lnTo>
                    <a:pt x="20" y="286"/>
                  </a:lnTo>
                  <a:lnTo>
                    <a:pt x="14" y="257"/>
                  </a:lnTo>
                  <a:lnTo>
                    <a:pt x="26" y="227"/>
                  </a:lnTo>
                  <a:lnTo>
                    <a:pt x="11" y="200"/>
                  </a:lnTo>
                  <a:lnTo>
                    <a:pt x="12" y="123"/>
                  </a:lnTo>
                  <a:lnTo>
                    <a:pt x="0" y="64"/>
                  </a:lnTo>
                  <a:lnTo>
                    <a:pt x="8" y="41"/>
                  </a:lnTo>
                  <a:lnTo>
                    <a:pt x="35" y="50"/>
                  </a:lnTo>
                  <a:lnTo>
                    <a:pt x="64" y="85"/>
                  </a:lnTo>
                  <a:lnTo>
                    <a:pt x="117" y="92"/>
                  </a:lnTo>
                  <a:lnTo>
                    <a:pt x="130" y="121"/>
                  </a:lnTo>
                  <a:lnTo>
                    <a:pt x="105" y="121"/>
                  </a:lnTo>
                  <a:lnTo>
                    <a:pt x="102" y="145"/>
                  </a:lnTo>
                  <a:lnTo>
                    <a:pt x="117" y="148"/>
                  </a:lnTo>
                  <a:lnTo>
                    <a:pt x="123" y="173"/>
                  </a:lnTo>
                  <a:lnTo>
                    <a:pt x="91" y="191"/>
                  </a:lnTo>
                  <a:lnTo>
                    <a:pt x="91" y="207"/>
                  </a:lnTo>
                  <a:lnTo>
                    <a:pt x="127" y="207"/>
                  </a:lnTo>
                  <a:lnTo>
                    <a:pt x="137" y="165"/>
                  </a:lnTo>
                  <a:lnTo>
                    <a:pt x="164" y="139"/>
                  </a:lnTo>
                  <a:lnTo>
                    <a:pt x="130" y="73"/>
                  </a:lnTo>
                  <a:lnTo>
                    <a:pt x="152" y="51"/>
                  </a:lnTo>
                  <a:lnTo>
                    <a:pt x="137"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2" name="Freeform 19"/>
            <p:cNvSpPr>
              <a:spLocks/>
            </p:cNvSpPr>
            <p:nvPr/>
          </p:nvSpPr>
          <p:spPr bwMode="auto">
            <a:xfrm>
              <a:off x="1341438" y="1978025"/>
              <a:ext cx="1069975" cy="817562"/>
            </a:xfrm>
            <a:custGeom>
              <a:avLst/>
              <a:gdLst>
                <a:gd name="T0" fmla="*/ 2147483647 w 674"/>
                <a:gd name="T1" fmla="*/ 0 h 515"/>
                <a:gd name="T2" fmla="*/ 2147483647 w 674"/>
                <a:gd name="T3" fmla="*/ 2147483647 h 515"/>
                <a:gd name="T4" fmla="*/ 2147483647 w 674"/>
                <a:gd name="T5" fmla="*/ 2147483647 h 515"/>
                <a:gd name="T6" fmla="*/ 2147483647 w 674"/>
                <a:gd name="T7" fmla="*/ 2147483647 h 515"/>
                <a:gd name="T8" fmla="*/ 2147483647 w 674"/>
                <a:gd name="T9" fmla="*/ 2147483647 h 515"/>
                <a:gd name="T10" fmla="*/ 2147483647 w 674"/>
                <a:gd name="T11" fmla="*/ 2147483647 h 515"/>
                <a:gd name="T12" fmla="*/ 2147483647 w 674"/>
                <a:gd name="T13" fmla="*/ 2147483647 h 515"/>
                <a:gd name="T14" fmla="*/ 2147483647 w 674"/>
                <a:gd name="T15" fmla="*/ 2147483647 h 515"/>
                <a:gd name="T16" fmla="*/ 2147483647 w 674"/>
                <a:gd name="T17" fmla="*/ 2147483647 h 515"/>
                <a:gd name="T18" fmla="*/ 0 w 674"/>
                <a:gd name="T19" fmla="*/ 2147483647 h 515"/>
                <a:gd name="T20" fmla="*/ 0 w 674"/>
                <a:gd name="T21" fmla="*/ 2147483647 h 515"/>
                <a:gd name="T22" fmla="*/ 2147483647 w 674"/>
                <a:gd name="T23" fmla="*/ 2147483647 h 515"/>
                <a:gd name="T24" fmla="*/ 2147483647 w 674"/>
                <a:gd name="T25" fmla="*/ 2147483647 h 515"/>
                <a:gd name="T26" fmla="*/ 2147483647 w 674"/>
                <a:gd name="T27" fmla="*/ 2147483647 h 515"/>
                <a:gd name="T28" fmla="*/ 2147483647 w 674"/>
                <a:gd name="T29" fmla="*/ 2147483647 h 515"/>
                <a:gd name="T30" fmla="*/ 2147483647 w 674"/>
                <a:gd name="T31" fmla="*/ 2147483647 h 515"/>
                <a:gd name="T32" fmla="*/ 2147483647 w 674"/>
                <a:gd name="T33" fmla="*/ 2147483647 h 515"/>
                <a:gd name="T34" fmla="*/ 2147483647 w 674"/>
                <a:gd name="T35" fmla="*/ 2147483647 h 515"/>
                <a:gd name="T36" fmla="*/ 2147483647 w 674"/>
                <a:gd name="T37" fmla="*/ 2147483647 h 515"/>
                <a:gd name="T38" fmla="*/ 2147483647 w 674"/>
                <a:gd name="T39" fmla="*/ 2147483647 h 515"/>
                <a:gd name="T40" fmla="*/ 2147483647 w 674"/>
                <a:gd name="T41" fmla="*/ 2147483647 h 515"/>
                <a:gd name="T42" fmla="*/ 2147483647 w 674"/>
                <a:gd name="T43" fmla="*/ 2147483647 h 515"/>
                <a:gd name="T44" fmla="*/ 2147483647 w 674"/>
                <a:gd name="T45" fmla="*/ 2147483647 h 515"/>
                <a:gd name="T46" fmla="*/ 2147483647 w 674"/>
                <a:gd name="T47" fmla="*/ 2147483647 h 515"/>
                <a:gd name="T48" fmla="*/ 2147483647 w 674"/>
                <a:gd name="T49" fmla="*/ 2147483647 h 515"/>
                <a:gd name="T50" fmla="*/ 2147483647 w 674"/>
                <a:gd name="T51" fmla="*/ 2147483647 h 515"/>
                <a:gd name="T52" fmla="*/ 2147483647 w 674"/>
                <a:gd name="T53" fmla="*/ 0 h 5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4"/>
                <a:gd name="T82" fmla="*/ 0 h 515"/>
                <a:gd name="T83" fmla="*/ 674 w 674"/>
                <a:gd name="T84" fmla="*/ 515 h 5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4" h="515">
                  <a:moveTo>
                    <a:pt x="147" y="0"/>
                  </a:moveTo>
                  <a:lnTo>
                    <a:pt x="127" y="11"/>
                  </a:lnTo>
                  <a:lnTo>
                    <a:pt x="115" y="56"/>
                  </a:lnTo>
                  <a:lnTo>
                    <a:pt x="103" y="94"/>
                  </a:lnTo>
                  <a:lnTo>
                    <a:pt x="94" y="124"/>
                  </a:lnTo>
                  <a:lnTo>
                    <a:pt x="82" y="158"/>
                  </a:lnTo>
                  <a:lnTo>
                    <a:pt x="68" y="191"/>
                  </a:lnTo>
                  <a:lnTo>
                    <a:pt x="50" y="227"/>
                  </a:lnTo>
                  <a:lnTo>
                    <a:pt x="26" y="270"/>
                  </a:lnTo>
                  <a:lnTo>
                    <a:pt x="0" y="311"/>
                  </a:lnTo>
                  <a:lnTo>
                    <a:pt x="0" y="400"/>
                  </a:lnTo>
                  <a:lnTo>
                    <a:pt x="377" y="478"/>
                  </a:lnTo>
                  <a:lnTo>
                    <a:pt x="552" y="514"/>
                  </a:lnTo>
                  <a:lnTo>
                    <a:pt x="588" y="335"/>
                  </a:lnTo>
                  <a:lnTo>
                    <a:pt x="611" y="320"/>
                  </a:lnTo>
                  <a:lnTo>
                    <a:pt x="590" y="281"/>
                  </a:lnTo>
                  <a:lnTo>
                    <a:pt x="600" y="240"/>
                  </a:lnTo>
                  <a:lnTo>
                    <a:pt x="673" y="171"/>
                  </a:lnTo>
                  <a:lnTo>
                    <a:pt x="623" y="109"/>
                  </a:lnTo>
                  <a:lnTo>
                    <a:pt x="414" y="65"/>
                  </a:lnTo>
                  <a:lnTo>
                    <a:pt x="385" y="83"/>
                  </a:lnTo>
                  <a:lnTo>
                    <a:pt x="347" y="53"/>
                  </a:lnTo>
                  <a:lnTo>
                    <a:pt x="314" y="85"/>
                  </a:lnTo>
                  <a:lnTo>
                    <a:pt x="282" y="53"/>
                  </a:lnTo>
                  <a:lnTo>
                    <a:pt x="199" y="55"/>
                  </a:lnTo>
                  <a:lnTo>
                    <a:pt x="209" y="5"/>
                  </a:lnTo>
                  <a:lnTo>
                    <a:pt x="147"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3" name="Freeform 20"/>
            <p:cNvSpPr>
              <a:spLocks/>
            </p:cNvSpPr>
            <p:nvPr/>
          </p:nvSpPr>
          <p:spPr bwMode="auto">
            <a:xfrm>
              <a:off x="1254125" y="2608262"/>
              <a:ext cx="1128713" cy="1743075"/>
            </a:xfrm>
            <a:custGeom>
              <a:avLst/>
              <a:gdLst>
                <a:gd name="T0" fmla="*/ 2147483647 w 711"/>
                <a:gd name="T1" fmla="*/ 0 h 1098"/>
                <a:gd name="T2" fmla="*/ 2147483647 w 711"/>
                <a:gd name="T3" fmla="*/ 2147483647 h 1098"/>
                <a:gd name="T4" fmla="*/ 2147483647 w 711"/>
                <a:gd name="T5" fmla="*/ 2147483647 h 1098"/>
                <a:gd name="T6" fmla="*/ 2147483647 w 711"/>
                <a:gd name="T7" fmla="*/ 2147483647 h 1098"/>
                <a:gd name="T8" fmla="*/ 2147483647 w 711"/>
                <a:gd name="T9" fmla="*/ 2147483647 h 1098"/>
                <a:gd name="T10" fmla="*/ 2147483647 w 711"/>
                <a:gd name="T11" fmla="*/ 2147483647 h 1098"/>
                <a:gd name="T12" fmla="*/ 2147483647 w 711"/>
                <a:gd name="T13" fmla="*/ 2147483647 h 1098"/>
                <a:gd name="T14" fmla="*/ 2147483647 w 711"/>
                <a:gd name="T15" fmla="*/ 2147483647 h 1098"/>
                <a:gd name="T16" fmla="*/ 2147483647 w 711"/>
                <a:gd name="T17" fmla="*/ 2147483647 h 1098"/>
                <a:gd name="T18" fmla="*/ 2147483647 w 711"/>
                <a:gd name="T19" fmla="*/ 2147483647 h 1098"/>
                <a:gd name="T20" fmla="*/ 2147483647 w 711"/>
                <a:gd name="T21" fmla="*/ 2147483647 h 1098"/>
                <a:gd name="T22" fmla="*/ 2147483647 w 711"/>
                <a:gd name="T23" fmla="*/ 2147483647 h 1098"/>
                <a:gd name="T24" fmla="*/ 2147483647 w 711"/>
                <a:gd name="T25" fmla="*/ 2147483647 h 1098"/>
                <a:gd name="T26" fmla="*/ 2147483647 w 711"/>
                <a:gd name="T27" fmla="*/ 2147483647 h 1098"/>
                <a:gd name="T28" fmla="*/ 2147483647 w 711"/>
                <a:gd name="T29" fmla="*/ 2147483647 h 1098"/>
                <a:gd name="T30" fmla="*/ 2147483647 w 711"/>
                <a:gd name="T31" fmla="*/ 2147483647 h 1098"/>
                <a:gd name="T32" fmla="*/ 2147483647 w 711"/>
                <a:gd name="T33" fmla="*/ 2147483647 h 1098"/>
                <a:gd name="T34" fmla="*/ 2147483647 w 711"/>
                <a:gd name="T35" fmla="*/ 2147483647 h 1098"/>
                <a:gd name="T36" fmla="*/ 2147483647 w 711"/>
                <a:gd name="T37" fmla="*/ 2147483647 h 1098"/>
                <a:gd name="T38" fmla="*/ 2147483647 w 711"/>
                <a:gd name="T39" fmla="*/ 2147483647 h 1098"/>
                <a:gd name="T40" fmla="*/ 2147483647 w 711"/>
                <a:gd name="T41" fmla="*/ 2147483647 h 1098"/>
                <a:gd name="T42" fmla="*/ 2147483647 w 711"/>
                <a:gd name="T43" fmla="*/ 2147483647 h 1098"/>
                <a:gd name="T44" fmla="*/ 2147483647 w 711"/>
                <a:gd name="T45" fmla="*/ 2147483647 h 1098"/>
                <a:gd name="T46" fmla="*/ 2147483647 w 711"/>
                <a:gd name="T47" fmla="*/ 2147483647 h 1098"/>
                <a:gd name="T48" fmla="*/ 2147483647 w 711"/>
                <a:gd name="T49" fmla="*/ 2147483647 h 1098"/>
                <a:gd name="T50" fmla="*/ 2147483647 w 711"/>
                <a:gd name="T51" fmla="*/ 2147483647 h 1098"/>
                <a:gd name="T52" fmla="*/ 2147483647 w 711"/>
                <a:gd name="T53" fmla="*/ 2147483647 h 1098"/>
                <a:gd name="T54" fmla="*/ 2147483647 w 711"/>
                <a:gd name="T55" fmla="*/ 2147483647 h 1098"/>
                <a:gd name="T56" fmla="*/ 2147483647 w 711"/>
                <a:gd name="T57" fmla="*/ 2147483647 h 1098"/>
                <a:gd name="T58" fmla="*/ 2147483647 w 711"/>
                <a:gd name="T59" fmla="*/ 2147483647 h 1098"/>
                <a:gd name="T60" fmla="*/ 2147483647 w 711"/>
                <a:gd name="T61" fmla="*/ 2147483647 h 1098"/>
                <a:gd name="T62" fmla="*/ 2147483647 w 711"/>
                <a:gd name="T63" fmla="*/ 2147483647 h 1098"/>
                <a:gd name="T64" fmla="*/ 2147483647 w 711"/>
                <a:gd name="T65" fmla="*/ 2147483647 h 1098"/>
                <a:gd name="T66" fmla="*/ 2147483647 w 711"/>
                <a:gd name="T67" fmla="*/ 2147483647 h 1098"/>
                <a:gd name="T68" fmla="*/ 2147483647 w 711"/>
                <a:gd name="T69" fmla="*/ 2147483647 h 1098"/>
                <a:gd name="T70" fmla="*/ 2147483647 w 711"/>
                <a:gd name="T71" fmla="*/ 2147483647 h 1098"/>
                <a:gd name="T72" fmla="*/ 2147483647 w 711"/>
                <a:gd name="T73" fmla="*/ 2147483647 h 1098"/>
                <a:gd name="T74" fmla="*/ 2147483647 w 711"/>
                <a:gd name="T75" fmla="*/ 2147483647 h 1098"/>
                <a:gd name="T76" fmla="*/ 2147483647 w 711"/>
                <a:gd name="T77" fmla="*/ 2147483647 h 1098"/>
                <a:gd name="T78" fmla="*/ 2147483647 w 711"/>
                <a:gd name="T79" fmla="*/ 2147483647 h 1098"/>
                <a:gd name="T80" fmla="*/ 2147483647 w 711"/>
                <a:gd name="T81" fmla="*/ 2147483647 h 1098"/>
                <a:gd name="T82" fmla="*/ 2147483647 w 711"/>
                <a:gd name="T83" fmla="*/ 2147483647 h 1098"/>
                <a:gd name="T84" fmla="*/ 2147483647 w 711"/>
                <a:gd name="T85" fmla="*/ 2147483647 h 1098"/>
                <a:gd name="T86" fmla="*/ 0 w 711"/>
                <a:gd name="T87" fmla="*/ 2147483647 h 1098"/>
                <a:gd name="T88" fmla="*/ 2147483647 w 711"/>
                <a:gd name="T89" fmla="*/ 2147483647 h 1098"/>
                <a:gd name="T90" fmla="*/ 2147483647 w 711"/>
                <a:gd name="T91" fmla="*/ 2147483647 h 1098"/>
                <a:gd name="T92" fmla="*/ 2147483647 w 711"/>
                <a:gd name="T93" fmla="*/ 2147483647 h 1098"/>
                <a:gd name="T94" fmla="*/ 2147483647 w 711"/>
                <a:gd name="T95" fmla="*/ 0 h 10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1"/>
                <a:gd name="T145" fmla="*/ 0 h 1098"/>
                <a:gd name="T146" fmla="*/ 711 w 711"/>
                <a:gd name="T147" fmla="*/ 1098 h 10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1" h="1098">
                  <a:moveTo>
                    <a:pt x="55" y="0"/>
                  </a:moveTo>
                  <a:lnTo>
                    <a:pt x="381" y="65"/>
                  </a:lnTo>
                  <a:lnTo>
                    <a:pt x="309" y="388"/>
                  </a:lnTo>
                  <a:lnTo>
                    <a:pt x="677" y="880"/>
                  </a:lnTo>
                  <a:lnTo>
                    <a:pt x="710" y="942"/>
                  </a:lnTo>
                  <a:lnTo>
                    <a:pt x="675" y="973"/>
                  </a:lnTo>
                  <a:lnTo>
                    <a:pt x="652" y="1027"/>
                  </a:lnTo>
                  <a:lnTo>
                    <a:pt x="631" y="1059"/>
                  </a:lnTo>
                  <a:lnTo>
                    <a:pt x="654" y="1088"/>
                  </a:lnTo>
                  <a:lnTo>
                    <a:pt x="616" y="1097"/>
                  </a:lnTo>
                  <a:lnTo>
                    <a:pt x="401" y="1089"/>
                  </a:lnTo>
                  <a:lnTo>
                    <a:pt x="387" y="1026"/>
                  </a:lnTo>
                  <a:lnTo>
                    <a:pt x="349" y="979"/>
                  </a:lnTo>
                  <a:lnTo>
                    <a:pt x="322" y="962"/>
                  </a:lnTo>
                  <a:lnTo>
                    <a:pt x="314" y="929"/>
                  </a:lnTo>
                  <a:lnTo>
                    <a:pt x="291" y="910"/>
                  </a:lnTo>
                  <a:lnTo>
                    <a:pt x="269" y="888"/>
                  </a:lnTo>
                  <a:lnTo>
                    <a:pt x="261" y="862"/>
                  </a:lnTo>
                  <a:lnTo>
                    <a:pt x="240" y="845"/>
                  </a:lnTo>
                  <a:lnTo>
                    <a:pt x="206" y="854"/>
                  </a:lnTo>
                  <a:lnTo>
                    <a:pt x="168" y="841"/>
                  </a:lnTo>
                  <a:lnTo>
                    <a:pt x="168" y="827"/>
                  </a:lnTo>
                  <a:lnTo>
                    <a:pt x="167" y="797"/>
                  </a:lnTo>
                  <a:lnTo>
                    <a:pt x="152" y="763"/>
                  </a:lnTo>
                  <a:lnTo>
                    <a:pt x="150" y="736"/>
                  </a:lnTo>
                  <a:lnTo>
                    <a:pt x="134" y="712"/>
                  </a:lnTo>
                  <a:lnTo>
                    <a:pt x="138" y="689"/>
                  </a:lnTo>
                  <a:lnTo>
                    <a:pt x="91" y="633"/>
                  </a:lnTo>
                  <a:lnTo>
                    <a:pt x="91" y="601"/>
                  </a:lnTo>
                  <a:lnTo>
                    <a:pt x="115" y="589"/>
                  </a:lnTo>
                  <a:lnTo>
                    <a:pt x="115" y="569"/>
                  </a:lnTo>
                  <a:lnTo>
                    <a:pt x="91" y="563"/>
                  </a:lnTo>
                  <a:lnTo>
                    <a:pt x="80" y="533"/>
                  </a:lnTo>
                  <a:lnTo>
                    <a:pt x="68" y="479"/>
                  </a:lnTo>
                  <a:lnTo>
                    <a:pt x="103" y="508"/>
                  </a:lnTo>
                  <a:lnTo>
                    <a:pt x="90" y="470"/>
                  </a:lnTo>
                  <a:lnTo>
                    <a:pt x="115" y="470"/>
                  </a:lnTo>
                  <a:lnTo>
                    <a:pt x="115" y="443"/>
                  </a:lnTo>
                  <a:lnTo>
                    <a:pt x="90" y="425"/>
                  </a:lnTo>
                  <a:lnTo>
                    <a:pt x="77" y="451"/>
                  </a:lnTo>
                  <a:lnTo>
                    <a:pt x="55" y="442"/>
                  </a:lnTo>
                  <a:lnTo>
                    <a:pt x="9" y="319"/>
                  </a:lnTo>
                  <a:lnTo>
                    <a:pt x="21" y="231"/>
                  </a:lnTo>
                  <a:lnTo>
                    <a:pt x="0" y="181"/>
                  </a:lnTo>
                  <a:lnTo>
                    <a:pt x="11" y="143"/>
                  </a:lnTo>
                  <a:lnTo>
                    <a:pt x="33" y="134"/>
                  </a:lnTo>
                  <a:lnTo>
                    <a:pt x="55" y="74"/>
                  </a:lnTo>
                  <a:lnTo>
                    <a:pt x="55"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4" name="Freeform 21"/>
            <p:cNvSpPr>
              <a:spLocks/>
            </p:cNvSpPr>
            <p:nvPr/>
          </p:nvSpPr>
          <p:spPr bwMode="auto">
            <a:xfrm>
              <a:off x="1744663" y="2717800"/>
              <a:ext cx="855662" cy="1290637"/>
            </a:xfrm>
            <a:custGeom>
              <a:avLst/>
              <a:gdLst>
                <a:gd name="T0" fmla="*/ 2147483647 w 539"/>
                <a:gd name="T1" fmla="*/ 0 h 813"/>
                <a:gd name="T2" fmla="*/ 0 w 539"/>
                <a:gd name="T3" fmla="*/ 2147483647 h 813"/>
                <a:gd name="T4" fmla="*/ 2147483647 w 539"/>
                <a:gd name="T5" fmla="*/ 2147483647 h 813"/>
                <a:gd name="T6" fmla="*/ 2147483647 w 539"/>
                <a:gd name="T7" fmla="*/ 2147483647 h 813"/>
                <a:gd name="T8" fmla="*/ 2147483647 w 539"/>
                <a:gd name="T9" fmla="*/ 2147483647 h 813"/>
                <a:gd name="T10" fmla="*/ 2147483647 w 539"/>
                <a:gd name="T11" fmla="*/ 2147483647 h 813"/>
                <a:gd name="T12" fmla="*/ 2147483647 w 539"/>
                <a:gd name="T13" fmla="*/ 2147483647 h 813"/>
                <a:gd name="T14" fmla="*/ 2147483647 w 539"/>
                <a:gd name="T15" fmla="*/ 2147483647 h 813"/>
                <a:gd name="T16" fmla="*/ 2147483647 w 539"/>
                <a:gd name="T17" fmla="*/ 2147483647 h 813"/>
                <a:gd name="T18" fmla="*/ 2147483647 w 539"/>
                <a:gd name="T19" fmla="*/ 2147483647 h 813"/>
                <a:gd name="T20" fmla="*/ 2147483647 w 539"/>
                <a:gd name="T21" fmla="*/ 2147483647 h 813"/>
                <a:gd name="T22" fmla="*/ 2147483647 w 539"/>
                <a:gd name="T23" fmla="*/ 0 h 8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9"/>
                <a:gd name="T37" fmla="*/ 0 h 813"/>
                <a:gd name="T38" fmla="*/ 539 w 539"/>
                <a:gd name="T39" fmla="*/ 813 h 8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9" h="813">
                  <a:moveTo>
                    <a:pt x="68" y="0"/>
                  </a:moveTo>
                  <a:lnTo>
                    <a:pt x="0" y="322"/>
                  </a:lnTo>
                  <a:lnTo>
                    <a:pt x="366" y="812"/>
                  </a:lnTo>
                  <a:lnTo>
                    <a:pt x="389" y="791"/>
                  </a:lnTo>
                  <a:lnTo>
                    <a:pt x="388" y="694"/>
                  </a:lnTo>
                  <a:lnTo>
                    <a:pt x="433" y="701"/>
                  </a:lnTo>
                  <a:lnTo>
                    <a:pt x="480" y="404"/>
                  </a:lnTo>
                  <a:lnTo>
                    <a:pt x="512" y="202"/>
                  </a:lnTo>
                  <a:lnTo>
                    <a:pt x="521" y="141"/>
                  </a:lnTo>
                  <a:lnTo>
                    <a:pt x="538" y="87"/>
                  </a:lnTo>
                  <a:lnTo>
                    <a:pt x="296" y="49"/>
                  </a:lnTo>
                  <a:lnTo>
                    <a:pt x="68"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5" name="Freeform 22"/>
            <p:cNvSpPr>
              <a:spLocks/>
            </p:cNvSpPr>
            <p:nvPr/>
          </p:nvSpPr>
          <p:spPr bwMode="auto">
            <a:xfrm>
              <a:off x="2214563" y="1660525"/>
              <a:ext cx="769937" cy="1246187"/>
            </a:xfrm>
            <a:custGeom>
              <a:avLst/>
              <a:gdLst>
                <a:gd name="T0" fmla="*/ 2147483647 w 485"/>
                <a:gd name="T1" fmla="*/ 0 h 785"/>
                <a:gd name="T2" fmla="*/ 2147483647 w 485"/>
                <a:gd name="T3" fmla="*/ 2147483647 h 785"/>
                <a:gd name="T4" fmla="*/ 2147483647 w 485"/>
                <a:gd name="T5" fmla="*/ 2147483647 h 785"/>
                <a:gd name="T6" fmla="*/ 2147483647 w 485"/>
                <a:gd name="T7" fmla="*/ 2147483647 h 785"/>
                <a:gd name="T8" fmla="*/ 2147483647 w 485"/>
                <a:gd name="T9" fmla="*/ 2147483647 h 785"/>
                <a:gd name="T10" fmla="*/ 2147483647 w 485"/>
                <a:gd name="T11" fmla="*/ 2147483647 h 785"/>
                <a:gd name="T12" fmla="*/ 2147483647 w 485"/>
                <a:gd name="T13" fmla="*/ 2147483647 h 785"/>
                <a:gd name="T14" fmla="*/ 0 w 485"/>
                <a:gd name="T15" fmla="*/ 2147483647 h 785"/>
                <a:gd name="T16" fmla="*/ 2147483647 w 485"/>
                <a:gd name="T17" fmla="*/ 2147483647 h 785"/>
                <a:gd name="T18" fmla="*/ 2147483647 w 485"/>
                <a:gd name="T19" fmla="*/ 2147483647 h 785"/>
                <a:gd name="T20" fmla="*/ 2147483647 w 485"/>
                <a:gd name="T21" fmla="*/ 2147483647 h 785"/>
                <a:gd name="T22" fmla="*/ 2147483647 w 485"/>
                <a:gd name="T23" fmla="*/ 2147483647 h 785"/>
                <a:gd name="T24" fmla="*/ 2147483647 w 485"/>
                <a:gd name="T25" fmla="*/ 2147483647 h 785"/>
                <a:gd name="T26" fmla="*/ 2147483647 w 485"/>
                <a:gd name="T27" fmla="*/ 2147483647 h 785"/>
                <a:gd name="T28" fmla="*/ 2147483647 w 485"/>
                <a:gd name="T29" fmla="*/ 2147483647 h 785"/>
                <a:gd name="T30" fmla="*/ 2147483647 w 485"/>
                <a:gd name="T31" fmla="*/ 2147483647 h 785"/>
                <a:gd name="T32" fmla="*/ 2147483647 w 485"/>
                <a:gd name="T33" fmla="*/ 2147483647 h 785"/>
                <a:gd name="T34" fmla="*/ 2147483647 w 485"/>
                <a:gd name="T35" fmla="*/ 2147483647 h 785"/>
                <a:gd name="T36" fmla="*/ 2147483647 w 485"/>
                <a:gd name="T37" fmla="*/ 2147483647 h 785"/>
                <a:gd name="T38" fmla="*/ 2147483647 w 485"/>
                <a:gd name="T39" fmla="*/ 2147483647 h 785"/>
                <a:gd name="T40" fmla="*/ 2147483647 w 485"/>
                <a:gd name="T41" fmla="*/ 2147483647 h 785"/>
                <a:gd name="T42" fmla="*/ 2147483647 w 485"/>
                <a:gd name="T43" fmla="*/ 0 h 7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5"/>
                <a:gd name="T67" fmla="*/ 0 h 785"/>
                <a:gd name="T68" fmla="*/ 485 w 485"/>
                <a:gd name="T69" fmla="*/ 785 h 7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5" h="785">
                  <a:moveTo>
                    <a:pt x="117" y="0"/>
                  </a:moveTo>
                  <a:lnTo>
                    <a:pt x="73" y="306"/>
                  </a:lnTo>
                  <a:lnTo>
                    <a:pt x="118" y="372"/>
                  </a:lnTo>
                  <a:lnTo>
                    <a:pt x="47" y="440"/>
                  </a:lnTo>
                  <a:lnTo>
                    <a:pt x="38" y="487"/>
                  </a:lnTo>
                  <a:lnTo>
                    <a:pt x="58" y="520"/>
                  </a:lnTo>
                  <a:lnTo>
                    <a:pt x="38" y="537"/>
                  </a:lnTo>
                  <a:lnTo>
                    <a:pt x="0" y="714"/>
                  </a:lnTo>
                  <a:lnTo>
                    <a:pt x="231" y="755"/>
                  </a:lnTo>
                  <a:lnTo>
                    <a:pt x="449" y="784"/>
                  </a:lnTo>
                  <a:lnTo>
                    <a:pt x="472" y="622"/>
                  </a:lnTo>
                  <a:lnTo>
                    <a:pt x="484" y="532"/>
                  </a:lnTo>
                  <a:lnTo>
                    <a:pt x="463" y="500"/>
                  </a:lnTo>
                  <a:lnTo>
                    <a:pt x="413" y="510"/>
                  </a:lnTo>
                  <a:lnTo>
                    <a:pt x="347" y="517"/>
                  </a:lnTo>
                  <a:lnTo>
                    <a:pt x="335" y="444"/>
                  </a:lnTo>
                  <a:lnTo>
                    <a:pt x="256" y="385"/>
                  </a:lnTo>
                  <a:lnTo>
                    <a:pt x="267" y="347"/>
                  </a:lnTo>
                  <a:lnTo>
                    <a:pt x="275" y="281"/>
                  </a:lnTo>
                  <a:lnTo>
                    <a:pt x="173" y="136"/>
                  </a:lnTo>
                  <a:lnTo>
                    <a:pt x="187" y="9"/>
                  </a:lnTo>
                  <a:lnTo>
                    <a:pt x="117"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6" name="Freeform 23"/>
            <p:cNvSpPr>
              <a:spLocks/>
            </p:cNvSpPr>
            <p:nvPr/>
          </p:nvSpPr>
          <p:spPr bwMode="auto">
            <a:xfrm>
              <a:off x="2451100" y="2817812"/>
              <a:ext cx="712788" cy="978493"/>
            </a:xfrm>
            <a:custGeom>
              <a:avLst/>
              <a:gdLst>
                <a:gd name="T0" fmla="*/ 2147483647 w 449"/>
                <a:gd name="T1" fmla="*/ 0 h 580"/>
                <a:gd name="T2" fmla="*/ 2147483647 w 449"/>
                <a:gd name="T3" fmla="*/ 2147483647 h 580"/>
                <a:gd name="T4" fmla="*/ 2147483647 w 449"/>
                <a:gd name="T5" fmla="*/ 2147483647 h 580"/>
                <a:gd name="T6" fmla="*/ 2147483647 w 449"/>
                <a:gd name="T7" fmla="*/ 2147483647 h 580"/>
                <a:gd name="T8" fmla="*/ 2147483647 w 449"/>
                <a:gd name="T9" fmla="*/ 2147483647 h 580"/>
                <a:gd name="T10" fmla="*/ 0 w 449"/>
                <a:gd name="T11" fmla="*/ 2147483647 h 580"/>
                <a:gd name="T12" fmla="*/ 2147483647 w 449"/>
                <a:gd name="T13" fmla="*/ 2147483647 h 580"/>
                <a:gd name="T14" fmla="*/ 2147483647 w 449"/>
                <a:gd name="T15" fmla="*/ 0 h 580"/>
                <a:gd name="T16" fmla="*/ 0 60000 65536"/>
                <a:gd name="T17" fmla="*/ 0 60000 65536"/>
                <a:gd name="T18" fmla="*/ 0 60000 65536"/>
                <a:gd name="T19" fmla="*/ 0 60000 65536"/>
                <a:gd name="T20" fmla="*/ 0 60000 65536"/>
                <a:gd name="T21" fmla="*/ 0 60000 65536"/>
                <a:gd name="T22" fmla="*/ 0 60000 65536"/>
                <a:gd name="T23" fmla="*/ 0 60000 65536"/>
                <a:gd name="T24" fmla="*/ 0 w 449"/>
                <a:gd name="T25" fmla="*/ 0 h 580"/>
                <a:gd name="T26" fmla="*/ 449 w 449"/>
                <a:gd name="T27" fmla="*/ 580 h 5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9" h="580">
                  <a:moveTo>
                    <a:pt x="83" y="0"/>
                  </a:moveTo>
                  <a:lnTo>
                    <a:pt x="303" y="30"/>
                  </a:lnTo>
                  <a:lnTo>
                    <a:pt x="288" y="141"/>
                  </a:lnTo>
                  <a:lnTo>
                    <a:pt x="448" y="156"/>
                  </a:lnTo>
                  <a:lnTo>
                    <a:pt x="404" y="579"/>
                  </a:lnTo>
                  <a:lnTo>
                    <a:pt x="0" y="535"/>
                  </a:lnTo>
                  <a:lnTo>
                    <a:pt x="41" y="265"/>
                  </a:lnTo>
                  <a:lnTo>
                    <a:pt x="83"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7" name="Freeform 24"/>
            <p:cNvSpPr>
              <a:spLocks/>
            </p:cNvSpPr>
            <p:nvPr/>
          </p:nvSpPr>
          <p:spPr bwMode="auto">
            <a:xfrm>
              <a:off x="2484438" y="1671637"/>
              <a:ext cx="1338262" cy="835025"/>
            </a:xfrm>
            <a:custGeom>
              <a:avLst/>
              <a:gdLst>
                <a:gd name="T0" fmla="*/ 2147483647 w 843"/>
                <a:gd name="T1" fmla="*/ 0 h 526"/>
                <a:gd name="T2" fmla="*/ 2147483647 w 843"/>
                <a:gd name="T3" fmla="*/ 2147483647 h 526"/>
                <a:gd name="T4" fmla="*/ 2147483647 w 843"/>
                <a:gd name="T5" fmla="*/ 2147483647 h 526"/>
                <a:gd name="T6" fmla="*/ 2147483647 w 843"/>
                <a:gd name="T7" fmla="*/ 2147483647 h 526"/>
                <a:gd name="T8" fmla="*/ 2147483647 w 843"/>
                <a:gd name="T9" fmla="*/ 2147483647 h 526"/>
                <a:gd name="T10" fmla="*/ 2147483647 w 843"/>
                <a:gd name="T11" fmla="*/ 2147483647 h 526"/>
                <a:gd name="T12" fmla="*/ 2147483647 w 843"/>
                <a:gd name="T13" fmla="*/ 2147483647 h 526"/>
                <a:gd name="T14" fmla="*/ 2147483647 w 843"/>
                <a:gd name="T15" fmla="*/ 2147483647 h 526"/>
                <a:gd name="T16" fmla="*/ 2147483647 w 843"/>
                <a:gd name="T17" fmla="*/ 2147483647 h 526"/>
                <a:gd name="T18" fmla="*/ 2147483647 w 843"/>
                <a:gd name="T19" fmla="*/ 2147483647 h 526"/>
                <a:gd name="T20" fmla="*/ 2147483647 w 843"/>
                <a:gd name="T21" fmla="*/ 2147483647 h 526"/>
                <a:gd name="T22" fmla="*/ 2147483647 w 843"/>
                <a:gd name="T23" fmla="*/ 2147483647 h 526"/>
                <a:gd name="T24" fmla="*/ 2147483647 w 843"/>
                <a:gd name="T25" fmla="*/ 2147483647 h 526"/>
                <a:gd name="T26" fmla="*/ 2147483647 w 843"/>
                <a:gd name="T27" fmla="*/ 2147483647 h 526"/>
                <a:gd name="T28" fmla="*/ 2147483647 w 843"/>
                <a:gd name="T29" fmla="*/ 2147483647 h 526"/>
                <a:gd name="T30" fmla="*/ 2147483647 w 843"/>
                <a:gd name="T31" fmla="*/ 2147483647 h 526"/>
                <a:gd name="T32" fmla="*/ 2147483647 w 843"/>
                <a:gd name="T33" fmla="*/ 2147483647 h 526"/>
                <a:gd name="T34" fmla="*/ 0 w 843"/>
                <a:gd name="T35" fmla="*/ 2147483647 h 526"/>
                <a:gd name="T36" fmla="*/ 2147483647 w 843"/>
                <a:gd name="T37" fmla="*/ 0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3"/>
                <a:gd name="T58" fmla="*/ 0 h 526"/>
                <a:gd name="T59" fmla="*/ 843 w 843"/>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3" h="526">
                  <a:moveTo>
                    <a:pt x="14" y="0"/>
                  </a:moveTo>
                  <a:lnTo>
                    <a:pt x="179" y="21"/>
                  </a:lnTo>
                  <a:lnTo>
                    <a:pt x="279" y="35"/>
                  </a:lnTo>
                  <a:lnTo>
                    <a:pt x="411" y="49"/>
                  </a:lnTo>
                  <a:lnTo>
                    <a:pt x="533" y="61"/>
                  </a:lnTo>
                  <a:lnTo>
                    <a:pt x="743" y="76"/>
                  </a:lnTo>
                  <a:lnTo>
                    <a:pt x="842" y="83"/>
                  </a:lnTo>
                  <a:lnTo>
                    <a:pt x="839" y="511"/>
                  </a:lnTo>
                  <a:lnTo>
                    <a:pt x="323" y="467"/>
                  </a:lnTo>
                  <a:lnTo>
                    <a:pt x="313" y="525"/>
                  </a:lnTo>
                  <a:lnTo>
                    <a:pt x="293" y="498"/>
                  </a:lnTo>
                  <a:lnTo>
                    <a:pt x="246" y="502"/>
                  </a:lnTo>
                  <a:lnTo>
                    <a:pt x="178" y="513"/>
                  </a:lnTo>
                  <a:lnTo>
                    <a:pt x="165" y="439"/>
                  </a:lnTo>
                  <a:lnTo>
                    <a:pt x="85" y="379"/>
                  </a:lnTo>
                  <a:lnTo>
                    <a:pt x="97" y="323"/>
                  </a:lnTo>
                  <a:lnTo>
                    <a:pt x="105" y="278"/>
                  </a:lnTo>
                  <a:lnTo>
                    <a:pt x="0" y="130"/>
                  </a:lnTo>
                  <a:lnTo>
                    <a:pt x="14"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8" name="Freeform 25"/>
            <p:cNvSpPr>
              <a:spLocks/>
            </p:cNvSpPr>
            <p:nvPr/>
          </p:nvSpPr>
          <p:spPr bwMode="auto">
            <a:xfrm>
              <a:off x="3086100" y="3105150"/>
              <a:ext cx="955675" cy="711200"/>
            </a:xfrm>
            <a:custGeom>
              <a:avLst/>
              <a:gdLst>
                <a:gd name="T0" fmla="*/ 2147483647 w 602"/>
                <a:gd name="T1" fmla="*/ 0 h 448"/>
                <a:gd name="T2" fmla="*/ 2147483647 w 602"/>
                <a:gd name="T3" fmla="*/ 2147483647 h 448"/>
                <a:gd name="T4" fmla="*/ 0 w 602"/>
                <a:gd name="T5" fmla="*/ 2147483647 h 448"/>
                <a:gd name="T6" fmla="*/ 2147483647 w 602"/>
                <a:gd name="T7" fmla="*/ 2147483647 h 448"/>
                <a:gd name="T8" fmla="*/ 2147483647 w 602"/>
                <a:gd name="T9" fmla="*/ 2147483647 h 448"/>
                <a:gd name="T10" fmla="*/ 2147483647 w 602"/>
                <a:gd name="T11" fmla="*/ 2147483647 h 448"/>
                <a:gd name="T12" fmla="*/ 2147483647 w 602"/>
                <a:gd name="T13" fmla="*/ 2147483647 h 448"/>
                <a:gd name="T14" fmla="*/ 2147483647 w 602"/>
                <a:gd name="T15" fmla="*/ 2147483647 h 448"/>
                <a:gd name="T16" fmla="*/ 2147483647 w 602"/>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
                <a:gd name="T28" fmla="*/ 0 h 448"/>
                <a:gd name="T29" fmla="*/ 602 w 602"/>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 h="448">
                  <a:moveTo>
                    <a:pt x="50" y="0"/>
                  </a:moveTo>
                  <a:lnTo>
                    <a:pt x="20" y="268"/>
                  </a:lnTo>
                  <a:lnTo>
                    <a:pt x="0" y="423"/>
                  </a:lnTo>
                  <a:lnTo>
                    <a:pt x="301" y="438"/>
                  </a:lnTo>
                  <a:lnTo>
                    <a:pt x="587" y="447"/>
                  </a:lnTo>
                  <a:lnTo>
                    <a:pt x="596" y="238"/>
                  </a:lnTo>
                  <a:lnTo>
                    <a:pt x="601" y="33"/>
                  </a:lnTo>
                  <a:lnTo>
                    <a:pt x="437" y="30"/>
                  </a:lnTo>
                  <a:lnTo>
                    <a:pt x="5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49" name="Freeform 26"/>
            <p:cNvSpPr>
              <a:spLocks/>
            </p:cNvSpPr>
            <p:nvPr/>
          </p:nvSpPr>
          <p:spPr bwMode="auto">
            <a:xfrm>
              <a:off x="2230438" y="3702050"/>
              <a:ext cx="863600" cy="962025"/>
            </a:xfrm>
            <a:custGeom>
              <a:avLst/>
              <a:gdLst>
                <a:gd name="T0" fmla="*/ 2147483647 w 544"/>
                <a:gd name="T1" fmla="*/ 0 h 606"/>
                <a:gd name="T2" fmla="*/ 2147483647 w 544"/>
                <a:gd name="T3" fmla="*/ 2147483647 h 606"/>
                <a:gd name="T4" fmla="*/ 2147483647 w 544"/>
                <a:gd name="T5" fmla="*/ 2147483647 h 606"/>
                <a:gd name="T6" fmla="*/ 2147483647 w 544"/>
                <a:gd name="T7" fmla="*/ 2147483647 h 606"/>
                <a:gd name="T8" fmla="*/ 2147483647 w 544"/>
                <a:gd name="T9" fmla="*/ 2147483647 h 606"/>
                <a:gd name="T10" fmla="*/ 2147483647 w 544"/>
                <a:gd name="T11" fmla="*/ 2147483647 h 606"/>
                <a:gd name="T12" fmla="*/ 2147483647 w 544"/>
                <a:gd name="T13" fmla="*/ 2147483647 h 606"/>
                <a:gd name="T14" fmla="*/ 2147483647 w 544"/>
                <a:gd name="T15" fmla="*/ 2147483647 h 606"/>
                <a:gd name="T16" fmla="*/ 2147483647 w 544"/>
                <a:gd name="T17" fmla="*/ 2147483647 h 606"/>
                <a:gd name="T18" fmla="*/ 2147483647 w 544"/>
                <a:gd name="T19" fmla="*/ 2147483647 h 606"/>
                <a:gd name="T20" fmla="*/ 2147483647 w 544"/>
                <a:gd name="T21" fmla="*/ 2147483647 h 606"/>
                <a:gd name="T22" fmla="*/ 0 w 544"/>
                <a:gd name="T23" fmla="*/ 2147483647 h 606"/>
                <a:gd name="T24" fmla="*/ 2147483647 w 544"/>
                <a:gd name="T25" fmla="*/ 2147483647 h 606"/>
                <a:gd name="T26" fmla="*/ 2147483647 w 544"/>
                <a:gd name="T27" fmla="*/ 2147483647 h 606"/>
                <a:gd name="T28" fmla="*/ 2147483647 w 544"/>
                <a:gd name="T29" fmla="*/ 2147483647 h 606"/>
                <a:gd name="T30" fmla="*/ 2147483647 w 544"/>
                <a:gd name="T31" fmla="*/ 0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4"/>
                <a:gd name="T49" fmla="*/ 0 h 606"/>
                <a:gd name="T50" fmla="*/ 544 w 54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4" h="606">
                  <a:moveTo>
                    <a:pt x="138" y="0"/>
                  </a:moveTo>
                  <a:lnTo>
                    <a:pt x="127" y="79"/>
                  </a:lnTo>
                  <a:lnTo>
                    <a:pt x="80" y="70"/>
                  </a:lnTo>
                  <a:lnTo>
                    <a:pt x="83" y="171"/>
                  </a:lnTo>
                  <a:lnTo>
                    <a:pt x="61" y="191"/>
                  </a:lnTo>
                  <a:lnTo>
                    <a:pt x="94" y="253"/>
                  </a:lnTo>
                  <a:lnTo>
                    <a:pt x="61" y="281"/>
                  </a:lnTo>
                  <a:lnTo>
                    <a:pt x="42" y="326"/>
                  </a:lnTo>
                  <a:lnTo>
                    <a:pt x="17" y="370"/>
                  </a:lnTo>
                  <a:lnTo>
                    <a:pt x="35" y="396"/>
                  </a:lnTo>
                  <a:lnTo>
                    <a:pt x="3" y="406"/>
                  </a:lnTo>
                  <a:lnTo>
                    <a:pt x="0" y="447"/>
                  </a:lnTo>
                  <a:lnTo>
                    <a:pt x="306" y="602"/>
                  </a:lnTo>
                  <a:lnTo>
                    <a:pt x="478" y="605"/>
                  </a:lnTo>
                  <a:lnTo>
                    <a:pt x="543" y="47"/>
                  </a:lnTo>
                  <a:lnTo>
                    <a:pt x="138"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50" name="Freeform 27"/>
            <p:cNvSpPr>
              <a:spLocks/>
            </p:cNvSpPr>
            <p:nvPr/>
          </p:nvSpPr>
          <p:spPr bwMode="auto">
            <a:xfrm>
              <a:off x="2982913" y="3768725"/>
              <a:ext cx="919162" cy="911225"/>
            </a:xfrm>
            <a:custGeom>
              <a:avLst/>
              <a:gdLst>
                <a:gd name="T0" fmla="*/ 2147483647 w 579"/>
                <a:gd name="T1" fmla="*/ 0 h 574"/>
                <a:gd name="T2" fmla="*/ 2147483647 w 579"/>
                <a:gd name="T3" fmla="*/ 2147483647 h 574"/>
                <a:gd name="T4" fmla="*/ 2147483647 w 579"/>
                <a:gd name="T5" fmla="*/ 2147483647 h 574"/>
                <a:gd name="T6" fmla="*/ 2147483647 w 579"/>
                <a:gd name="T7" fmla="*/ 2147483647 h 574"/>
                <a:gd name="T8" fmla="*/ 2147483647 w 579"/>
                <a:gd name="T9" fmla="*/ 2147483647 h 574"/>
                <a:gd name="T10" fmla="*/ 2147483647 w 579"/>
                <a:gd name="T11" fmla="*/ 2147483647 h 574"/>
                <a:gd name="T12" fmla="*/ 2147483647 w 579"/>
                <a:gd name="T13" fmla="*/ 2147483647 h 574"/>
                <a:gd name="T14" fmla="*/ 2147483647 w 579"/>
                <a:gd name="T15" fmla="*/ 2147483647 h 574"/>
                <a:gd name="T16" fmla="*/ 0 w 579"/>
                <a:gd name="T17" fmla="*/ 2147483647 h 574"/>
                <a:gd name="T18" fmla="*/ 2147483647 w 579"/>
                <a:gd name="T19" fmla="*/ 2147483647 h 574"/>
                <a:gd name="T20" fmla="*/ 2147483647 w 579"/>
                <a:gd name="T21" fmla="*/ 0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574"/>
                <a:gd name="T35" fmla="*/ 579 w 579"/>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574">
                  <a:moveTo>
                    <a:pt x="70" y="0"/>
                  </a:moveTo>
                  <a:lnTo>
                    <a:pt x="578" y="23"/>
                  </a:lnTo>
                  <a:lnTo>
                    <a:pt x="554" y="529"/>
                  </a:lnTo>
                  <a:lnTo>
                    <a:pt x="388" y="520"/>
                  </a:lnTo>
                  <a:lnTo>
                    <a:pt x="234" y="515"/>
                  </a:lnTo>
                  <a:lnTo>
                    <a:pt x="234" y="535"/>
                  </a:lnTo>
                  <a:lnTo>
                    <a:pt x="105" y="535"/>
                  </a:lnTo>
                  <a:lnTo>
                    <a:pt x="97" y="573"/>
                  </a:lnTo>
                  <a:lnTo>
                    <a:pt x="0" y="561"/>
                  </a:lnTo>
                  <a:lnTo>
                    <a:pt x="55" y="132"/>
                  </a:lnTo>
                  <a:lnTo>
                    <a:pt x="7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1" name="Freeform 28"/>
            <p:cNvSpPr>
              <a:spLocks/>
            </p:cNvSpPr>
            <p:nvPr/>
          </p:nvSpPr>
          <p:spPr bwMode="auto">
            <a:xfrm>
              <a:off x="3817938" y="1804987"/>
              <a:ext cx="896937" cy="527050"/>
            </a:xfrm>
            <a:custGeom>
              <a:avLst/>
              <a:gdLst>
                <a:gd name="T0" fmla="*/ 2147483647 w 565"/>
                <a:gd name="T1" fmla="*/ 0 h 332"/>
                <a:gd name="T2" fmla="*/ 2147483647 w 565"/>
                <a:gd name="T3" fmla="*/ 2147483647 h 332"/>
                <a:gd name="T4" fmla="*/ 2147483647 w 565"/>
                <a:gd name="T5" fmla="*/ 2147483647 h 332"/>
                <a:gd name="T6" fmla="*/ 2147483647 w 565"/>
                <a:gd name="T7" fmla="*/ 2147483647 h 332"/>
                <a:gd name="T8" fmla="*/ 2147483647 w 565"/>
                <a:gd name="T9" fmla="*/ 2147483647 h 332"/>
                <a:gd name="T10" fmla="*/ 2147483647 w 565"/>
                <a:gd name="T11" fmla="*/ 2147483647 h 332"/>
                <a:gd name="T12" fmla="*/ 2147483647 w 565"/>
                <a:gd name="T13" fmla="*/ 2147483647 h 332"/>
                <a:gd name="T14" fmla="*/ 0 w 565"/>
                <a:gd name="T15" fmla="*/ 2147483647 h 332"/>
                <a:gd name="T16" fmla="*/ 2147483647 w 565"/>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
                <a:gd name="T28" fmla="*/ 0 h 332"/>
                <a:gd name="T29" fmla="*/ 565 w 565"/>
                <a:gd name="T30" fmla="*/ 332 h 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 h="332">
                  <a:moveTo>
                    <a:pt x="2" y="0"/>
                  </a:moveTo>
                  <a:lnTo>
                    <a:pt x="473" y="11"/>
                  </a:lnTo>
                  <a:lnTo>
                    <a:pt x="508" y="108"/>
                  </a:lnTo>
                  <a:lnTo>
                    <a:pt x="541" y="182"/>
                  </a:lnTo>
                  <a:lnTo>
                    <a:pt x="564" y="304"/>
                  </a:lnTo>
                  <a:lnTo>
                    <a:pt x="550" y="331"/>
                  </a:lnTo>
                  <a:lnTo>
                    <a:pt x="376" y="326"/>
                  </a:lnTo>
                  <a:lnTo>
                    <a:pt x="0" y="320"/>
                  </a:lnTo>
                  <a:lnTo>
                    <a:pt x="2"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2" name="Freeform 29"/>
            <p:cNvSpPr>
              <a:spLocks/>
            </p:cNvSpPr>
            <p:nvPr/>
          </p:nvSpPr>
          <p:spPr bwMode="auto">
            <a:xfrm>
              <a:off x="3794125" y="2309812"/>
              <a:ext cx="942975" cy="615950"/>
            </a:xfrm>
            <a:custGeom>
              <a:avLst/>
              <a:gdLst>
                <a:gd name="T0" fmla="*/ 2147483647 w 594"/>
                <a:gd name="T1" fmla="*/ 0 h 388"/>
                <a:gd name="T2" fmla="*/ 2147483647 w 594"/>
                <a:gd name="T3" fmla="*/ 2147483647 h 388"/>
                <a:gd name="T4" fmla="*/ 0 w 594"/>
                <a:gd name="T5" fmla="*/ 2147483647 h 388"/>
                <a:gd name="T6" fmla="*/ 2147483647 w 594"/>
                <a:gd name="T7" fmla="*/ 2147483647 h 388"/>
                <a:gd name="T8" fmla="*/ 2147483647 w 594"/>
                <a:gd name="T9" fmla="*/ 2147483647 h 388"/>
                <a:gd name="T10" fmla="*/ 2147483647 w 594"/>
                <a:gd name="T11" fmla="*/ 2147483647 h 388"/>
                <a:gd name="T12" fmla="*/ 2147483647 w 594"/>
                <a:gd name="T13" fmla="*/ 2147483647 h 388"/>
                <a:gd name="T14" fmla="*/ 2147483647 w 594"/>
                <a:gd name="T15" fmla="*/ 2147483647 h 388"/>
                <a:gd name="T16" fmla="*/ 2147483647 w 594"/>
                <a:gd name="T17" fmla="*/ 2147483647 h 388"/>
                <a:gd name="T18" fmla="*/ 2147483647 w 594"/>
                <a:gd name="T19" fmla="*/ 2147483647 h 388"/>
                <a:gd name="T20" fmla="*/ 2147483647 w 594"/>
                <a:gd name="T21" fmla="*/ 2147483647 h 388"/>
                <a:gd name="T22" fmla="*/ 2147483647 w 594"/>
                <a:gd name="T23" fmla="*/ 2147483647 h 388"/>
                <a:gd name="T24" fmla="*/ 2147483647 w 594"/>
                <a:gd name="T25" fmla="*/ 2147483647 h 388"/>
                <a:gd name="T26" fmla="*/ 2147483647 w 594"/>
                <a:gd name="T27" fmla="*/ 0 h 3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88"/>
                <a:gd name="T44" fmla="*/ 594 w 594"/>
                <a:gd name="T45" fmla="*/ 388 h 3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88">
                  <a:moveTo>
                    <a:pt x="11" y="0"/>
                  </a:moveTo>
                  <a:lnTo>
                    <a:pt x="9" y="150"/>
                  </a:lnTo>
                  <a:lnTo>
                    <a:pt x="0" y="326"/>
                  </a:lnTo>
                  <a:lnTo>
                    <a:pt x="431" y="332"/>
                  </a:lnTo>
                  <a:lnTo>
                    <a:pt x="476" y="357"/>
                  </a:lnTo>
                  <a:lnTo>
                    <a:pt x="508" y="322"/>
                  </a:lnTo>
                  <a:lnTo>
                    <a:pt x="593" y="387"/>
                  </a:lnTo>
                  <a:lnTo>
                    <a:pt x="581" y="319"/>
                  </a:lnTo>
                  <a:lnTo>
                    <a:pt x="588" y="269"/>
                  </a:lnTo>
                  <a:lnTo>
                    <a:pt x="593" y="93"/>
                  </a:lnTo>
                  <a:lnTo>
                    <a:pt x="555" y="55"/>
                  </a:lnTo>
                  <a:lnTo>
                    <a:pt x="570" y="6"/>
                  </a:lnTo>
                  <a:lnTo>
                    <a:pt x="288" y="5"/>
                  </a:lnTo>
                  <a:lnTo>
                    <a:pt x="11"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3" name="Freeform 30"/>
            <p:cNvSpPr>
              <a:spLocks/>
            </p:cNvSpPr>
            <p:nvPr/>
          </p:nvSpPr>
          <p:spPr bwMode="auto">
            <a:xfrm>
              <a:off x="3778250" y="2817812"/>
              <a:ext cx="1125538" cy="509588"/>
            </a:xfrm>
            <a:custGeom>
              <a:avLst/>
              <a:gdLst>
                <a:gd name="T0" fmla="*/ 2147483647 w 709"/>
                <a:gd name="T1" fmla="*/ 0 h 321"/>
                <a:gd name="T2" fmla="*/ 0 w 709"/>
                <a:gd name="T3" fmla="*/ 2147483647 h 321"/>
                <a:gd name="T4" fmla="*/ 2147483647 w 709"/>
                <a:gd name="T5" fmla="*/ 2147483647 h 321"/>
                <a:gd name="T6" fmla="*/ 2147483647 w 709"/>
                <a:gd name="T7" fmla="*/ 2147483647 h 321"/>
                <a:gd name="T8" fmla="*/ 2147483647 w 709"/>
                <a:gd name="T9" fmla="*/ 2147483647 h 321"/>
                <a:gd name="T10" fmla="*/ 2147483647 w 709"/>
                <a:gd name="T11" fmla="*/ 2147483647 h 321"/>
                <a:gd name="T12" fmla="*/ 2147483647 w 709"/>
                <a:gd name="T13" fmla="*/ 2147483647 h 321"/>
                <a:gd name="T14" fmla="*/ 2147483647 w 709"/>
                <a:gd name="T15" fmla="*/ 2147483647 h 321"/>
                <a:gd name="T16" fmla="*/ 2147483647 w 709"/>
                <a:gd name="T17" fmla="*/ 2147483647 h 321"/>
                <a:gd name="T18" fmla="*/ 2147483647 w 709"/>
                <a:gd name="T19" fmla="*/ 2147483647 h 321"/>
                <a:gd name="T20" fmla="*/ 2147483647 w 709"/>
                <a:gd name="T21" fmla="*/ 2147483647 h 321"/>
                <a:gd name="T22" fmla="*/ 2147483647 w 709"/>
                <a:gd name="T23" fmla="*/ 2147483647 h 321"/>
                <a:gd name="T24" fmla="*/ 2147483647 w 709"/>
                <a:gd name="T25" fmla="*/ 2147483647 h 321"/>
                <a:gd name="T26" fmla="*/ 2147483647 w 709"/>
                <a:gd name="T27" fmla="*/ 2147483647 h 321"/>
                <a:gd name="T28" fmla="*/ 2147483647 w 709"/>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9"/>
                <a:gd name="T46" fmla="*/ 0 h 321"/>
                <a:gd name="T47" fmla="*/ 709 w 709"/>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9" h="321">
                  <a:moveTo>
                    <a:pt x="8" y="0"/>
                  </a:moveTo>
                  <a:lnTo>
                    <a:pt x="0" y="212"/>
                  </a:lnTo>
                  <a:lnTo>
                    <a:pt x="160" y="217"/>
                  </a:lnTo>
                  <a:lnTo>
                    <a:pt x="158" y="320"/>
                  </a:lnTo>
                  <a:lnTo>
                    <a:pt x="374" y="317"/>
                  </a:lnTo>
                  <a:lnTo>
                    <a:pt x="567" y="314"/>
                  </a:lnTo>
                  <a:lnTo>
                    <a:pt x="708" y="317"/>
                  </a:lnTo>
                  <a:lnTo>
                    <a:pt x="664" y="227"/>
                  </a:lnTo>
                  <a:lnTo>
                    <a:pt x="634" y="144"/>
                  </a:lnTo>
                  <a:lnTo>
                    <a:pt x="600" y="58"/>
                  </a:lnTo>
                  <a:lnTo>
                    <a:pt x="520" y="2"/>
                  </a:lnTo>
                  <a:lnTo>
                    <a:pt x="483" y="35"/>
                  </a:lnTo>
                  <a:lnTo>
                    <a:pt x="439" y="12"/>
                  </a:lnTo>
                  <a:lnTo>
                    <a:pt x="246" y="6"/>
                  </a:lnTo>
                  <a:lnTo>
                    <a:pt x="8"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4" name="Freeform 31"/>
            <p:cNvSpPr>
              <a:spLocks/>
            </p:cNvSpPr>
            <p:nvPr/>
          </p:nvSpPr>
          <p:spPr bwMode="auto">
            <a:xfrm>
              <a:off x="4017963" y="3314700"/>
              <a:ext cx="989012" cy="504825"/>
            </a:xfrm>
            <a:custGeom>
              <a:avLst/>
              <a:gdLst>
                <a:gd name="T0" fmla="*/ 2147483647 w 623"/>
                <a:gd name="T1" fmla="*/ 2147483647 h 318"/>
                <a:gd name="T2" fmla="*/ 2147483647 w 623"/>
                <a:gd name="T3" fmla="*/ 2147483647 h 318"/>
                <a:gd name="T4" fmla="*/ 0 w 623"/>
                <a:gd name="T5" fmla="*/ 2147483647 h 318"/>
                <a:gd name="T6" fmla="*/ 2147483647 w 623"/>
                <a:gd name="T7" fmla="*/ 2147483647 h 318"/>
                <a:gd name="T8" fmla="*/ 2147483647 w 623"/>
                <a:gd name="T9" fmla="*/ 2147483647 h 318"/>
                <a:gd name="T10" fmla="*/ 2147483647 w 623"/>
                <a:gd name="T11" fmla="*/ 2147483647 h 318"/>
                <a:gd name="T12" fmla="*/ 2147483647 w 623"/>
                <a:gd name="T13" fmla="*/ 2147483647 h 318"/>
                <a:gd name="T14" fmla="*/ 2147483647 w 623"/>
                <a:gd name="T15" fmla="*/ 2147483647 h 318"/>
                <a:gd name="T16" fmla="*/ 2147483647 w 623"/>
                <a:gd name="T17" fmla="*/ 0 h 318"/>
                <a:gd name="T18" fmla="*/ 2147483647 w 623"/>
                <a:gd name="T19" fmla="*/ 2147483647 h 318"/>
                <a:gd name="T20" fmla="*/ 2147483647 w 623"/>
                <a:gd name="T21" fmla="*/ 2147483647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318"/>
                <a:gd name="T35" fmla="*/ 623 w 623"/>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318">
                  <a:moveTo>
                    <a:pt x="6" y="3"/>
                  </a:moveTo>
                  <a:lnTo>
                    <a:pt x="5" y="185"/>
                  </a:lnTo>
                  <a:lnTo>
                    <a:pt x="0" y="314"/>
                  </a:lnTo>
                  <a:lnTo>
                    <a:pt x="622" y="317"/>
                  </a:lnTo>
                  <a:lnTo>
                    <a:pt x="610" y="152"/>
                  </a:lnTo>
                  <a:lnTo>
                    <a:pt x="610" y="89"/>
                  </a:lnTo>
                  <a:lnTo>
                    <a:pt x="560" y="52"/>
                  </a:lnTo>
                  <a:lnTo>
                    <a:pt x="575" y="18"/>
                  </a:lnTo>
                  <a:lnTo>
                    <a:pt x="554" y="0"/>
                  </a:lnTo>
                  <a:lnTo>
                    <a:pt x="272" y="3"/>
                  </a:lnTo>
                  <a:lnTo>
                    <a:pt x="6" y="3"/>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5" name="Freeform 32"/>
            <p:cNvSpPr>
              <a:spLocks/>
            </p:cNvSpPr>
            <p:nvPr/>
          </p:nvSpPr>
          <p:spPr bwMode="auto">
            <a:xfrm>
              <a:off x="3884613" y="3805237"/>
              <a:ext cx="1154112" cy="557213"/>
            </a:xfrm>
            <a:custGeom>
              <a:avLst/>
              <a:gdLst>
                <a:gd name="T0" fmla="*/ 2147483647 w 727"/>
                <a:gd name="T1" fmla="*/ 0 h 351"/>
                <a:gd name="T2" fmla="*/ 0 w 727"/>
                <a:gd name="T3" fmla="*/ 2147483647 h 351"/>
                <a:gd name="T4" fmla="*/ 2147483647 w 727"/>
                <a:gd name="T5" fmla="*/ 2147483647 h 351"/>
                <a:gd name="T6" fmla="*/ 2147483647 w 727"/>
                <a:gd name="T7" fmla="*/ 2147483647 h 351"/>
                <a:gd name="T8" fmla="*/ 2147483647 w 727"/>
                <a:gd name="T9" fmla="*/ 2147483647 h 351"/>
                <a:gd name="T10" fmla="*/ 2147483647 w 727"/>
                <a:gd name="T11" fmla="*/ 2147483647 h 351"/>
                <a:gd name="T12" fmla="*/ 2147483647 w 727"/>
                <a:gd name="T13" fmla="*/ 2147483647 h 351"/>
                <a:gd name="T14" fmla="*/ 2147483647 w 727"/>
                <a:gd name="T15" fmla="*/ 2147483647 h 351"/>
                <a:gd name="T16" fmla="*/ 2147483647 w 727"/>
                <a:gd name="T17" fmla="*/ 2147483647 h 351"/>
                <a:gd name="T18" fmla="*/ 2147483647 w 727"/>
                <a:gd name="T19" fmla="*/ 2147483647 h 351"/>
                <a:gd name="T20" fmla="*/ 2147483647 w 727"/>
                <a:gd name="T21" fmla="*/ 2147483647 h 351"/>
                <a:gd name="T22" fmla="*/ 2147483647 w 727"/>
                <a:gd name="T23" fmla="*/ 2147483647 h 351"/>
                <a:gd name="T24" fmla="*/ 2147483647 w 727"/>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7"/>
                <a:gd name="T40" fmla="*/ 0 h 351"/>
                <a:gd name="T41" fmla="*/ 727 w 727"/>
                <a:gd name="T42" fmla="*/ 351 h 3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7" h="351">
                  <a:moveTo>
                    <a:pt x="5" y="0"/>
                  </a:moveTo>
                  <a:lnTo>
                    <a:pt x="0" y="62"/>
                  </a:lnTo>
                  <a:lnTo>
                    <a:pt x="258" y="72"/>
                  </a:lnTo>
                  <a:lnTo>
                    <a:pt x="260" y="271"/>
                  </a:lnTo>
                  <a:lnTo>
                    <a:pt x="392" y="326"/>
                  </a:lnTo>
                  <a:lnTo>
                    <a:pt x="428" y="306"/>
                  </a:lnTo>
                  <a:lnTo>
                    <a:pt x="512" y="350"/>
                  </a:lnTo>
                  <a:lnTo>
                    <a:pt x="567" y="348"/>
                  </a:lnTo>
                  <a:lnTo>
                    <a:pt x="667" y="306"/>
                  </a:lnTo>
                  <a:lnTo>
                    <a:pt x="726" y="347"/>
                  </a:lnTo>
                  <a:lnTo>
                    <a:pt x="726" y="131"/>
                  </a:lnTo>
                  <a:lnTo>
                    <a:pt x="708" y="5"/>
                  </a:lnTo>
                  <a:lnTo>
                    <a:pt x="5"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6" name="Freeform 33"/>
            <p:cNvSpPr>
              <a:spLocks/>
            </p:cNvSpPr>
            <p:nvPr/>
          </p:nvSpPr>
          <p:spPr bwMode="auto">
            <a:xfrm>
              <a:off x="5108575" y="4414837"/>
              <a:ext cx="790575" cy="633413"/>
            </a:xfrm>
            <a:custGeom>
              <a:avLst/>
              <a:gdLst>
                <a:gd name="T0" fmla="*/ 0 w 498"/>
                <a:gd name="T1" fmla="*/ 2147483647 h 399"/>
                <a:gd name="T2" fmla="*/ 2147483647 w 498"/>
                <a:gd name="T3" fmla="*/ 0 h 399"/>
                <a:gd name="T4" fmla="*/ 2147483647 w 498"/>
                <a:gd name="T5" fmla="*/ 2147483647 h 399"/>
                <a:gd name="T6" fmla="*/ 2147483647 w 498"/>
                <a:gd name="T7" fmla="*/ 2147483647 h 399"/>
                <a:gd name="T8" fmla="*/ 2147483647 w 498"/>
                <a:gd name="T9" fmla="*/ 2147483647 h 399"/>
                <a:gd name="T10" fmla="*/ 2147483647 w 498"/>
                <a:gd name="T11" fmla="*/ 2147483647 h 399"/>
                <a:gd name="T12" fmla="*/ 2147483647 w 498"/>
                <a:gd name="T13" fmla="*/ 2147483647 h 399"/>
                <a:gd name="T14" fmla="*/ 2147483647 w 498"/>
                <a:gd name="T15" fmla="*/ 2147483647 h 399"/>
                <a:gd name="T16" fmla="*/ 2147483647 w 498"/>
                <a:gd name="T17" fmla="*/ 2147483647 h 399"/>
                <a:gd name="T18" fmla="*/ 2147483647 w 498"/>
                <a:gd name="T19" fmla="*/ 2147483647 h 399"/>
                <a:gd name="T20" fmla="*/ 2147483647 w 498"/>
                <a:gd name="T21" fmla="*/ 2147483647 h 399"/>
                <a:gd name="T22" fmla="*/ 2147483647 w 498"/>
                <a:gd name="T23" fmla="*/ 2147483647 h 399"/>
                <a:gd name="T24" fmla="*/ 2147483647 w 498"/>
                <a:gd name="T25" fmla="*/ 2147483647 h 399"/>
                <a:gd name="T26" fmla="*/ 2147483647 w 498"/>
                <a:gd name="T27" fmla="*/ 2147483647 h 399"/>
                <a:gd name="T28" fmla="*/ 2147483647 w 498"/>
                <a:gd name="T29" fmla="*/ 2147483647 h 399"/>
                <a:gd name="T30" fmla="*/ 2147483647 w 498"/>
                <a:gd name="T31" fmla="*/ 2147483647 h 399"/>
                <a:gd name="T32" fmla="*/ 2147483647 w 498"/>
                <a:gd name="T33" fmla="*/ 2147483647 h 399"/>
                <a:gd name="T34" fmla="*/ 2147483647 w 498"/>
                <a:gd name="T35" fmla="*/ 2147483647 h 399"/>
                <a:gd name="T36" fmla="*/ 2147483647 w 498"/>
                <a:gd name="T37" fmla="*/ 2147483647 h 399"/>
                <a:gd name="T38" fmla="*/ 2147483647 w 498"/>
                <a:gd name="T39" fmla="*/ 2147483647 h 399"/>
                <a:gd name="T40" fmla="*/ 2147483647 w 498"/>
                <a:gd name="T41" fmla="*/ 2147483647 h 399"/>
                <a:gd name="T42" fmla="*/ 2147483647 w 498"/>
                <a:gd name="T43" fmla="*/ 2147483647 h 399"/>
                <a:gd name="T44" fmla="*/ 2147483647 w 498"/>
                <a:gd name="T45" fmla="*/ 2147483647 h 399"/>
                <a:gd name="T46" fmla="*/ 2147483647 w 498"/>
                <a:gd name="T47" fmla="*/ 2147483647 h 399"/>
                <a:gd name="T48" fmla="*/ 2147483647 w 498"/>
                <a:gd name="T49" fmla="*/ 2147483647 h 399"/>
                <a:gd name="T50" fmla="*/ 2147483647 w 498"/>
                <a:gd name="T51" fmla="*/ 2147483647 h 399"/>
                <a:gd name="T52" fmla="*/ 2147483647 w 498"/>
                <a:gd name="T53" fmla="*/ 2147483647 h 399"/>
                <a:gd name="T54" fmla="*/ 2147483647 w 498"/>
                <a:gd name="T55" fmla="*/ 2147483647 h 399"/>
                <a:gd name="T56" fmla="*/ 2147483647 w 498"/>
                <a:gd name="T57" fmla="*/ 2147483647 h 399"/>
                <a:gd name="T58" fmla="*/ 2147483647 w 498"/>
                <a:gd name="T59" fmla="*/ 2147483647 h 399"/>
                <a:gd name="T60" fmla="*/ 2147483647 w 498"/>
                <a:gd name="T61" fmla="*/ 2147483647 h 399"/>
                <a:gd name="T62" fmla="*/ 2147483647 w 498"/>
                <a:gd name="T63" fmla="*/ 2147483647 h 399"/>
                <a:gd name="T64" fmla="*/ 2147483647 w 498"/>
                <a:gd name="T65" fmla="*/ 2147483647 h 399"/>
                <a:gd name="T66" fmla="*/ 2147483647 w 498"/>
                <a:gd name="T67" fmla="*/ 2147483647 h 399"/>
                <a:gd name="T68" fmla="*/ 0 w 498"/>
                <a:gd name="T69" fmla="*/ 2147483647 h 3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8"/>
                <a:gd name="T106" fmla="*/ 0 h 399"/>
                <a:gd name="T107" fmla="*/ 498 w 498"/>
                <a:gd name="T108" fmla="*/ 399 h 3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8" h="399">
                  <a:moveTo>
                    <a:pt x="0" y="9"/>
                  </a:moveTo>
                  <a:lnTo>
                    <a:pt x="249" y="0"/>
                  </a:lnTo>
                  <a:lnTo>
                    <a:pt x="292" y="82"/>
                  </a:lnTo>
                  <a:lnTo>
                    <a:pt x="255" y="179"/>
                  </a:lnTo>
                  <a:lnTo>
                    <a:pt x="242" y="222"/>
                  </a:lnTo>
                  <a:lnTo>
                    <a:pt x="409" y="204"/>
                  </a:lnTo>
                  <a:lnTo>
                    <a:pt x="420" y="268"/>
                  </a:lnTo>
                  <a:lnTo>
                    <a:pt x="370" y="262"/>
                  </a:lnTo>
                  <a:lnTo>
                    <a:pt x="347" y="289"/>
                  </a:lnTo>
                  <a:lnTo>
                    <a:pt x="373" y="307"/>
                  </a:lnTo>
                  <a:lnTo>
                    <a:pt x="418" y="286"/>
                  </a:lnTo>
                  <a:lnTo>
                    <a:pt x="420" y="316"/>
                  </a:lnTo>
                  <a:lnTo>
                    <a:pt x="445" y="291"/>
                  </a:lnTo>
                  <a:lnTo>
                    <a:pt x="465" y="291"/>
                  </a:lnTo>
                  <a:lnTo>
                    <a:pt x="442" y="344"/>
                  </a:lnTo>
                  <a:lnTo>
                    <a:pt x="485" y="353"/>
                  </a:lnTo>
                  <a:lnTo>
                    <a:pt x="497" y="381"/>
                  </a:lnTo>
                  <a:lnTo>
                    <a:pt x="479" y="390"/>
                  </a:lnTo>
                  <a:lnTo>
                    <a:pt x="453" y="372"/>
                  </a:lnTo>
                  <a:lnTo>
                    <a:pt x="405" y="359"/>
                  </a:lnTo>
                  <a:lnTo>
                    <a:pt x="415" y="393"/>
                  </a:lnTo>
                  <a:lnTo>
                    <a:pt x="391" y="398"/>
                  </a:lnTo>
                  <a:lnTo>
                    <a:pt x="371" y="366"/>
                  </a:lnTo>
                  <a:lnTo>
                    <a:pt x="359" y="386"/>
                  </a:lnTo>
                  <a:lnTo>
                    <a:pt x="286" y="386"/>
                  </a:lnTo>
                  <a:lnTo>
                    <a:pt x="286" y="366"/>
                  </a:lnTo>
                  <a:lnTo>
                    <a:pt x="259" y="344"/>
                  </a:lnTo>
                  <a:lnTo>
                    <a:pt x="205" y="340"/>
                  </a:lnTo>
                  <a:lnTo>
                    <a:pt x="250" y="366"/>
                  </a:lnTo>
                  <a:lnTo>
                    <a:pt x="186" y="380"/>
                  </a:lnTo>
                  <a:lnTo>
                    <a:pt x="86" y="362"/>
                  </a:lnTo>
                  <a:lnTo>
                    <a:pt x="48" y="366"/>
                  </a:lnTo>
                  <a:lnTo>
                    <a:pt x="62" y="233"/>
                  </a:lnTo>
                  <a:lnTo>
                    <a:pt x="2" y="127"/>
                  </a:lnTo>
                  <a:lnTo>
                    <a:pt x="0" y="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7" name="Freeform 34"/>
            <p:cNvSpPr>
              <a:spLocks/>
            </p:cNvSpPr>
            <p:nvPr/>
          </p:nvSpPr>
          <p:spPr bwMode="auto">
            <a:xfrm>
              <a:off x="4567238" y="1741487"/>
              <a:ext cx="882650" cy="993775"/>
            </a:xfrm>
            <a:custGeom>
              <a:avLst/>
              <a:gdLst>
                <a:gd name="T0" fmla="*/ 0 w 556"/>
                <a:gd name="T1" fmla="*/ 2147483647 h 626"/>
                <a:gd name="T2" fmla="*/ 2147483647 w 556"/>
                <a:gd name="T3" fmla="*/ 2147483647 h 626"/>
                <a:gd name="T4" fmla="*/ 2147483647 w 556"/>
                <a:gd name="T5" fmla="*/ 0 h 626"/>
                <a:gd name="T6" fmla="*/ 2147483647 w 556"/>
                <a:gd name="T7" fmla="*/ 2147483647 h 626"/>
                <a:gd name="T8" fmla="*/ 2147483647 w 556"/>
                <a:gd name="T9" fmla="*/ 2147483647 h 626"/>
                <a:gd name="T10" fmla="*/ 2147483647 w 556"/>
                <a:gd name="T11" fmla="*/ 2147483647 h 626"/>
                <a:gd name="T12" fmla="*/ 2147483647 w 556"/>
                <a:gd name="T13" fmla="*/ 2147483647 h 626"/>
                <a:gd name="T14" fmla="*/ 2147483647 w 556"/>
                <a:gd name="T15" fmla="*/ 2147483647 h 626"/>
                <a:gd name="T16" fmla="*/ 2147483647 w 556"/>
                <a:gd name="T17" fmla="*/ 2147483647 h 626"/>
                <a:gd name="T18" fmla="*/ 2147483647 w 556"/>
                <a:gd name="T19" fmla="*/ 2147483647 h 626"/>
                <a:gd name="T20" fmla="*/ 2147483647 w 556"/>
                <a:gd name="T21" fmla="*/ 2147483647 h 626"/>
                <a:gd name="T22" fmla="*/ 2147483647 w 556"/>
                <a:gd name="T23" fmla="*/ 2147483647 h 626"/>
                <a:gd name="T24" fmla="*/ 2147483647 w 556"/>
                <a:gd name="T25" fmla="*/ 2147483647 h 626"/>
                <a:gd name="T26" fmla="*/ 2147483647 w 556"/>
                <a:gd name="T27" fmla="*/ 2147483647 h 626"/>
                <a:gd name="T28" fmla="*/ 2147483647 w 556"/>
                <a:gd name="T29" fmla="*/ 2147483647 h 626"/>
                <a:gd name="T30" fmla="*/ 2147483647 w 556"/>
                <a:gd name="T31" fmla="*/ 2147483647 h 626"/>
                <a:gd name="T32" fmla="*/ 2147483647 w 556"/>
                <a:gd name="T33" fmla="*/ 2147483647 h 626"/>
                <a:gd name="T34" fmla="*/ 2147483647 w 556"/>
                <a:gd name="T35" fmla="*/ 2147483647 h 626"/>
                <a:gd name="T36" fmla="*/ 2147483647 w 556"/>
                <a:gd name="T37" fmla="*/ 2147483647 h 626"/>
                <a:gd name="T38" fmla="*/ 2147483647 w 556"/>
                <a:gd name="T39" fmla="*/ 2147483647 h 626"/>
                <a:gd name="T40" fmla="*/ 2147483647 w 556"/>
                <a:gd name="T41" fmla="*/ 2147483647 h 626"/>
                <a:gd name="T42" fmla="*/ 2147483647 w 556"/>
                <a:gd name="T43" fmla="*/ 2147483647 h 626"/>
                <a:gd name="T44" fmla="*/ 2147483647 w 556"/>
                <a:gd name="T45" fmla="*/ 2147483647 h 626"/>
                <a:gd name="T46" fmla="*/ 2147483647 w 556"/>
                <a:gd name="T47" fmla="*/ 2147483647 h 626"/>
                <a:gd name="T48" fmla="*/ 2147483647 w 556"/>
                <a:gd name="T49" fmla="*/ 2147483647 h 626"/>
                <a:gd name="T50" fmla="*/ 2147483647 w 556"/>
                <a:gd name="T51" fmla="*/ 2147483647 h 626"/>
                <a:gd name="T52" fmla="*/ 2147483647 w 556"/>
                <a:gd name="T53" fmla="*/ 2147483647 h 626"/>
                <a:gd name="T54" fmla="*/ 2147483647 w 556"/>
                <a:gd name="T55" fmla="*/ 2147483647 h 626"/>
                <a:gd name="T56" fmla="*/ 2147483647 w 556"/>
                <a:gd name="T57" fmla="*/ 2147483647 h 626"/>
                <a:gd name="T58" fmla="*/ 2147483647 w 556"/>
                <a:gd name="T59" fmla="*/ 2147483647 h 626"/>
                <a:gd name="T60" fmla="*/ 0 w 556"/>
                <a:gd name="T61" fmla="*/ 2147483647 h 6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6"/>
                <a:gd name="T94" fmla="*/ 0 h 626"/>
                <a:gd name="T95" fmla="*/ 556 w 556"/>
                <a:gd name="T96" fmla="*/ 626 h 6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6" h="626">
                  <a:moveTo>
                    <a:pt x="0" y="49"/>
                  </a:moveTo>
                  <a:lnTo>
                    <a:pt x="146" y="49"/>
                  </a:lnTo>
                  <a:lnTo>
                    <a:pt x="144" y="0"/>
                  </a:lnTo>
                  <a:lnTo>
                    <a:pt x="176" y="14"/>
                  </a:lnTo>
                  <a:lnTo>
                    <a:pt x="182" y="52"/>
                  </a:lnTo>
                  <a:lnTo>
                    <a:pt x="252" y="93"/>
                  </a:lnTo>
                  <a:lnTo>
                    <a:pt x="273" y="74"/>
                  </a:lnTo>
                  <a:lnTo>
                    <a:pt x="314" y="74"/>
                  </a:lnTo>
                  <a:lnTo>
                    <a:pt x="346" y="111"/>
                  </a:lnTo>
                  <a:lnTo>
                    <a:pt x="367" y="97"/>
                  </a:lnTo>
                  <a:lnTo>
                    <a:pt x="428" y="112"/>
                  </a:lnTo>
                  <a:lnTo>
                    <a:pt x="449" y="85"/>
                  </a:lnTo>
                  <a:lnTo>
                    <a:pt x="487" y="106"/>
                  </a:lnTo>
                  <a:lnTo>
                    <a:pt x="555" y="103"/>
                  </a:lnTo>
                  <a:lnTo>
                    <a:pt x="444" y="181"/>
                  </a:lnTo>
                  <a:lnTo>
                    <a:pt x="390" y="249"/>
                  </a:lnTo>
                  <a:lnTo>
                    <a:pt x="400" y="347"/>
                  </a:lnTo>
                  <a:lnTo>
                    <a:pt x="362" y="388"/>
                  </a:lnTo>
                  <a:lnTo>
                    <a:pt x="378" y="417"/>
                  </a:lnTo>
                  <a:lnTo>
                    <a:pt x="378" y="490"/>
                  </a:lnTo>
                  <a:lnTo>
                    <a:pt x="415" y="490"/>
                  </a:lnTo>
                  <a:lnTo>
                    <a:pt x="472" y="543"/>
                  </a:lnTo>
                  <a:lnTo>
                    <a:pt x="494" y="607"/>
                  </a:lnTo>
                  <a:lnTo>
                    <a:pt x="102" y="625"/>
                  </a:lnTo>
                  <a:lnTo>
                    <a:pt x="103" y="452"/>
                  </a:lnTo>
                  <a:lnTo>
                    <a:pt x="68" y="414"/>
                  </a:lnTo>
                  <a:lnTo>
                    <a:pt x="80" y="369"/>
                  </a:lnTo>
                  <a:lnTo>
                    <a:pt x="93" y="343"/>
                  </a:lnTo>
                  <a:lnTo>
                    <a:pt x="68" y="223"/>
                  </a:lnTo>
                  <a:lnTo>
                    <a:pt x="35" y="144"/>
                  </a:lnTo>
                  <a:lnTo>
                    <a:pt x="0" y="4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8" name="Freeform 35"/>
            <p:cNvSpPr>
              <a:spLocks/>
            </p:cNvSpPr>
            <p:nvPr/>
          </p:nvSpPr>
          <p:spPr bwMode="auto">
            <a:xfrm>
              <a:off x="5137150" y="2084387"/>
              <a:ext cx="671513" cy="782638"/>
            </a:xfrm>
            <a:custGeom>
              <a:avLst/>
              <a:gdLst>
                <a:gd name="T0" fmla="*/ 2147483647 w 423"/>
                <a:gd name="T1" fmla="*/ 2147483647 h 493"/>
                <a:gd name="T2" fmla="*/ 2147483647 w 423"/>
                <a:gd name="T3" fmla="*/ 2147483647 h 493"/>
                <a:gd name="T4" fmla="*/ 2147483647 w 423"/>
                <a:gd name="T5" fmla="*/ 2147483647 h 493"/>
                <a:gd name="T6" fmla="*/ 2147483647 w 423"/>
                <a:gd name="T7" fmla="*/ 0 h 493"/>
                <a:gd name="T8" fmla="*/ 2147483647 w 423"/>
                <a:gd name="T9" fmla="*/ 2147483647 h 493"/>
                <a:gd name="T10" fmla="*/ 2147483647 w 423"/>
                <a:gd name="T11" fmla="*/ 2147483647 h 493"/>
                <a:gd name="T12" fmla="*/ 2147483647 w 423"/>
                <a:gd name="T13" fmla="*/ 2147483647 h 493"/>
                <a:gd name="T14" fmla="*/ 2147483647 w 423"/>
                <a:gd name="T15" fmla="*/ 2147483647 h 493"/>
                <a:gd name="T16" fmla="*/ 2147483647 w 423"/>
                <a:gd name="T17" fmla="*/ 2147483647 h 493"/>
                <a:gd name="T18" fmla="*/ 2147483647 w 423"/>
                <a:gd name="T19" fmla="*/ 2147483647 h 493"/>
                <a:gd name="T20" fmla="*/ 2147483647 w 423"/>
                <a:gd name="T21" fmla="*/ 2147483647 h 493"/>
                <a:gd name="T22" fmla="*/ 2147483647 w 423"/>
                <a:gd name="T23" fmla="*/ 2147483647 h 493"/>
                <a:gd name="T24" fmla="*/ 2147483647 w 423"/>
                <a:gd name="T25" fmla="*/ 2147483647 h 493"/>
                <a:gd name="T26" fmla="*/ 2147483647 w 423"/>
                <a:gd name="T27" fmla="*/ 2147483647 h 493"/>
                <a:gd name="T28" fmla="*/ 2147483647 w 423"/>
                <a:gd name="T29" fmla="*/ 2147483647 h 493"/>
                <a:gd name="T30" fmla="*/ 2147483647 w 423"/>
                <a:gd name="T31" fmla="*/ 2147483647 h 493"/>
                <a:gd name="T32" fmla="*/ 2147483647 w 423"/>
                <a:gd name="T33" fmla="*/ 2147483647 h 493"/>
                <a:gd name="T34" fmla="*/ 2147483647 w 423"/>
                <a:gd name="T35" fmla="*/ 2147483647 h 493"/>
                <a:gd name="T36" fmla="*/ 2147483647 w 423"/>
                <a:gd name="T37" fmla="*/ 2147483647 h 493"/>
                <a:gd name="T38" fmla="*/ 2147483647 w 423"/>
                <a:gd name="T39" fmla="*/ 2147483647 h 493"/>
                <a:gd name="T40" fmla="*/ 2147483647 w 423"/>
                <a:gd name="T41" fmla="*/ 2147483647 h 493"/>
                <a:gd name="T42" fmla="*/ 2147483647 w 423"/>
                <a:gd name="T43" fmla="*/ 2147483647 h 493"/>
                <a:gd name="T44" fmla="*/ 2147483647 w 423"/>
                <a:gd name="T45" fmla="*/ 2147483647 h 493"/>
                <a:gd name="T46" fmla="*/ 2147483647 w 423"/>
                <a:gd name="T47" fmla="*/ 2147483647 h 493"/>
                <a:gd name="T48" fmla="*/ 2147483647 w 423"/>
                <a:gd name="T49" fmla="*/ 2147483647 h 493"/>
                <a:gd name="T50" fmla="*/ 2147483647 w 423"/>
                <a:gd name="T51" fmla="*/ 2147483647 h 493"/>
                <a:gd name="T52" fmla="*/ 2147483647 w 423"/>
                <a:gd name="T53" fmla="*/ 2147483647 h 493"/>
                <a:gd name="T54" fmla="*/ 2147483647 w 423"/>
                <a:gd name="T55" fmla="*/ 2147483647 h 493"/>
                <a:gd name="T56" fmla="*/ 2147483647 w 423"/>
                <a:gd name="T57" fmla="*/ 2147483647 h 493"/>
                <a:gd name="T58" fmla="*/ 2147483647 w 423"/>
                <a:gd name="T59" fmla="*/ 2147483647 h 493"/>
                <a:gd name="T60" fmla="*/ 2147483647 w 423"/>
                <a:gd name="T61" fmla="*/ 2147483647 h 493"/>
                <a:gd name="T62" fmla="*/ 2147483647 w 423"/>
                <a:gd name="T63" fmla="*/ 2147483647 h 493"/>
                <a:gd name="T64" fmla="*/ 2147483647 w 423"/>
                <a:gd name="T65" fmla="*/ 2147483647 h 493"/>
                <a:gd name="T66" fmla="*/ 0 w 423"/>
                <a:gd name="T67" fmla="*/ 2147483647 h 493"/>
                <a:gd name="T68" fmla="*/ 2147483647 w 423"/>
                <a:gd name="T69" fmla="*/ 2147483647 h 493"/>
                <a:gd name="T70" fmla="*/ 2147483647 w 423"/>
                <a:gd name="T71" fmla="*/ 2147483647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3"/>
                <a:gd name="T109" fmla="*/ 0 h 493"/>
                <a:gd name="T110" fmla="*/ 423 w 423"/>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3" h="493">
                  <a:moveTo>
                    <a:pt x="30" y="33"/>
                  </a:moveTo>
                  <a:lnTo>
                    <a:pt x="62" y="29"/>
                  </a:lnTo>
                  <a:lnTo>
                    <a:pt x="91" y="29"/>
                  </a:lnTo>
                  <a:lnTo>
                    <a:pt x="109" y="0"/>
                  </a:lnTo>
                  <a:lnTo>
                    <a:pt x="123" y="36"/>
                  </a:lnTo>
                  <a:lnTo>
                    <a:pt x="168" y="36"/>
                  </a:lnTo>
                  <a:lnTo>
                    <a:pt x="193" y="70"/>
                  </a:lnTo>
                  <a:lnTo>
                    <a:pt x="240" y="61"/>
                  </a:lnTo>
                  <a:lnTo>
                    <a:pt x="272" y="82"/>
                  </a:lnTo>
                  <a:lnTo>
                    <a:pt x="331" y="97"/>
                  </a:lnTo>
                  <a:lnTo>
                    <a:pt x="342" y="123"/>
                  </a:lnTo>
                  <a:lnTo>
                    <a:pt x="372" y="124"/>
                  </a:lnTo>
                  <a:lnTo>
                    <a:pt x="363" y="150"/>
                  </a:lnTo>
                  <a:lnTo>
                    <a:pt x="373" y="179"/>
                  </a:lnTo>
                  <a:lnTo>
                    <a:pt x="354" y="215"/>
                  </a:lnTo>
                  <a:lnTo>
                    <a:pt x="367" y="223"/>
                  </a:lnTo>
                  <a:lnTo>
                    <a:pt x="393" y="186"/>
                  </a:lnTo>
                  <a:lnTo>
                    <a:pt x="399" y="170"/>
                  </a:lnTo>
                  <a:lnTo>
                    <a:pt x="413" y="163"/>
                  </a:lnTo>
                  <a:lnTo>
                    <a:pt x="422" y="183"/>
                  </a:lnTo>
                  <a:lnTo>
                    <a:pt x="402" y="218"/>
                  </a:lnTo>
                  <a:lnTo>
                    <a:pt x="386" y="272"/>
                  </a:lnTo>
                  <a:lnTo>
                    <a:pt x="386" y="377"/>
                  </a:lnTo>
                  <a:lnTo>
                    <a:pt x="401" y="395"/>
                  </a:lnTo>
                  <a:lnTo>
                    <a:pt x="395" y="459"/>
                  </a:lnTo>
                  <a:lnTo>
                    <a:pt x="194" y="492"/>
                  </a:lnTo>
                  <a:lnTo>
                    <a:pt x="144" y="460"/>
                  </a:lnTo>
                  <a:lnTo>
                    <a:pt x="155" y="422"/>
                  </a:lnTo>
                  <a:lnTo>
                    <a:pt x="131" y="380"/>
                  </a:lnTo>
                  <a:lnTo>
                    <a:pt x="109" y="327"/>
                  </a:lnTo>
                  <a:lnTo>
                    <a:pt x="53" y="274"/>
                  </a:lnTo>
                  <a:lnTo>
                    <a:pt x="18" y="274"/>
                  </a:lnTo>
                  <a:lnTo>
                    <a:pt x="18" y="201"/>
                  </a:lnTo>
                  <a:lnTo>
                    <a:pt x="0" y="174"/>
                  </a:lnTo>
                  <a:lnTo>
                    <a:pt x="39" y="132"/>
                  </a:lnTo>
                  <a:lnTo>
                    <a:pt x="30" y="33"/>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59" name="Freeform 36"/>
            <p:cNvSpPr>
              <a:spLocks/>
            </p:cNvSpPr>
            <p:nvPr/>
          </p:nvSpPr>
          <p:spPr bwMode="auto">
            <a:xfrm>
              <a:off x="4713288" y="2703512"/>
              <a:ext cx="779462" cy="506413"/>
            </a:xfrm>
            <a:custGeom>
              <a:avLst/>
              <a:gdLst>
                <a:gd name="T0" fmla="*/ 2147483647 w 491"/>
                <a:gd name="T1" fmla="*/ 2147483647 h 319"/>
                <a:gd name="T2" fmla="*/ 0 w 491"/>
                <a:gd name="T3" fmla="*/ 2147483647 h 319"/>
                <a:gd name="T4" fmla="*/ 2147483647 w 491"/>
                <a:gd name="T5" fmla="*/ 2147483647 h 319"/>
                <a:gd name="T6" fmla="*/ 2147483647 w 491"/>
                <a:gd name="T7" fmla="*/ 2147483647 h 319"/>
                <a:gd name="T8" fmla="*/ 2147483647 w 491"/>
                <a:gd name="T9" fmla="*/ 2147483647 h 319"/>
                <a:gd name="T10" fmla="*/ 2147483647 w 491"/>
                <a:gd name="T11" fmla="*/ 2147483647 h 319"/>
                <a:gd name="T12" fmla="*/ 2147483647 w 491"/>
                <a:gd name="T13" fmla="*/ 2147483647 h 319"/>
                <a:gd name="T14" fmla="*/ 2147483647 w 491"/>
                <a:gd name="T15" fmla="*/ 2147483647 h 319"/>
                <a:gd name="T16" fmla="*/ 2147483647 w 491"/>
                <a:gd name="T17" fmla="*/ 2147483647 h 319"/>
                <a:gd name="T18" fmla="*/ 2147483647 w 491"/>
                <a:gd name="T19" fmla="*/ 2147483647 h 319"/>
                <a:gd name="T20" fmla="*/ 2147483647 w 491"/>
                <a:gd name="T21" fmla="*/ 2147483647 h 319"/>
                <a:gd name="T22" fmla="*/ 2147483647 w 491"/>
                <a:gd name="T23" fmla="*/ 2147483647 h 319"/>
                <a:gd name="T24" fmla="*/ 2147483647 w 491"/>
                <a:gd name="T25" fmla="*/ 2147483647 h 319"/>
                <a:gd name="T26" fmla="*/ 2147483647 w 491"/>
                <a:gd name="T27" fmla="*/ 2147483647 h 319"/>
                <a:gd name="T28" fmla="*/ 2147483647 w 491"/>
                <a:gd name="T29" fmla="*/ 0 h 319"/>
                <a:gd name="T30" fmla="*/ 2147483647 w 491"/>
                <a:gd name="T31" fmla="*/ 2147483647 h 319"/>
                <a:gd name="T32" fmla="*/ 2147483647 w 491"/>
                <a:gd name="T33" fmla="*/ 2147483647 h 319"/>
                <a:gd name="T34" fmla="*/ 2147483647 w 491"/>
                <a:gd name="T35" fmla="*/ 2147483647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1"/>
                <a:gd name="T55" fmla="*/ 0 h 319"/>
                <a:gd name="T56" fmla="*/ 491 w 491"/>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1" h="319">
                  <a:moveTo>
                    <a:pt x="8" y="17"/>
                  </a:moveTo>
                  <a:lnTo>
                    <a:pt x="0" y="71"/>
                  </a:lnTo>
                  <a:lnTo>
                    <a:pt x="11" y="132"/>
                  </a:lnTo>
                  <a:lnTo>
                    <a:pt x="56" y="253"/>
                  </a:lnTo>
                  <a:lnTo>
                    <a:pt x="82" y="318"/>
                  </a:lnTo>
                  <a:lnTo>
                    <a:pt x="370" y="303"/>
                  </a:lnTo>
                  <a:lnTo>
                    <a:pt x="417" y="318"/>
                  </a:lnTo>
                  <a:lnTo>
                    <a:pt x="446" y="256"/>
                  </a:lnTo>
                  <a:lnTo>
                    <a:pt x="435" y="212"/>
                  </a:lnTo>
                  <a:lnTo>
                    <a:pt x="484" y="203"/>
                  </a:lnTo>
                  <a:lnTo>
                    <a:pt x="490" y="133"/>
                  </a:lnTo>
                  <a:lnTo>
                    <a:pt x="461" y="103"/>
                  </a:lnTo>
                  <a:lnTo>
                    <a:pt x="411" y="71"/>
                  </a:lnTo>
                  <a:lnTo>
                    <a:pt x="422" y="30"/>
                  </a:lnTo>
                  <a:lnTo>
                    <a:pt x="400" y="0"/>
                  </a:lnTo>
                  <a:lnTo>
                    <a:pt x="293" y="5"/>
                  </a:lnTo>
                  <a:lnTo>
                    <a:pt x="184" y="9"/>
                  </a:lnTo>
                  <a:lnTo>
                    <a:pt x="8" y="1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60" name="Freeform 37"/>
            <p:cNvSpPr>
              <a:spLocks/>
            </p:cNvSpPr>
            <p:nvPr/>
          </p:nvSpPr>
          <p:spPr bwMode="auto">
            <a:xfrm>
              <a:off x="5399088" y="1973262"/>
              <a:ext cx="722312" cy="312738"/>
            </a:xfrm>
            <a:custGeom>
              <a:avLst/>
              <a:gdLst>
                <a:gd name="T0" fmla="*/ 0 w 455"/>
                <a:gd name="T1" fmla="*/ 2147483647 h 197"/>
                <a:gd name="T2" fmla="*/ 2147483647 w 455"/>
                <a:gd name="T3" fmla="*/ 0 h 197"/>
                <a:gd name="T4" fmla="*/ 2147483647 w 455"/>
                <a:gd name="T5" fmla="*/ 2147483647 h 197"/>
                <a:gd name="T6" fmla="*/ 2147483647 w 455"/>
                <a:gd name="T7" fmla="*/ 2147483647 h 197"/>
                <a:gd name="T8" fmla="*/ 2147483647 w 455"/>
                <a:gd name="T9" fmla="*/ 2147483647 h 197"/>
                <a:gd name="T10" fmla="*/ 2147483647 w 455"/>
                <a:gd name="T11" fmla="*/ 2147483647 h 197"/>
                <a:gd name="T12" fmla="*/ 2147483647 w 455"/>
                <a:gd name="T13" fmla="*/ 2147483647 h 197"/>
                <a:gd name="T14" fmla="*/ 2147483647 w 455"/>
                <a:gd name="T15" fmla="*/ 2147483647 h 197"/>
                <a:gd name="T16" fmla="*/ 2147483647 w 455"/>
                <a:gd name="T17" fmla="*/ 2147483647 h 197"/>
                <a:gd name="T18" fmla="*/ 2147483647 w 455"/>
                <a:gd name="T19" fmla="*/ 2147483647 h 197"/>
                <a:gd name="T20" fmla="*/ 2147483647 w 455"/>
                <a:gd name="T21" fmla="*/ 2147483647 h 197"/>
                <a:gd name="T22" fmla="*/ 2147483647 w 455"/>
                <a:gd name="T23" fmla="*/ 2147483647 h 197"/>
                <a:gd name="T24" fmla="*/ 2147483647 w 455"/>
                <a:gd name="T25" fmla="*/ 2147483647 h 197"/>
                <a:gd name="T26" fmla="*/ 2147483647 w 455"/>
                <a:gd name="T27" fmla="*/ 2147483647 h 197"/>
                <a:gd name="T28" fmla="*/ 2147483647 w 455"/>
                <a:gd name="T29" fmla="*/ 2147483647 h 197"/>
                <a:gd name="T30" fmla="*/ 2147483647 w 455"/>
                <a:gd name="T31" fmla="*/ 2147483647 h 197"/>
                <a:gd name="T32" fmla="*/ 2147483647 w 455"/>
                <a:gd name="T33" fmla="*/ 2147483647 h 197"/>
                <a:gd name="T34" fmla="*/ 2147483647 w 455"/>
                <a:gd name="T35" fmla="*/ 2147483647 h 197"/>
                <a:gd name="T36" fmla="*/ 2147483647 w 455"/>
                <a:gd name="T37" fmla="*/ 2147483647 h 197"/>
                <a:gd name="T38" fmla="*/ 2147483647 w 455"/>
                <a:gd name="T39" fmla="*/ 2147483647 h 197"/>
                <a:gd name="T40" fmla="*/ 2147483647 w 455"/>
                <a:gd name="T41" fmla="*/ 2147483647 h 197"/>
                <a:gd name="T42" fmla="*/ 2147483647 w 455"/>
                <a:gd name="T43" fmla="*/ 2147483647 h 197"/>
                <a:gd name="T44" fmla="*/ 2147483647 w 455"/>
                <a:gd name="T45" fmla="*/ 2147483647 h 197"/>
                <a:gd name="T46" fmla="*/ 2147483647 w 455"/>
                <a:gd name="T47" fmla="*/ 2147483647 h 197"/>
                <a:gd name="T48" fmla="*/ 0 w 455"/>
                <a:gd name="T49" fmla="*/ 2147483647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5"/>
                <a:gd name="T76" fmla="*/ 0 h 197"/>
                <a:gd name="T77" fmla="*/ 455 w 455"/>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5" h="197">
                  <a:moveTo>
                    <a:pt x="0" y="108"/>
                  </a:moveTo>
                  <a:lnTo>
                    <a:pt x="102" y="0"/>
                  </a:lnTo>
                  <a:lnTo>
                    <a:pt x="84" y="44"/>
                  </a:lnTo>
                  <a:lnTo>
                    <a:pt x="97" y="58"/>
                  </a:lnTo>
                  <a:lnTo>
                    <a:pt x="129" y="40"/>
                  </a:lnTo>
                  <a:lnTo>
                    <a:pt x="199" y="67"/>
                  </a:lnTo>
                  <a:lnTo>
                    <a:pt x="229" y="44"/>
                  </a:lnTo>
                  <a:lnTo>
                    <a:pt x="323" y="32"/>
                  </a:lnTo>
                  <a:lnTo>
                    <a:pt x="342" y="59"/>
                  </a:lnTo>
                  <a:lnTo>
                    <a:pt x="378" y="53"/>
                  </a:lnTo>
                  <a:lnTo>
                    <a:pt x="449" y="82"/>
                  </a:lnTo>
                  <a:lnTo>
                    <a:pt x="454" y="103"/>
                  </a:lnTo>
                  <a:lnTo>
                    <a:pt x="377" y="122"/>
                  </a:lnTo>
                  <a:lnTo>
                    <a:pt x="354" y="108"/>
                  </a:lnTo>
                  <a:lnTo>
                    <a:pt x="314" y="112"/>
                  </a:lnTo>
                  <a:lnTo>
                    <a:pt x="269" y="140"/>
                  </a:lnTo>
                  <a:lnTo>
                    <a:pt x="247" y="141"/>
                  </a:lnTo>
                  <a:lnTo>
                    <a:pt x="231" y="122"/>
                  </a:lnTo>
                  <a:lnTo>
                    <a:pt x="205" y="194"/>
                  </a:lnTo>
                  <a:lnTo>
                    <a:pt x="176" y="196"/>
                  </a:lnTo>
                  <a:lnTo>
                    <a:pt x="164" y="167"/>
                  </a:lnTo>
                  <a:lnTo>
                    <a:pt x="103" y="153"/>
                  </a:lnTo>
                  <a:lnTo>
                    <a:pt x="74" y="132"/>
                  </a:lnTo>
                  <a:lnTo>
                    <a:pt x="24" y="140"/>
                  </a:lnTo>
                  <a:lnTo>
                    <a:pt x="0" y="10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61" name="Freeform 38"/>
            <p:cNvSpPr>
              <a:spLocks/>
            </p:cNvSpPr>
            <p:nvPr/>
          </p:nvSpPr>
          <p:spPr bwMode="auto">
            <a:xfrm>
              <a:off x="5897563" y="2192337"/>
              <a:ext cx="517525" cy="700088"/>
            </a:xfrm>
            <a:custGeom>
              <a:avLst/>
              <a:gdLst>
                <a:gd name="T0" fmla="*/ 2147483647 w 326"/>
                <a:gd name="T1" fmla="*/ 2147483647 h 441"/>
                <a:gd name="T2" fmla="*/ 2147483647 w 326"/>
                <a:gd name="T3" fmla="*/ 2147483647 h 441"/>
                <a:gd name="T4" fmla="*/ 2147483647 w 326"/>
                <a:gd name="T5" fmla="*/ 2147483647 h 441"/>
                <a:gd name="T6" fmla="*/ 2147483647 w 326"/>
                <a:gd name="T7" fmla="*/ 2147483647 h 441"/>
                <a:gd name="T8" fmla="*/ 2147483647 w 326"/>
                <a:gd name="T9" fmla="*/ 2147483647 h 441"/>
                <a:gd name="T10" fmla="*/ 2147483647 w 326"/>
                <a:gd name="T11" fmla="*/ 2147483647 h 441"/>
                <a:gd name="T12" fmla="*/ 0 w 326"/>
                <a:gd name="T13" fmla="*/ 2147483647 h 441"/>
                <a:gd name="T14" fmla="*/ 2147483647 w 326"/>
                <a:gd name="T15" fmla="*/ 2147483647 h 441"/>
                <a:gd name="T16" fmla="*/ 2147483647 w 326"/>
                <a:gd name="T17" fmla="*/ 2147483647 h 441"/>
                <a:gd name="T18" fmla="*/ 2147483647 w 326"/>
                <a:gd name="T19" fmla="*/ 2147483647 h 441"/>
                <a:gd name="T20" fmla="*/ 2147483647 w 326"/>
                <a:gd name="T21" fmla="*/ 2147483647 h 441"/>
                <a:gd name="T22" fmla="*/ 2147483647 w 326"/>
                <a:gd name="T23" fmla="*/ 2147483647 h 441"/>
                <a:gd name="T24" fmla="*/ 2147483647 w 326"/>
                <a:gd name="T25" fmla="*/ 2147483647 h 441"/>
                <a:gd name="T26" fmla="*/ 2147483647 w 326"/>
                <a:gd name="T27" fmla="*/ 2147483647 h 441"/>
                <a:gd name="T28" fmla="*/ 2147483647 w 326"/>
                <a:gd name="T29" fmla="*/ 2147483647 h 441"/>
                <a:gd name="T30" fmla="*/ 2147483647 w 326"/>
                <a:gd name="T31" fmla="*/ 2147483647 h 441"/>
                <a:gd name="T32" fmla="*/ 2147483647 w 326"/>
                <a:gd name="T33" fmla="*/ 2147483647 h 441"/>
                <a:gd name="T34" fmla="*/ 2147483647 w 326"/>
                <a:gd name="T35" fmla="*/ 2147483647 h 441"/>
                <a:gd name="T36" fmla="*/ 2147483647 w 326"/>
                <a:gd name="T37" fmla="*/ 2147483647 h 441"/>
                <a:gd name="T38" fmla="*/ 2147483647 w 326"/>
                <a:gd name="T39" fmla="*/ 2147483647 h 441"/>
                <a:gd name="T40" fmla="*/ 2147483647 w 326"/>
                <a:gd name="T41" fmla="*/ 2147483647 h 441"/>
                <a:gd name="T42" fmla="*/ 2147483647 w 326"/>
                <a:gd name="T43" fmla="*/ 2147483647 h 441"/>
                <a:gd name="T44" fmla="*/ 2147483647 w 326"/>
                <a:gd name="T45" fmla="*/ 2147483647 h 441"/>
                <a:gd name="T46" fmla="*/ 2147483647 w 326"/>
                <a:gd name="T47" fmla="*/ 2147483647 h 441"/>
                <a:gd name="T48" fmla="*/ 2147483647 w 326"/>
                <a:gd name="T49" fmla="*/ 2147483647 h 441"/>
                <a:gd name="T50" fmla="*/ 2147483647 w 326"/>
                <a:gd name="T51" fmla="*/ 2147483647 h 441"/>
                <a:gd name="T52" fmla="*/ 2147483647 w 326"/>
                <a:gd name="T53" fmla="*/ 2147483647 h 441"/>
                <a:gd name="T54" fmla="*/ 2147483647 w 326"/>
                <a:gd name="T55" fmla="*/ 2147483647 h 441"/>
                <a:gd name="T56" fmla="*/ 2147483647 w 326"/>
                <a:gd name="T57" fmla="*/ 2147483647 h 441"/>
                <a:gd name="T58" fmla="*/ 2147483647 w 326"/>
                <a:gd name="T59" fmla="*/ 2147483647 h 441"/>
                <a:gd name="T60" fmla="*/ 2147483647 w 326"/>
                <a:gd name="T61" fmla="*/ 2147483647 h 441"/>
                <a:gd name="T62" fmla="*/ 2147483647 w 326"/>
                <a:gd name="T63" fmla="*/ 2147483647 h 441"/>
                <a:gd name="T64" fmla="*/ 2147483647 w 326"/>
                <a:gd name="T65" fmla="*/ 2147483647 h 441"/>
                <a:gd name="T66" fmla="*/ 2147483647 w 326"/>
                <a:gd name="T67" fmla="*/ 2147483647 h 441"/>
                <a:gd name="T68" fmla="*/ 2147483647 w 326"/>
                <a:gd name="T69" fmla="*/ 2147483647 h 441"/>
                <a:gd name="T70" fmla="*/ 2147483647 w 326"/>
                <a:gd name="T71" fmla="*/ 2147483647 h 441"/>
                <a:gd name="T72" fmla="*/ 2147483647 w 326"/>
                <a:gd name="T73" fmla="*/ 2147483647 h 441"/>
                <a:gd name="T74" fmla="*/ 2147483647 w 326"/>
                <a:gd name="T75" fmla="*/ 2147483647 h 441"/>
                <a:gd name="T76" fmla="*/ 2147483647 w 326"/>
                <a:gd name="T77" fmla="*/ 2147483647 h 441"/>
                <a:gd name="T78" fmla="*/ 2147483647 w 326"/>
                <a:gd name="T79" fmla="*/ 2147483647 h 441"/>
                <a:gd name="T80" fmla="*/ 2147483647 w 326"/>
                <a:gd name="T81" fmla="*/ 2147483647 h 441"/>
                <a:gd name="T82" fmla="*/ 2147483647 w 326"/>
                <a:gd name="T83" fmla="*/ 0 h 441"/>
                <a:gd name="T84" fmla="*/ 2147483647 w 326"/>
                <a:gd name="T85" fmla="*/ 2147483647 h 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6"/>
                <a:gd name="T130" fmla="*/ 0 h 441"/>
                <a:gd name="T131" fmla="*/ 326 w 326"/>
                <a:gd name="T132" fmla="*/ 441 h 4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6" h="441">
                  <a:moveTo>
                    <a:pt x="82" y="18"/>
                  </a:moveTo>
                  <a:lnTo>
                    <a:pt x="94" y="46"/>
                  </a:lnTo>
                  <a:lnTo>
                    <a:pt x="71" y="62"/>
                  </a:lnTo>
                  <a:lnTo>
                    <a:pt x="70" y="132"/>
                  </a:lnTo>
                  <a:lnTo>
                    <a:pt x="58" y="86"/>
                  </a:lnTo>
                  <a:lnTo>
                    <a:pt x="11" y="130"/>
                  </a:lnTo>
                  <a:lnTo>
                    <a:pt x="0" y="256"/>
                  </a:lnTo>
                  <a:lnTo>
                    <a:pt x="30" y="319"/>
                  </a:lnTo>
                  <a:lnTo>
                    <a:pt x="33" y="350"/>
                  </a:lnTo>
                  <a:lnTo>
                    <a:pt x="35" y="376"/>
                  </a:lnTo>
                  <a:lnTo>
                    <a:pt x="33" y="399"/>
                  </a:lnTo>
                  <a:lnTo>
                    <a:pt x="27" y="440"/>
                  </a:lnTo>
                  <a:lnTo>
                    <a:pt x="155" y="432"/>
                  </a:lnTo>
                  <a:lnTo>
                    <a:pt x="323" y="417"/>
                  </a:lnTo>
                  <a:lnTo>
                    <a:pt x="293" y="408"/>
                  </a:lnTo>
                  <a:lnTo>
                    <a:pt x="276" y="385"/>
                  </a:lnTo>
                  <a:lnTo>
                    <a:pt x="302" y="366"/>
                  </a:lnTo>
                  <a:lnTo>
                    <a:pt x="302" y="341"/>
                  </a:lnTo>
                  <a:lnTo>
                    <a:pt x="290" y="320"/>
                  </a:lnTo>
                  <a:lnTo>
                    <a:pt x="302" y="305"/>
                  </a:lnTo>
                  <a:lnTo>
                    <a:pt x="325" y="306"/>
                  </a:lnTo>
                  <a:lnTo>
                    <a:pt x="320" y="246"/>
                  </a:lnTo>
                  <a:lnTo>
                    <a:pt x="314" y="209"/>
                  </a:lnTo>
                  <a:lnTo>
                    <a:pt x="301" y="187"/>
                  </a:lnTo>
                  <a:lnTo>
                    <a:pt x="287" y="173"/>
                  </a:lnTo>
                  <a:lnTo>
                    <a:pt x="266" y="168"/>
                  </a:lnTo>
                  <a:lnTo>
                    <a:pt x="246" y="168"/>
                  </a:lnTo>
                  <a:lnTo>
                    <a:pt x="225" y="197"/>
                  </a:lnTo>
                  <a:lnTo>
                    <a:pt x="211" y="206"/>
                  </a:lnTo>
                  <a:lnTo>
                    <a:pt x="202" y="209"/>
                  </a:lnTo>
                  <a:lnTo>
                    <a:pt x="191" y="205"/>
                  </a:lnTo>
                  <a:lnTo>
                    <a:pt x="188" y="191"/>
                  </a:lnTo>
                  <a:lnTo>
                    <a:pt x="191" y="182"/>
                  </a:lnTo>
                  <a:lnTo>
                    <a:pt x="200" y="173"/>
                  </a:lnTo>
                  <a:lnTo>
                    <a:pt x="210" y="168"/>
                  </a:lnTo>
                  <a:lnTo>
                    <a:pt x="219" y="167"/>
                  </a:lnTo>
                  <a:lnTo>
                    <a:pt x="219" y="150"/>
                  </a:lnTo>
                  <a:lnTo>
                    <a:pt x="243" y="132"/>
                  </a:lnTo>
                  <a:lnTo>
                    <a:pt x="219" y="74"/>
                  </a:lnTo>
                  <a:lnTo>
                    <a:pt x="219" y="47"/>
                  </a:lnTo>
                  <a:lnTo>
                    <a:pt x="178" y="36"/>
                  </a:lnTo>
                  <a:lnTo>
                    <a:pt x="118" y="0"/>
                  </a:lnTo>
                  <a:lnTo>
                    <a:pt x="82" y="1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62" name="Freeform 39"/>
            <p:cNvSpPr>
              <a:spLocks/>
            </p:cNvSpPr>
            <p:nvPr/>
          </p:nvSpPr>
          <p:spPr bwMode="auto">
            <a:xfrm>
              <a:off x="5337175" y="2811462"/>
              <a:ext cx="560388" cy="923925"/>
            </a:xfrm>
            <a:custGeom>
              <a:avLst/>
              <a:gdLst>
                <a:gd name="T0" fmla="*/ 2147483647 w 353"/>
                <a:gd name="T1" fmla="*/ 2147483647 h 582"/>
                <a:gd name="T2" fmla="*/ 2147483647 w 353"/>
                <a:gd name="T3" fmla="*/ 0 h 582"/>
                <a:gd name="T4" fmla="*/ 2147483647 w 353"/>
                <a:gd name="T5" fmla="*/ 2147483647 h 582"/>
                <a:gd name="T6" fmla="*/ 2147483647 w 353"/>
                <a:gd name="T7" fmla="*/ 2147483647 h 582"/>
                <a:gd name="T8" fmla="*/ 2147483647 w 353"/>
                <a:gd name="T9" fmla="*/ 2147483647 h 582"/>
                <a:gd name="T10" fmla="*/ 2147483647 w 353"/>
                <a:gd name="T11" fmla="*/ 2147483647 h 582"/>
                <a:gd name="T12" fmla="*/ 2147483647 w 353"/>
                <a:gd name="T13" fmla="*/ 2147483647 h 582"/>
                <a:gd name="T14" fmla="*/ 2147483647 w 353"/>
                <a:gd name="T15" fmla="*/ 2147483647 h 582"/>
                <a:gd name="T16" fmla="*/ 2147483647 w 353"/>
                <a:gd name="T17" fmla="*/ 2147483647 h 582"/>
                <a:gd name="T18" fmla="*/ 2147483647 w 353"/>
                <a:gd name="T19" fmla="*/ 2147483647 h 582"/>
                <a:gd name="T20" fmla="*/ 2147483647 w 353"/>
                <a:gd name="T21" fmla="*/ 2147483647 h 582"/>
                <a:gd name="T22" fmla="*/ 2147483647 w 353"/>
                <a:gd name="T23" fmla="*/ 2147483647 h 582"/>
                <a:gd name="T24" fmla="*/ 2147483647 w 353"/>
                <a:gd name="T25" fmla="*/ 2147483647 h 582"/>
                <a:gd name="T26" fmla="*/ 2147483647 w 353"/>
                <a:gd name="T27" fmla="*/ 2147483647 h 582"/>
                <a:gd name="T28" fmla="*/ 2147483647 w 353"/>
                <a:gd name="T29" fmla="*/ 2147483647 h 582"/>
                <a:gd name="T30" fmla="*/ 2147483647 w 353"/>
                <a:gd name="T31" fmla="*/ 2147483647 h 582"/>
                <a:gd name="T32" fmla="*/ 2147483647 w 353"/>
                <a:gd name="T33" fmla="*/ 2147483647 h 582"/>
                <a:gd name="T34" fmla="*/ 0 w 353"/>
                <a:gd name="T35" fmla="*/ 2147483647 h 582"/>
                <a:gd name="T36" fmla="*/ 2147483647 w 353"/>
                <a:gd name="T37" fmla="*/ 2147483647 h 582"/>
                <a:gd name="T38" fmla="*/ 2147483647 w 353"/>
                <a:gd name="T39" fmla="*/ 2147483647 h 582"/>
                <a:gd name="T40" fmla="*/ 2147483647 w 353"/>
                <a:gd name="T41" fmla="*/ 2147483647 h 582"/>
                <a:gd name="T42" fmla="*/ 2147483647 w 353"/>
                <a:gd name="T43" fmla="*/ 2147483647 h 582"/>
                <a:gd name="T44" fmla="*/ 2147483647 w 353"/>
                <a:gd name="T45" fmla="*/ 2147483647 h 5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582"/>
                <a:gd name="T71" fmla="*/ 353 w 353"/>
                <a:gd name="T72" fmla="*/ 582 h 5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582">
                  <a:moveTo>
                    <a:pt x="65" y="33"/>
                  </a:moveTo>
                  <a:lnTo>
                    <a:pt x="267" y="0"/>
                  </a:lnTo>
                  <a:lnTo>
                    <a:pt x="297" y="71"/>
                  </a:lnTo>
                  <a:lnTo>
                    <a:pt x="340" y="369"/>
                  </a:lnTo>
                  <a:lnTo>
                    <a:pt x="352" y="408"/>
                  </a:lnTo>
                  <a:lnTo>
                    <a:pt x="320" y="487"/>
                  </a:lnTo>
                  <a:lnTo>
                    <a:pt x="320" y="542"/>
                  </a:lnTo>
                  <a:lnTo>
                    <a:pt x="284" y="535"/>
                  </a:lnTo>
                  <a:lnTo>
                    <a:pt x="285" y="581"/>
                  </a:lnTo>
                  <a:lnTo>
                    <a:pt x="247" y="563"/>
                  </a:lnTo>
                  <a:lnTo>
                    <a:pt x="228" y="569"/>
                  </a:lnTo>
                  <a:lnTo>
                    <a:pt x="199" y="564"/>
                  </a:lnTo>
                  <a:lnTo>
                    <a:pt x="178" y="495"/>
                  </a:lnTo>
                  <a:lnTo>
                    <a:pt x="137" y="473"/>
                  </a:lnTo>
                  <a:lnTo>
                    <a:pt x="137" y="399"/>
                  </a:lnTo>
                  <a:lnTo>
                    <a:pt x="96" y="408"/>
                  </a:lnTo>
                  <a:lnTo>
                    <a:pt x="73" y="353"/>
                  </a:lnTo>
                  <a:lnTo>
                    <a:pt x="0" y="290"/>
                  </a:lnTo>
                  <a:lnTo>
                    <a:pt x="53" y="190"/>
                  </a:lnTo>
                  <a:lnTo>
                    <a:pt x="38" y="143"/>
                  </a:lnTo>
                  <a:lnTo>
                    <a:pt x="91" y="133"/>
                  </a:lnTo>
                  <a:lnTo>
                    <a:pt x="96" y="68"/>
                  </a:lnTo>
                  <a:lnTo>
                    <a:pt x="65" y="33"/>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63" name="Freeform 40"/>
            <p:cNvSpPr>
              <a:spLocks/>
            </p:cNvSpPr>
            <p:nvPr/>
          </p:nvSpPr>
          <p:spPr bwMode="auto">
            <a:xfrm>
              <a:off x="4845050" y="3184525"/>
              <a:ext cx="885825" cy="731837"/>
            </a:xfrm>
            <a:custGeom>
              <a:avLst/>
              <a:gdLst>
                <a:gd name="T0" fmla="*/ 0 w 558"/>
                <a:gd name="T1" fmla="*/ 2147483647 h 461"/>
                <a:gd name="T2" fmla="*/ 2147483647 w 558"/>
                <a:gd name="T3" fmla="*/ 0 h 461"/>
                <a:gd name="T4" fmla="*/ 2147483647 w 558"/>
                <a:gd name="T5" fmla="*/ 0 h 461"/>
                <a:gd name="T6" fmla="*/ 2147483647 w 558"/>
                <a:gd name="T7" fmla="*/ 2147483647 h 461"/>
                <a:gd name="T8" fmla="*/ 2147483647 w 558"/>
                <a:gd name="T9" fmla="*/ 2147483647 h 461"/>
                <a:gd name="T10" fmla="*/ 2147483647 w 558"/>
                <a:gd name="T11" fmla="*/ 2147483647 h 461"/>
                <a:gd name="T12" fmla="*/ 2147483647 w 558"/>
                <a:gd name="T13" fmla="*/ 2147483647 h 461"/>
                <a:gd name="T14" fmla="*/ 2147483647 w 558"/>
                <a:gd name="T15" fmla="*/ 2147483647 h 461"/>
                <a:gd name="T16" fmla="*/ 2147483647 w 558"/>
                <a:gd name="T17" fmla="*/ 2147483647 h 461"/>
                <a:gd name="T18" fmla="*/ 2147483647 w 558"/>
                <a:gd name="T19" fmla="*/ 2147483647 h 461"/>
                <a:gd name="T20" fmla="*/ 2147483647 w 558"/>
                <a:gd name="T21" fmla="*/ 2147483647 h 461"/>
                <a:gd name="T22" fmla="*/ 2147483647 w 558"/>
                <a:gd name="T23" fmla="*/ 2147483647 h 461"/>
                <a:gd name="T24" fmla="*/ 2147483647 w 558"/>
                <a:gd name="T25" fmla="*/ 2147483647 h 461"/>
                <a:gd name="T26" fmla="*/ 2147483647 w 558"/>
                <a:gd name="T27" fmla="*/ 2147483647 h 461"/>
                <a:gd name="T28" fmla="*/ 2147483647 w 558"/>
                <a:gd name="T29" fmla="*/ 2147483647 h 461"/>
                <a:gd name="T30" fmla="*/ 2147483647 w 558"/>
                <a:gd name="T31" fmla="*/ 2147483647 h 461"/>
                <a:gd name="T32" fmla="*/ 2147483647 w 558"/>
                <a:gd name="T33" fmla="*/ 2147483647 h 461"/>
                <a:gd name="T34" fmla="*/ 2147483647 w 558"/>
                <a:gd name="T35" fmla="*/ 2147483647 h 461"/>
                <a:gd name="T36" fmla="*/ 2147483647 w 558"/>
                <a:gd name="T37" fmla="*/ 2147483647 h 461"/>
                <a:gd name="T38" fmla="*/ 2147483647 w 558"/>
                <a:gd name="T39" fmla="*/ 2147483647 h 461"/>
                <a:gd name="T40" fmla="*/ 2147483647 w 558"/>
                <a:gd name="T41" fmla="*/ 2147483647 h 461"/>
                <a:gd name="T42" fmla="*/ 2147483647 w 558"/>
                <a:gd name="T43" fmla="*/ 2147483647 h 461"/>
                <a:gd name="T44" fmla="*/ 2147483647 w 558"/>
                <a:gd name="T45" fmla="*/ 2147483647 h 461"/>
                <a:gd name="T46" fmla="*/ 2147483647 w 558"/>
                <a:gd name="T47" fmla="*/ 2147483647 h 461"/>
                <a:gd name="T48" fmla="*/ 2147483647 w 558"/>
                <a:gd name="T49" fmla="*/ 2147483647 h 461"/>
                <a:gd name="T50" fmla="*/ 0 w 558"/>
                <a:gd name="T51" fmla="*/ 2147483647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8"/>
                <a:gd name="T79" fmla="*/ 0 h 461"/>
                <a:gd name="T80" fmla="*/ 558 w 558"/>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8" h="461">
                  <a:moveTo>
                    <a:pt x="0" y="15"/>
                  </a:moveTo>
                  <a:lnTo>
                    <a:pt x="244" y="0"/>
                  </a:lnTo>
                  <a:lnTo>
                    <a:pt x="295" y="0"/>
                  </a:lnTo>
                  <a:lnTo>
                    <a:pt x="335" y="14"/>
                  </a:lnTo>
                  <a:lnTo>
                    <a:pt x="313" y="53"/>
                  </a:lnTo>
                  <a:lnTo>
                    <a:pt x="384" y="118"/>
                  </a:lnTo>
                  <a:lnTo>
                    <a:pt x="407" y="173"/>
                  </a:lnTo>
                  <a:lnTo>
                    <a:pt x="450" y="159"/>
                  </a:lnTo>
                  <a:lnTo>
                    <a:pt x="448" y="237"/>
                  </a:lnTo>
                  <a:lnTo>
                    <a:pt x="490" y="260"/>
                  </a:lnTo>
                  <a:lnTo>
                    <a:pt x="510" y="328"/>
                  </a:lnTo>
                  <a:lnTo>
                    <a:pt x="540" y="334"/>
                  </a:lnTo>
                  <a:lnTo>
                    <a:pt x="557" y="363"/>
                  </a:lnTo>
                  <a:lnTo>
                    <a:pt x="519" y="402"/>
                  </a:lnTo>
                  <a:lnTo>
                    <a:pt x="507" y="448"/>
                  </a:lnTo>
                  <a:lnTo>
                    <a:pt x="454" y="460"/>
                  </a:lnTo>
                  <a:lnTo>
                    <a:pt x="468" y="410"/>
                  </a:lnTo>
                  <a:lnTo>
                    <a:pt x="259" y="428"/>
                  </a:lnTo>
                  <a:lnTo>
                    <a:pt x="109" y="446"/>
                  </a:lnTo>
                  <a:lnTo>
                    <a:pt x="100" y="398"/>
                  </a:lnTo>
                  <a:lnTo>
                    <a:pt x="89" y="250"/>
                  </a:lnTo>
                  <a:lnTo>
                    <a:pt x="88" y="170"/>
                  </a:lnTo>
                  <a:lnTo>
                    <a:pt x="38" y="134"/>
                  </a:lnTo>
                  <a:lnTo>
                    <a:pt x="56" y="100"/>
                  </a:lnTo>
                  <a:lnTo>
                    <a:pt x="32" y="82"/>
                  </a:lnTo>
                  <a:lnTo>
                    <a:pt x="0" y="15"/>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64" name="Freeform 41"/>
            <p:cNvSpPr>
              <a:spLocks/>
            </p:cNvSpPr>
            <p:nvPr/>
          </p:nvSpPr>
          <p:spPr bwMode="auto">
            <a:xfrm>
              <a:off x="5808663" y="2876550"/>
              <a:ext cx="438150" cy="712787"/>
            </a:xfrm>
            <a:custGeom>
              <a:avLst/>
              <a:gdLst>
                <a:gd name="T0" fmla="*/ 0 w 276"/>
                <a:gd name="T1" fmla="*/ 2147483647 h 449"/>
                <a:gd name="T2" fmla="*/ 2147483647 w 276"/>
                <a:gd name="T3" fmla="*/ 2147483647 h 449"/>
                <a:gd name="T4" fmla="*/ 2147483647 w 276"/>
                <a:gd name="T5" fmla="*/ 2147483647 h 449"/>
                <a:gd name="T6" fmla="*/ 2147483647 w 276"/>
                <a:gd name="T7" fmla="*/ 2147483647 h 449"/>
                <a:gd name="T8" fmla="*/ 2147483647 w 276"/>
                <a:gd name="T9" fmla="*/ 2147483647 h 449"/>
                <a:gd name="T10" fmla="*/ 2147483647 w 276"/>
                <a:gd name="T11" fmla="*/ 0 h 449"/>
                <a:gd name="T12" fmla="*/ 2147483647 w 276"/>
                <a:gd name="T13" fmla="*/ 2147483647 h 449"/>
                <a:gd name="T14" fmla="*/ 2147483647 w 276"/>
                <a:gd name="T15" fmla="*/ 2147483647 h 449"/>
                <a:gd name="T16" fmla="*/ 2147483647 w 276"/>
                <a:gd name="T17" fmla="*/ 2147483647 h 449"/>
                <a:gd name="T18" fmla="*/ 2147483647 w 276"/>
                <a:gd name="T19" fmla="*/ 2147483647 h 449"/>
                <a:gd name="T20" fmla="*/ 2147483647 w 276"/>
                <a:gd name="T21" fmla="*/ 2147483647 h 449"/>
                <a:gd name="T22" fmla="*/ 2147483647 w 276"/>
                <a:gd name="T23" fmla="*/ 2147483647 h 449"/>
                <a:gd name="T24" fmla="*/ 2147483647 w 276"/>
                <a:gd name="T25" fmla="*/ 2147483647 h 449"/>
                <a:gd name="T26" fmla="*/ 2147483647 w 276"/>
                <a:gd name="T27" fmla="*/ 2147483647 h 449"/>
                <a:gd name="T28" fmla="*/ 2147483647 w 276"/>
                <a:gd name="T29" fmla="*/ 2147483647 h 449"/>
                <a:gd name="T30" fmla="*/ 0 w 276"/>
                <a:gd name="T31" fmla="*/ 214748364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
                <a:gd name="T49" fmla="*/ 0 h 449"/>
                <a:gd name="T50" fmla="*/ 276 w 276"/>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 h="449">
                  <a:moveTo>
                    <a:pt x="0" y="32"/>
                  </a:moveTo>
                  <a:lnTo>
                    <a:pt x="33" y="48"/>
                  </a:lnTo>
                  <a:lnTo>
                    <a:pt x="64" y="45"/>
                  </a:lnTo>
                  <a:lnTo>
                    <a:pt x="74" y="36"/>
                  </a:lnTo>
                  <a:lnTo>
                    <a:pt x="82" y="9"/>
                  </a:lnTo>
                  <a:lnTo>
                    <a:pt x="214" y="0"/>
                  </a:lnTo>
                  <a:lnTo>
                    <a:pt x="275" y="316"/>
                  </a:lnTo>
                  <a:lnTo>
                    <a:pt x="270" y="313"/>
                  </a:lnTo>
                  <a:lnTo>
                    <a:pt x="225" y="331"/>
                  </a:lnTo>
                  <a:lnTo>
                    <a:pt x="193" y="416"/>
                  </a:lnTo>
                  <a:lnTo>
                    <a:pt x="146" y="404"/>
                  </a:lnTo>
                  <a:lnTo>
                    <a:pt x="91" y="436"/>
                  </a:lnTo>
                  <a:lnTo>
                    <a:pt x="20" y="448"/>
                  </a:lnTo>
                  <a:lnTo>
                    <a:pt x="52" y="365"/>
                  </a:lnTo>
                  <a:lnTo>
                    <a:pt x="38" y="318"/>
                  </a:lnTo>
                  <a:lnTo>
                    <a:pt x="0" y="32"/>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65" name="Freeform 42"/>
            <p:cNvSpPr>
              <a:spLocks/>
            </p:cNvSpPr>
            <p:nvPr/>
          </p:nvSpPr>
          <p:spPr bwMode="auto">
            <a:xfrm>
              <a:off x="6148388" y="2732087"/>
              <a:ext cx="557212" cy="644525"/>
            </a:xfrm>
            <a:custGeom>
              <a:avLst/>
              <a:gdLst>
                <a:gd name="T0" fmla="*/ 0 w 351"/>
                <a:gd name="T1" fmla="*/ 2147483647 h 406"/>
                <a:gd name="T2" fmla="*/ 2147483647 w 351"/>
                <a:gd name="T3" fmla="*/ 2147483647 h 406"/>
                <a:gd name="T4" fmla="*/ 2147483647 w 351"/>
                <a:gd name="T5" fmla="*/ 2147483647 h 406"/>
                <a:gd name="T6" fmla="*/ 2147483647 w 351"/>
                <a:gd name="T7" fmla="*/ 2147483647 h 406"/>
                <a:gd name="T8" fmla="*/ 2147483647 w 351"/>
                <a:gd name="T9" fmla="*/ 2147483647 h 406"/>
                <a:gd name="T10" fmla="*/ 2147483647 w 351"/>
                <a:gd name="T11" fmla="*/ 0 h 406"/>
                <a:gd name="T12" fmla="*/ 2147483647 w 351"/>
                <a:gd name="T13" fmla="*/ 2147483647 h 406"/>
                <a:gd name="T14" fmla="*/ 2147483647 w 351"/>
                <a:gd name="T15" fmla="*/ 2147483647 h 406"/>
                <a:gd name="T16" fmla="*/ 2147483647 w 351"/>
                <a:gd name="T17" fmla="*/ 2147483647 h 406"/>
                <a:gd name="T18" fmla="*/ 2147483647 w 351"/>
                <a:gd name="T19" fmla="*/ 2147483647 h 406"/>
                <a:gd name="T20" fmla="*/ 2147483647 w 351"/>
                <a:gd name="T21" fmla="*/ 2147483647 h 406"/>
                <a:gd name="T22" fmla="*/ 2147483647 w 351"/>
                <a:gd name="T23" fmla="*/ 2147483647 h 406"/>
                <a:gd name="T24" fmla="*/ 2147483647 w 351"/>
                <a:gd name="T25" fmla="*/ 2147483647 h 406"/>
                <a:gd name="T26" fmla="*/ 2147483647 w 351"/>
                <a:gd name="T27" fmla="*/ 2147483647 h 406"/>
                <a:gd name="T28" fmla="*/ 2147483647 w 351"/>
                <a:gd name="T29" fmla="*/ 2147483647 h 406"/>
                <a:gd name="T30" fmla="*/ 2147483647 w 351"/>
                <a:gd name="T31" fmla="*/ 2147483647 h 406"/>
                <a:gd name="T32" fmla="*/ 2147483647 w 351"/>
                <a:gd name="T33" fmla="*/ 2147483647 h 406"/>
                <a:gd name="T34" fmla="*/ 2147483647 w 351"/>
                <a:gd name="T35" fmla="*/ 2147483647 h 406"/>
                <a:gd name="T36" fmla="*/ 0 w 351"/>
                <a:gd name="T37" fmla="*/ 2147483647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406"/>
                <a:gd name="T59" fmla="*/ 351 w 351"/>
                <a:gd name="T60" fmla="*/ 406 h 4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406">
                  <a:moveTo>
                    <a:pt x="0" y="91"/>
                  </a:moveTo>
                  <a:lnTo>
                    <a:pt x="158" y="76"/>
                  </a:lnTo>
                  <a:lnTo>
                    <a:pt x="191" y="82"/>
                  </a:lnTo>
                  <a:lnTo>
                    <a:pt x="265" y="47"/>
                  </a:lnTo>
                  <a:lnTo>
                    <a:pt x="282" y="15"/>
                  </a:lnTo>
                  <a:lnTo>
                    <a:pt x="326" y="0"/>
                  </a:lnTo>
                  <a:lnTo>
                    <a:pt x="350" y="153"/>
                  </a:lnTo>
                  <a:lnTo>
                    <a:pt x="332" y="170"/>
                  </a:lnTo>
                  <a:lnTo>
                    <a:pt x="336" y="276"/>
                  </a:lnTo>
                  <a:lnTo>
                    <a:pt x="302" y="285"/>
                  </a:lnTo>
                  <a:lnTo>
                    <a:pt x="282" y="344"/>
                  </a:lnTo>
                  <a:lnTo>
                    <a:pt x="255" y="337"/>
                  </a:lnTo>
                  <a:lnTo>
                    <a:pt x="245" y="405"/>
                  </a:lnTo>
                  <a:lnTo>
                    <a:pt x="206" y="376"/>
                  </a:lnTo>
                  <a:lnTo>
                    <a:pt x="129" y="394"/>
                  </a:lnTo>
                  <a:lnTo>
                    <a:pt x="95" y="369"/>
                  </a:lnTo>
                  <a:lnTo>
                    <a:pt x="52" y="367"/>
                  </a:lnTo>
                  <a:lnTo>
                    <a:pt x="29" y="253"/>
                  </a:lnTo>
                  <a:lnTo>
                    <a:pt x="0" y="91"/>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66" name="Freeform 43"/>
            <p:cNvSpPr>
              <a:spLocks/>
            </p:cNvSpPr>
            <p:nvPr/>
          </p:nvSpPr>
          <p:spPr bwMode="auto">
            <a:xfrm>
              <a:off x="5653088" y="3311525"/>
              <a:ext cx="981075" cy="546100"/>
            </a:xfrm>
            <a:custGeom>
              <a:avLst/>
              <a:gdLst>
                <a:gd name="T0" fmla="*/ 0 w 618"/>
                <a:gd name="T1" fmla="*/ 2147483647 h 344"/>
                <a:gd name="T2" fmla="*/ 2147483647 w 618"/>
                <a:gd name="T3" fmla="*/ 2147483647 h 344"/>
                <a:gd name="T4" fmla="*/ 2147483647 w 618"/>
                <a:gd name="T5" fmla="*/ 2147483647 h 344"/>
                <a:gd name="T6" fmla="*/ 2147483647 w 618"/>
                <a:gd name="T7" fmla="*/ 2147483647 h 344"/>
                <a:gd name="T8" fmla="*/ 2147483647 w 618"/>
                <a:gd name="T9" fmla="*/ 2147483647 h 344"/>
                <a:gd name="T10" fmla="*/ 2147483647 w 618"/>
                <a:gd name="T11" fmla="*/ 2147483647 h 344"/>
                <a:gd name="T12" fmla="*/ 2147483647 w 618"/>
                <a:gd name="T13" fmla="*/ 2147483647 h 344"/>
                <a:gd name="T14" fmla="*/ 2147483647 w 618"/>
                <a:gd name="T15" fmla="*/ 2147483647 h 344"/>
                <a:gd name="T16" fmla="*/ 2147483647 w 618"/>
                <a:gd name="T17" fmla="*/ 2147483647 h 344"/>
                <a:gd name="T18" fmla="*/ 2147483647 w 618"/>
                <a:gd name="T19" fmla="*/ 2147483647 h 344"/>
                <a:gd name="T20" fmla="*/ 2147483647 w 618"/>
                <a:gd name="T21" fmla="*/ 2147483647 h 344"/>
                <a:gd name="T22" fmla="*/ 2147483647 w 618"/>
                <a:gd name="T23" fmla="*/ 2147483647 h 344"/>
                <a:gd name="T24" fmla="*/ 2147483647 w 618"/>
                <a:gd name="T25" fmla="*/ 2147483647 h 344"/>
                <a:gd name="T26" fmla="*/ 2147483647 w 618"/>
                <a:gd name="T27" fmla="*/ 2147483647 h 344"/>
                <a:gd name="T28" fmla="*/ 2147483647 w 618"/>
                <a:gd name="T29" fmla="*/ 0 h 344"/>
                <a:gd name="T30" fmla="*/ 2147483647 w 618"/>
                <a:gd name="T31" fmla="*/ 2147483647 h 344"/>
                <a:gd name="T32" fmla="*/ 2147483647 w 618"/>
                <a:gd name="T33" fmla="*/ 2147483647 h 344"/>
                <a:gd name="T34" fmla="*/ 2147483647 w 618"/>
                <a:gd name="T35" fmla="*/ 2147483647 h 344"/>
                <a:gd name="T36" fmla="*/ 2147483647 w 618"/>
                <a:gd name="T37" fmla="*/ 2147483647 h 344"/>
                <a:gd name="T38" fmla="*/ 2147483647 w 618"/>
                <a:gd name="T39" fmla="*/ 2147483647 h 344"/>
                <a:gd name="T40" fmla="*/ 2147483647 w 618"/>
                <a:gd name="T41" fmla="*/ 2147483647 h 344"/>
                <a:gd name="T42" fmla="*/ 2147483647 w 618"/>
                <a:gd name="T43" fmla="*/ 2147483647 h 344"/>
                <a:gd name="T44" fmla="*/ 2147483647 w 618"/>
                <a:gd name="T45" fmla="*/ 2147483647 h 344"/>
                <a:gd name="T46" fmla="*/ 2147483647 w 618"/>
                <a:gd name="T47" fmla="*/ 2147483647 h 344"/>
                <a:gd name="T48" fmla="*/ 2147483647 w 618"/>
                <a:gd name="T49" fmla="*/ 2147483647 h 344"/>
                <a:gd name="T50" fmla="*/ 2147483647 w 618"/>
                <a:gd name="T51" fmla="*/ 2147483647 h 344"/>
                <a:gd name="T52" fmla="*/ 2147483647 w 618"/>
                <a:gd name="T53" fmla="*/ 2147483647 h 344"/>
                <a:gd name="T54" fmla="*/ 2147483647 w 618"/>
                <a:gd name="T55" fmla="*/ 2147483647 h 344"/>
                <a:gd name="T56" fmla="*/ 0 w 618"/>
                <a:gd name="T57" fmla="*/ 2147483647 h 3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344"/>
                <a:gd name="T89" fmla="*/ 618 w 618"/>
                <a:gd name="T90" fmla="*/ 344 h 3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344">
                  <a:moveTo>
                    <a:pt x="0" y="343"/>
                  </a:moveTo>
                  <a:lnTo>
                    <a:pt x="150" y="322"/>
                  </a:lnTo>
                  <a:lnTo>
                    <a:pt x="150" y="307"/>
                  </a:lnTo>
                  <a:lnTo>
                    <a:pt x="509" y="253"/>
                  </a:lnTo>
                  <a:lnTo>
                    <a:pt x="521" y="228"/>
                  </a:lnTo>
                  <a:lnTo>
                    <a:pt x="572" y="211"/>
                  </a:lnTo>
                  <a:lnTo>
                    <a:pt x="578" y="184"/>
                  </a:lnTo>
                  <a:lnTo>
                    <a:pt x="600" y="175"/>
                  </a:lnTo>
                  <a:lnTo>
                    <a:pt x="617" y="134"/>
                  </a:lnTo>
                  <a:lnTo>
                    <a:pt x="567" y="93"/>
                  </a:lnTo>
                  <a:lnTo>
                    <a:pt x="558" y="38"/>
                  </a:lnTo>
                  <a:lnTo>
                    <a:pt x="518" y="11"/>
                  </a:lnTo>
                  <a:lnTo>
                    <a:pt x="438" y="26"/>
                  </a:lnTo>
                  <a:lnTo>
                    <a:pt x="400" y="2"/>
                  </a:lnTo>
                  <a:lnTo>
                    <a:pt x="364" y="0"/>
                  </a:lnTo>
                  <a:lnTo>
                    <a:pt x="371" y="38"/>
                  </a:lnTo>
                  <a:lnTo>
                    <a:pt x="321" y="58"/>
                  </a:lnTo>
                  <a:lnTo>
                    <a:pt x="288" y="143"/>
                  </a:lnTo>
                  <a:lnTo>
                    <a:pt x="243" y="129"/>
                  </a:lnTo>
                  <a:lnTo>
                    <a:pt x="188" y="161"/>
                  </a:lnTo>
                  <a:lnTo>
                    <a:pt x="118" y="173"/>
                  </a:lnTo>
                  <a:lnTo>
                    <a:pt x="118" y="222"/>
                  </a:lnTo>
                  <a:lnTo>
                    <a:pt x="83" y="220"/>
                  </a:lnTo>
                  <a:lnTo>
                    <a:pt x="85" y="263"/>
                  </a:lnTo>
                  <a:lnTo>
                    <a:pt x="49" y="246"/>
                  </a:lnTo>
                  <a:lnTo>
                    <a:pt x="27" y="253"/>
                  </a:lnTo>
                  <a:lnTo>
                    <a:pt x="45" y="282"/>
                  </a:lnTo>
                  <a:lnTo>
                    <a:pt x="8" y="320"/>
                  </a:lnTo>
                  <a:lnTo>
                    <a:pt x="0" y="343"/>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67" name="Freeform 44"/>
            <p:cNvSpPr>
              <a:spLocks/>
            </p:cNvSpPr>
            <p:nvPr/>
          </p:nvSpPr>
          <p:spPr bwMode="auto">
            <a:xfrm>
              <a:off x="5588000" y="3663950"/>
              <a:ext cx="1130300" cy="412750"/>
            </a:xfrm>
            <a:custGeom>
              <a:avLst/>
              <a:gdLst>
                <a:gd name="T0" fmla="*/ 2147483647 w 712"/>
                <a:gd name="T1" fmla="*/ 2147483647 h 260"/>
                <a:gd name="T2" fmla="*/ 2147483647 w 712"/>
                <a:gd name="T3" fmla="*/ 2147483647 h 260"/>
                <a:gd name="T4" fmla="*/ 2147483647 w 712"/>
                <a:gd name="T5" fmla="*/ 2147483647 h 260"/>
                <a:gd name="T6" fmla="*/ 2147483647 w 712"/>
                <a:gd name="T7" fmla="*/ 2147483647 h 260"/>
                <a:gd name="T8" fmla="*/ 0 w 712"/>
                <a:gd name="T9" fmla="*/ 2147483647 h 260"/>
                <a:gd name="T10" fmla="*/ 2147483647 w 712"/>
                <a:gd name="T11" fmla="*/ 2147483647 h 260"/>
                <a:gd name="T12" fmla="*/ 2147483647 w 712"/>
                <a:gd name="T13" fmla="*/ 2147483647 h 260"/>
                <a:gd name="T14" fmla="*/ 2147483647 w 712"/>
                <a:gd name="T15" fmla="*/ 2147483647 h 260"/>
                <a:gd name="T16" fmla="*/ 2147483647 w 712"/>
                <a:gd name="T17" fmla="*/ 2147483647 h 260"/>
                <a:gd name="T18" fmla="*/ 2147483647 w 712"/>
                <a:gd name="T19" fmla="*/ 2147483647 h 260"/>
                <a:gd name="T20" fmla="*/ 2147483647 w 712"/>
                <a:gd name="T21" fmla="*/ 2147483647 h 260"/>
                <a:gd name="T22" fmla="*/ 2147483647 w 712"/>
                <a:gd name="T23" fmla="*/ 0 h 260"/>
                <a:gd name="T24" fmla="*/ 2147483647 w 712"/>
                <a:gd name="T25" fmla="*/ 2147483647 h 260"/>
                <a:gd name="T26" fmla="*/ 2147483647 w 712"/>
                <a:gd name="T27" fmla="*/ 2147483647 h 260"/>
                <a:gd name="T28" fmla="*/ 2147483647 w 712"/>
                <a:gd name="T29" fmla="*/ 2147483647 h 260"/>
                <a:gd name="T30" fmla="*/ 2147483647 w 712"/>
                <a:gd name="T31" fmla="*/ 2147483647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260"/>
                <a:gd name="T50" fmla="*/ 712 w 712"/>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260">
                  <a:moveTo>
                    <a:pt x="42" y="118"/>
                  </a:moveTo>
                  <a:lnTo>
                    <a:pt x="42" y="123"/>
                  </a:lnTo>
                  <a:lnTo>
                    <a:pt x="30" y="147"/>
                  </a:lnTo>
                  <a:lnTo>
                    <a:pt x="44" y="180"/>
                  </a:lnTo>
                  <a:lnTo>
                    <a:pt x="0" y="209"/>
                  </a:lnTo>
                  <a:lnTo>
                    <a:pt x="9" y="259"/>
                  </a:lnTo>
                  <a:lnTo>
                    <a:pt x="196" y="244"/>
                  </a:lnTo>
                  <a:lnTo>
                    <a:pt x="417" y="218"/>
                  </a:lnTo>
                  <a:lnTo>
                    <a:pt x="528" y="198"/>
                  </a:lnTo>
                  <a:lnTo>
                    <a:pt x="550" y="132"/>
                  </a:lnTo>
                  <a:lnTo>
                    <a:pt x="590" y="129"/>
                  </a:lnTo>
                  <a:lnTo>
                    <a:pt x="711" y="0"/>
                  </a:lnTo>
                  <a:lnTo>
                    <a:pt x="553" y="32"/>
                  </a:lnTo>
                  <a:lnTo>
                    <a:pt x="186" y="85"/>
                  </a:lnTo>
                  <a:lnTo>
                    <a:pt x="189" y="100"/>
                  </a:lnTo>
                  <a:lnTo>
                    <a:pt x="42" y="118"/>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68" name="Freeform 45"/>
            <p:cNvSpPr>
              <a:spLocks/>
            </p:cNvSpPr>
            <p:nvPr/>
          </p:nvSpPr>
          <p:spPr bwMode="auto">
            <a:xfrm>
              <a:off x="5476875" y="4043362"/>
              <a:ext cx="465138" cy="809625"/>
            </a:xfrm>
            <a:custGeom>
              <a:avLst/>
              <a:gdLst>
                <a:gd name="T0" fmla="*/ 2147483647 w 293"/>
                <a:gd name="T1" fmla="*/ 2147483647 h 510"/>
                <a:gd name="T2" fmla="*/ 2147483647 w 293"/>
                <a:gd name="T3" fmla="*/ 2147483647 h 510"/>
                <a:gd name="T4" fmla="*/ 0 w 293"/>
                <a:gd name="T5" fmla="*/ 2147483647 h 510"/>
                <a:gd name="T6" fmla="*/ 2147483647 w 293"/>
                <a:gd name="T7" fmla="*/ 2147483647 h 510"/>
                <a:gd name="T8" fmla="*/ 2147483647 w 293"/>
                <a:gd name="T9" fmla="*/ 2147483647 h 510"/>
                <a:gd name="T10" fmla="*/ 2147483647 w 293"/>
                <a:gd name="T11" fmla="*/ 2147483647 h 510"/>
                <a:gd name="T12" fmla="*/ 2147483647 w 293"/>
                <a:gd name="T13" fmla="*/ 2147483647 h 510"/>
                <a:gd name="T14" fmla="*/ 2147483647 w 293"/>
                <a:gd name="T15" fmla="*/ 2147483647 h 510"/>
                <a:gd name="T16" fmla="*/ 2147483647 w 293"/>
                <a:gd name="T17" fmla="*/ 2147483647 h 510"/>
                <a:gd name="T18" fmla="*/ 2147483647 w 293"/>
                <a:gd name="T19" fmla="*/ 2147483647 h 510"/>
                <a:gd name="T20" fmla="*/ 2147483647 w 293"/>
                <a:gd name="T21" fmla="*/ 2147483647 h 510"/>
                <a:gd name="T22" fmla="*/ 2147483647 w 293"/>
                <a:gd name="T23" fmla="*/ 2147483647 h 510"/>
                <a:gd name="T24" fmla="*/ 2147483647 w 293"/>
                <a:gd name="T25" fmla="*/ 2147483647 h 510"/>
                <a:gd name="T26" fmla="*/ 2147483647 w 293"/>
                <a:gd name="T27" fmla="*/ 0 h 510"/>
                <a:gd name="T28" fmla="*/ 2147483647 w 293"/>
                <a:gd name="T29" fmla="*/ 2147483647 h 5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3"/>
                <a:gd name="T46" fmla="*/ 0 h 510"/>
                <a:gd name="T47" fmla="*/ 293 w 293"/>
                <a:gd name="T48" fmla="*/ 510 h 5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3" h="510">
                  <a:moveTo>
                    <a:pt x="82" y="17"/>
                  </a:moveTo>
                  <a:lnTo>
                    <a:pt x="38" y="103"/>
                  </a:lnTo>
                  <a:lnTo>
                    <a:pt x="0" y="160"/>
                  </a:lnTo>
                  <a:lnTo>
                    <a:pt x="12" y="226"/>
                  </a:lnTo>
                  <a:lnTo>
                    <a:pt x="58" y="318"/>
                  </a:lnTo>
                  <a:lnTo>
                    <a:pt x="23" y="410"/>
                  </a:lnTo>
                  <a:lnTo>
                    <a:pt x="8" y="459"/>
                  </a:lnTo>
                  <a:lnTo>
                    <a:pt x="178" y="439"/>
                  </a:lnTo>
                  <a:lnTo>
                    <a:pt x="186" y="501"/>
                  </a:lnTo>
                  <a:lnTo>
                    <a:pt x="221" y="509"/>
                  </a:lnTo>
                  <a:lnTo>
                    <a:pt x="230" y="477"/>
                  </a:lnTo>
                  <a:lnTo>
                    <a:pt x="292" y="468"/>
                  </a:lnTo>
                  <a:lnTo>
                    <a:pt x="278" y="365"/>
                  </a:lnTo>
                  <a:lnTo>
                    <a:pt x="275" y="0"/>
                  </a:lnTo>
                  <a:lnTo>
                    <a:pt x="82" y="17"/>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69" name="Freeform 46"/>
            <p:cNvSpPr>
              <a:spLocks/>
            </p:cNvSpPr>
            <p:nvPr/>
          </p:nvSpPr>
          <p:spPr bwMode="auto">
            <a:xfrm>
              <a:off x="5910263" y="4006850"/>
              <a:ext cx="525462" cy="812800"/>
            </a:xfrm>
            <a:custGeom>
              <a:avLst/>
              <a:gdLst>
                <a:gd name="T0" fmla="*/ 0 w 331"/>
                <a:gd name="T1" fmla="*/ 2147483647 h 512"/>
                <a:gd name="T2" fmla="*/ 2147483647 w 331"/>
                <a:gd name="T3" fmla="*/ 0 h 512"/>
                <a:gd name="T4" fmla="*/ 2147483647 w 331"/>
                <a:gd name="T5" fmla="*/ 2147483647 h 512"/>
                <a:gd name="T6" fmla="*/ 2147483647 w 331"/>
                <a:gd name="T7" fmla="*/ 2147483647 h 512"/>
                <a:gd name="T8" fmla="*/ 2147483647 w 331"/>
                <a:gd name="T9" fmla="*/ 2147483647 h 512"/>
                <a:gd name="T10" fmla="*/ 2147483647 w 331"/>
                <a:gd name="T11" fmla="*/ 2147483647 h 512"/>
                <a:gd name="T12" fmla="*/ 2147483647 w 331"/>
                <a:gd name="T13" fmla="*/ 2147483647 h 512"/>
                <a:gd name="T14" fmla="*/ 2147483647 w 331"/>
                <a:gd name="T15" fmla="*/ 2147483647 h 512"/>
                <a:gd name="T16" fmla="*/ 2147483647 w 331"/>
                <a:gd name="T17" fmla="*/ 2147483647 h 512"/>
                <a:gd name="T18" fmla="*/ 2147483647 w 331"/>
                <a:gd name="T19" fmla="*/ 2147483647 h 512"/>
                <a:gd name="T20" fmla="*/ 2147483647 w 331"/>
                <a:gd name="T21" fmla="*/ 2147483647 h 512"/>
                <a:gd name="T22" fmla="*/ 2147483647 w 331"/>
                <a:gd name="T23" fmla="*/ 2147483647 h 512"/>
                <a:gd name="T24" fmla="*/ 2147483647 w 331"/>
                <a:gd name="T25" fmla="*/ 2147483647 h 512"/>
                <a:gd name="T26" fmla="*/ 2147483647 w 331"/>
                <a:gd name="T27" fmla="*/ 2147483647 h 512"/>
                <a:gd name="T28" fmla="*/ 0 w 331"/>
                <a:gd name="T29" fmla="*/ 2147483647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512"/>
                <a:gd name="T47" fmla="*/ 331 w 331"/>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512">
                  <a:moveTo>
                    <a:pt x="0" y="26"/>
                  </a:moveTo>
                  <a:lnTo>
                    <a:pt x="214" y="0"/>
                  </a:lnTo>
                  <a:lnTo>
                    <a:pt x="283" y="236"/>
                  </a:lnTo>
                  <a:lnTo>
                    <a:pt x="330" y="274"/>
                  </a:lnTo>
                  <a:lnTo>
                    <a:pt x="292" y="343"/>
                  </a:lnTo>
                  <a:lnTo>
                    <a:pt x="328" y="410"/>
                  </a:lnTo>
                  <a:lnTo>
                    <a:pt x="109" y="434"/>
                  </a:lnTo>
                  <a:lnTo>
                    <a:pt x="119" y="491"/>
                  </a:lnTo>
                  <a:lnTo>
                    <a:pt x="87" y="511"/>
                  </a:lnTo>
                  <a:lnTo>
                    <a:pt x="61" y="438"/>
                  </a:lnTo>
                  <a:lnTo>
                    <a:pt x="46" y="497"/>
                  </a:lnTo>
                  <a:lnTo>
                    <a:pt x="18" y="491"/>
                  </a:lnTo>
                  <a:lnTo>
                    <a:pt x="9" y="432"/>
                  </a:lnTo>
                  <a:lnTo>
                    <a:pt x="2" y="381"/>
                  </a:lnTo>
                  <a:lnTo>
                    <a:pt x="0" y="26"/>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70" name="Freeform 47"/>
            <p:cNvSpPr>
              <a:spLocks/>
            </p:cNvSpPr>
            <p:nvPr/>
          </p:nvSpPr>
          <p:spPr bwMode="auto">
            <a:xfrm>
              <a:off x="6248400" y="3966007"/>
              <a:ext cx="723900" cy="750888"/>
            </a:xfrm>
            <a:custGeom>
              <a:avLst/>
              <a:gdLst>
                <a:gd name="T0" fmla="*/ 0 w 456"/>
                <a:gd name="T1" fmla="*/ 2147483647 h 473"/>
                <a:gd name="T2" fmla="*/ 2147483647 w 456"/>
                <a:gd name="T3" fmla="*/ 2147483647 h 473"/>
                <a:gd name="T4" fmla="*/ 2147483647 w 456"/>
                <a:gd name="T5" fmla="*/ 2147483647 h 473"/>
                <a:gd name="T6" fmla="*/ 2147483647 w 456"/>
                <a:gd name="T7" fmla="*/ 0 h 473"/>
                <a:gd name="T8" fmla="*/ 2147483647 w 456"/>
                <a:gd name="T9" fmla="*/ 2147483647 h 473"/>
                <a:gd name="T10" fmla="*/ 2147483647 w 456"/>
                <a:gd name="T11" fmla="*/ 2147483647 h 473"/>
                <a:gd name="T12" fmla="*/ 2147483647 w 456"/>
                <a:gd name="T13" fmla="*/ 2147483647 h 473"/>
                <a:gd name="T14" fmla="*/ 2147483647 w 456"/>
                <a:gd name="T15" fmla="*/ 2147483647 h 473"/>
                <a:gd name="T16" fmla="*/ 2147483647 w 456"/>
                <a:gd name="T17" fmla="*/ 2147483647 h 473"/>
                <a:gd name="T18" fmla="*/ 2147483647 w 456"/>
                <a:gd name="T19" fmla="*/ 2147483647 h 473"/>
                <a:gd name="T20" fmla="*/ 2147483647 w 456"/>
                <a:gd name="T21" fmla="*/ 2147483647 h 473"/>
                <a:gd name="T22" fmla="*/ 2147483647 w 456"/>
                <a:gd name="T23" fmla="*/ 2147483647 h 473"/>
                <a:gd name="T24" fmla="*/ 2147483647 w 456"/>
                <a:gd name="T25" fmla="*/ 2147483647 h 473"/>
                <a:gd name="T26" fmla="*/ 2147483647 w 456"/>
                <a:gd name="T27" fmla="*/ 2147483647 h 473"/>
                <a:gd name="T28" fmla="*/ 2147483647 w 456"/>
                <a:gd name="T29" fmla="*/ 2147483647 h 473"/>
                <a:gd name="T30" fmla="*/ 2147483647 w 456"/>
                <a:gd name="T31" fmla="*/ 2147483647 h 473"/>
                <a:gd name="T32" fmla="*/ 2147483647 w 456"/>
                <a:gd name="T33" fmla="*/ 2147483647 h 473"/>
                <a:gd name="T34" fmla="*/ 2147483647 w 456"/>
                <a:gd name="T35" fmla="*/ 2147483647 h 473"/>
                <a:gd name="T36" fmla="*/ 0 w 456"/>
                <a:gd name="T37" fmla="*/ 2147483647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6"/>
                <a:gd name="T58" fmla="*/ 0 h 473"/>
                <a:gd name="T59" fmla="*/ 456 w 456"/>
                <a:gd name="T60" fmla="*/ 473 h 4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6" h="473">
                  <a:moveTo>
                    <a:pt x="0" y="29"/>
                  </a:moveTo>
                  <a:lnTo>
                    <a:pt x="5" y="29"/>
                  </a:lnTo>
                  <a:lnTo>
                    <a:pt x="111" y="9"/>
                  </a:lnTo>
                  <a:lnTo>
                    <a:pt x="205" y="0"/>
                  </a:lnTo>
                  <a:lnTo>
                    <a:pt x="191" y="24"/>
                  </a:lnTo>
                  <a:lnTo>
                    <a:pt x="220" y="24"/>
                  </a:lnTo>
                  <a:lnTo>
                    <a:pt x="382" y="170"/>
                  </a:lnTo>
                  <a:lnTo>
                    <a:pt x="446" y="264"/>
                  </a:lnTo>
                  <a:lnTo>
                    <a:pt x="455" y="328"/>
                  </a:lnTo>
                  <a:lnTo>
                    <a:pt x="434" y="343"/>
                  </a:lnTo>
                  <a:lnTo>
                    <a:pt x="446" y="407"/>
                  </a:lnTo>
                  <a:lnTo>
                    <a:pt x="400" y="410"/>
                  </a:lnTo>
                  <a:lnTo>
                    <a:pt x="400" y="464"/>
                  </a:lnTo>
                  <a:lnTo>
                    <a:pt x="364" y="437"/>
                  </a:lnTo>
                  <a:lnTo>
                    <a:pt x="130" y="472"/>
                  </a:lnTo>
                  <a:lnTo>
                    <a:pt x="77" y="370"/>
                  </a:lnTo>
                  <a:lnTo>
                    <a:pt x="115" y="301"/>
                  </a:lnTo>
                  <a:lnTo>
                    <a:pt x="65" y="266"/>
                  </a:lnTo>
                  <a:lnTo>
                    <a:pt x="0" y="2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71" name="Freeform 48"/>
            <p:cNvSpPr>
              <a:spLocks/>
            </p:cNvSpPr>
            <p:nvPr/>
          </p:nvSpPr>
          <p:spPr bwMode="auto">
            <a:xfrm>
              <a:off x="6553200" y="3863975"/>
              <a:ext cx="660400" cy="523875"/>
            </a:xfrm>
            <a:custGeom>
              <a:avLst/>
              <a:gdLst>
                <a:gd name="T0" fmla="*/ 2147483647 w 416"/>
                <a:gd name="T1" fmla="*/ 2147483647 h 330"/>
                <a:gd name="T2" fmla="*/ 2147483647 w 416"/>
                <a:gd name="T3" fmla="*/ 2147483647 h 330"/>
                <a:gd name="T4" fmla="*/ 2147483647 w 416"/>
                <a:gd name="T5" fmla="*/ 0 h 330"/>
                <a:gd name="T6" fmla="*/ 2147483647 w 416"/>
                <a:gd name="T7" fmla="*/ 2147483647 h 330"/>
                <a:gd name="T8" fmla="*/ 2147483647 w 416"/>
                <a:gd name="T9" fmla="*/ 2147483647 h 330"/>
                <a:gd name="T10" fmla="*/ 2147483647 w 416"/>
                <a:gd name="T11" fmla="*/ 2147483647 h 330"/>
                <a:gd name="T12" fmla="*/ 2147483647 w 416"/>
                <a:gd name="T13" fmla="*/ 2147483647 h 330"/>
                <a:gd name="T14" fmla="*/ 2147483647 w 416"/>
                <a:gd name="T15" fmla="*/ 2147483647 h 330"/>
                <a:gd name="T16" fmla="*/ 2147483647 w 416"/>
                <a:gd name="T17" fmla="*/ 2147483647 h 330"/>
                <a:gd name="T18" fmla="*/ 2147483647 w 416"/>
                <a:gd name="T19" fmla="*/ 2147483647 h 330"/>
                <a:gd name="T20" fmla="*/ 2147483647 w 416"/>
                <a:gd name="T21" fmla="*/ 2147483647 h 330"/>
                <a:gd name="T22" fmla="*/ 2147483647 w 416"/>
                <a:gd name="T23" fmla="*/ 2147483647 h 330"/>
                <a:gd name="T24" fmla="*/ 2147483647 w 416"/>
                <a:gd name="T25" fmla="*/ 2147483647 h 330"/>
                <a:gd name="T26" fmla="*/ 2147483647 w 416"/>
                <a:gd name="T27" fmla="*/ 2147483647 h 330"/>
                <a:gd name="T28" fmla="*/ 0 w 416"/>
                <a:gd name="T29" fmla="*/ 2147483647 h 330"/>
                <a:gd name="T30" fmla="*/ 2147483647 w 416"/>
                <a:gd name="T31" fmla="*/ 2147483647 h 3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330"/>
                <a:gd name="T50" fmla="*/ 416 w 416"/>
                <a:gd name="T51" fmla="*/ 330 h 3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330">
                  <a:moveTo>
                    <a:pt x="15" y="59"/>
                  </a:moveTo>
                  <a:lnTo>
                    <a:pt x="48" y="27"/>
                  </a:lnTo>
                  <a:lnTo>
                    <a:pt x="173" y="0"/>
                  </a:lnTo>
                  <a:lnTo>
                    <a:pt x="211" y="18"/>
                  </a:lnTo>
                  <a:lnTo>
                    <a:pt x="291" y="5"/>
                  </a:lnTo>
                  <a:lnTo>
                    <a:pt x="356" y="52"/>
                  </a:lnTo>
                  <a:lnTo>
                    <a:pt x="415" y="88"/>
                  </a:lnTo>
                  <a:lnTo>
                    <a:pt x="382" y="186"/>
                  </a:lnTo>
                  <a:lnTo>
                    <a:pt x="332" y="237"/>
                  </a:lnTo>
                  <a:lnTo>
                    <a:pt x="277" y="252"/>
                  </a:lnTo>
                  <a:lnTo>
                    <a:pt x="288" y="291"/>
                  </a:lnTo>
                  <a:lnTo>
                    <a:pt x="254" y="329"/>
                  </a:lnTo>
                  <a:lnTo>
                    <a:pt x="191" y="232"/>
                  </a:lnTo>
                  <a:lnTo>
                    <a:pt x="27" y="88"/>
                  </a:lnTo>
                  <a:lnTo>
                    <a:pt x="0" y="88"/>
                  </a:lnTo>
                  <a:lnTo>
                    <a:pt x="15" y="59"/>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72" name="Freeform 49"/>
            <p:cNvSpPr>
              <a:spLocks/>
            </p:cNvSpPr>
            <p:nvPr/>
          </p:nvSpPr>
          <p:spPr bwMode="auto">
            <a:xfrm>
              <a:off x="6083300" y="4610100"/>
              <a:ext cx="1236663" cy="839787"/>
            </a:xfrm>
            <a:custGeom>
              <a:avLst/>
              <a:gdLst>
                <a:gd name="T0" fmla="*/ 0 w 779"/>
                <a:gd name="T1" fmla="*/ 2147483647 h 529"/>
                <a:gd name="T2" fmla="*/ 2147483647 w 779"/>
                <a:gd name="T3" fmla="*/ 2147483647 h 529"/>
                <a:gd name="T4" fmla="*/ 2147483647 w 779"/>
                <a:gd name="T5" fmla="*/ 2147483647 h 529"/>
                <a:gd name="T6" fmla="*/ 2147483647 w 779"/>
                <a:gd name="T7" fmla="*/ 2147483647 h 529"/>
                <a:gd name="T8" fmla="*/ 2147483647 w 779"/>
                <a:gd name="T9" fmla="*/ 2147483647 h 529"/>
                <a:gd name="T10" fmla="*/ 2147483647 w 779"/>
                <a:gd name="T11" fmla="*/ 2147483647 h 529"/>
                <a:gd name="T12" fmla="*/ 2147483647 w 779"/>
                <a:gd name="T13" fmla="*/ 0 h 529"/>
                <a:gd name="T14" fmla="*/ 2147483647 w 779"/>
                <a:gd name="T15" fmla="*/ 2147483647 h 529"/>
                <a:gd name="T16" fmla="*/ 2147483647 w 779"/>
                <a:gd name="T17" fmla="*/ 2147483647 h 529"/>
                <a:gd name="T18" fmla="*/ 2147483647 w 779"/>
                <a:gd name="T19" fmla="*/ 2147483647 h 529"/>
                <a:gd name="T20" fmla="*/ 2147483647 w 779"/>
                <a:gd name="T21" fmla="*/ 2147483647 h 529"/>
                <a:gd name="T22" fmla="*/ 2147483647 w 779"/>
                <a:gd name="T23" fmla="*/ 2147483647 h 529"/>
                <a:gd name="T24" fmla="*/ 2147483647 w 779"/>
                <a:gd name="T25" fmla="*/ 2147483647 h 529"/>
                <a:gd name="T26" fmla="*/ 2147483647 w 779"/>
                <a:gd name="T27" fmla="*/ 2147483647 h 529"/>
                <a:gd name="T28" fmla="*/ 2147483647 w 779"/>
                <a:gd name="T29" fmla="*/ 2147483647 h 529"/>
                <a:gd name="T30" fmla="*/ 2147483647 w 779"/>
                <a:gd name="T31" fmla="*/ 2147483647 h 529"/>
                <a:gd name="T32" fmla="*/ 2147483647 w 779"/>
                <a:gd name="T33" fmla="*/ 2147483647 h 529"/>
                <a:gd name="T34" fmla="*/ 2147483647 w 779"/>
                <a:gd name="T35" fmla="*/ 2147483647 h 529"/>
                <a:gd name="T36" fmla="*/ 2147483647 w 779"/>
                <a:gd name="T37" fmla="*/ 2147483647 h 529"/>
                <a:gd name="T38" fmla="*/ 2147483647 w 779"/>
                <a:gd name="T39" fmla="*/ 2147483647 h 529"/>
                <a:gd name="T40" fmla="*/ 2147483647 w 779"/>
                <a:gd name="T41" fmla="*/ 2147483647 h 529"/>
                <a:gd name="T42" fmla="*/ 2147483647 w 779"/>
                <a:gd name="T43" fmla="*/ 2147483647 h 529"/>
                <a:gd name="T44" fmla="*/ 2147483647 w 779"/>
                <a:gd name="T45" fmla="*/ 2147483647 h 529"/>
                <a:gd name="T46" fmla="*/ 2147483647 w 779"/>
                <a:gd name="T47" fmla="*/ 2147483647 h 529"/>
                <a:gd name="T48" fmla="*/ 2147483647 w 779"/>
                <a:gd name="T49" fmla="*/ 2147483647 h 529"/>
                <a:gd name="T50" fmla="*/ 2147483647 w 779"/>
                <a:gd name="T51" fmla="*/ 2147483647 h 529"/>
                <a:gd name="T52" fmla="*/ 2147483647 w 779"/>
                <a:gd name="T53" fmla="*/ 2147483647 h 529"/>
                <a:gd name="T54" fmla="*/ 2147483647 w 779"/>
                <a:gd name="T55" fmla="*/ 2147483647 h 529"/>
                <a:gd name="T56" fmla="*/ 2147483647 w 779"/>
                <a:gd name="T57" fmla="*/ 2147483647 h 529"/>
                <a:gd name="T58" fmla="*/ 2147483647 w 779"/>
                <a:gd name="T59" fmla="*/ 2147483647 h 529"/>
                <a:gd name="T60" fmla="*/ 2147483647 w 779"/>
                <a:gd name="T61" fmla="*/ 2147483647 h 529"/>
                <a:gd name="T62" fmla="*/ 2147483647 w 779"/>
                <a:gd name="T63" fmla="*/ 2147483647 h 529"/>
                <a:gd name="T64" fmla="*/ 2147483647 w 779"/>
                <a:gd name="T65" fmla="*/ 2147483647 h 529"/>
                <a:gd name="T66" fmla="*/ 2147483647 w 779"/>
                <a:gd name="T67" fmla="*/ 2147483647 h 529"/>
                <a:gd name="T68" fmla="*/ 2147483647 w 779"/>
                <a:gd name="T69" fmla="*/ 2147483647 h 529"/>
                <a:gd name="T70" fmla="*/ 2147483647 w 779"/>
                <a:gd name="T71" fmla="*/ 2147483647 h 529"/>
                <a:gd name="T72" fmla="*/ 2147483647 w 779"/>
                <a:gd name="T73" fmla="*/ 2147483647 h 529"/>
                <a:gd name="T74" fmla="*/ 2147483647 w 779"/>
                <a:gd name="T75" fmla="*/ 2147483647 h 529"/>
                <a:gd name="T76" fmla="*/ 2147483647 w 779"/>
                <a:gd name="T77" fmla="*/ 2147483647 h 529"/>
                <a:gd name="T78" fmla="*/ 0 w 779"/>
                <a:gd name="T79" fmla="*/ 2147483647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9"/>
                <a:gd name="T121" fmla="*/ 0 h 529"/>
                <a:gd name="T122" fmla="*/ 779 w 779"/>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9" h="529">
                  <a:moveTo>
                    <a:pt x="0" y="52"/>
                  </a:moveTo>
                  <a:lnTo>
                    <a:pt x="214" y="30"/>
                  </a:lnTo>
                  <a:lnTo>
                    <a:pt x="237" y="65"/>
                  </a:lnTo>
                  <a:lnTo>
                    <a:pt x="466" y="30"/>
                  </a:lnTo>
                  <a:lnTo>
                    <a:pt x="505" y="59"/>
                  </a:lnTo>
                  <a:lnTo>
                    <a:pt x="505" y="5"/>
                  </a:lnTo>
                  <a:lnTo>
                    <a:pt x="502" y="0"/>
                  </a:lnTo>
                  <a:lnTo>
                    <a:pt x="547" y="3"/>
                  </a:lnTo>
                  <a:lnTo>
                    <a:pt x="596" y="85"/>
                  </a:lnTo>
                  <a:lnTo>
                    <a:pt x="673" y="196"/>
                  </a:lnTo>
                  <a:lnTo>
                    <a:pt x="711" y="291"/>
                  </a:lnTo>
                  <a:lnTo>
                    <a:pt x="769" y="358"/>
                  </a:lnTo>
                  <a:lnTo>
                    <a:pt x="778" y="455"/>
                  </a:lnTo>
                  <a:lnTo>
                    <a:pt x="760" y="513"/>
                  </a:lnTo>
                  <a:lnTo>
                    <a:pt x="678" y="528"/>
                  </a:lnTo>
                  <a:lnTo>
                    <a:pt x="664" y="504"/>
                  </a:lnTo>
                  <a:lnTo>
                    <a:pt x="607" y="469"/>
                  </a:lnTo>
                  <a:lnTo>
                    <a:pt x="588" y="432"/>
                  </a:lnTo>
                  <a:lnTo>
                    <a:pt x="573" y="419"/>
                  </a:lnTo>
                  <a:lnTo>
                    <a:pt x="564" y="385"/>
                  </a:lnTo>
                  <a:lnTo>
                    <a:pt x="551" y="394"/>
                  </a:lnTo>
                  <a:lnTo>
                    <a:pt x="505" y="350"/>
                  </a:lnTo>
                  <a:lnTo>
                    <a:pt x="516" y="310"/>
                  </a:lnTo>
                  <a:lnTo>
                    <a:pt x="505" y="287"/>
                  </a:lnTo>
                  <a:lnTo>
                    <a:pt x="491" y="294"/>
                  </a:lnTo>
                  <a:lnTo>
                    <a:pt x="493" y="319"/>
                  </a:lnTo>
                  <a:lnTo>
                    <a:pt x="478" y="287"/>
                  </a:lnTo>
                  <a:lnTo>
                    <a:pt x="479" y="212"/>
                  </a:lnTo>
                  <a:lnTo>
                    <a:pt x="450" y="168"/>
                  </a:lnTo>
                  <a:lnTo>
                    <a:pt x="378" y="132"/>
                  </a:lnTo>
                  <a:lnTo>
                    <a:pt x="341" y="91"/>
                  </a:lnTo>
                  <a:lnTo>
                    <a:pt x="300" y="86"/>
                  </a:lnTo>
                  <a:lnTo>
                    <a:pt x="284" y="112"/>
                  </a:lnTo>
                  <a:lnTo>
                    <a:pt x="223" y="130"/>
                  </a:lnTo>
                  <a:lnTo>
                    <a:pt x="188" y="112"/>
                  </a:lnTo>
                  <a:lnTo>
                    <a:pt x="170" y="85"/>
                  </a:lnTo>
                  <a:lnTo>
                    <a:pt x="56" y="109"/>
                  </a:lnTo>
                  <a:lnTo>
                    <a:pt x="32" y="90"/>
                  </a:lnTo>
                  <a:lnTo>
                    <a:pt x="6" y="111"/>
                  </a:lnTo>
                  <a:lnTo>
                    <a:pt x="0" y="5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73" name="Freeform 50"/>
            <p:cNvSpPr>
              <a:spLocks/>
            </p:cNvSpPr>
            <p:nvPr/>
          </p:nvSpPr>
          <p:spPr bwMode="auto">
            <a:xfrm>
              <a:off x="3352800" y="3903662"/>
              <a:ext cx="1862138" cy="1725613"/>
            </a:xfrm>
            <a:custGeom>
              <a:avLst/>
              <a:gdLst>
                <a:gd name="T0" fmla="*/ 2147483647 w 1173"/>
                <a:gd name="T1" fmla="*/ 0 h 1087"/>
                <a:gd name="T2" fmla="*/ 2147483647 w 1173"/>
                <a:gd name="T3" fmla="*/ 2147483647 h 1087"/>
                <a:gd name="T4" fmla="*/ 2147483647 w 1173"/>
                <a:gd name="T5" fmla="*/ 2147483647 h 1087"/>
                <a:gd name="T6" fmla="*/ 2147483647 w 1173"/>
                <a:gd name="T7" fmla="*/ 2147483647 h 1087"/>
                <a:gd name="T8" fmla="*/ 2147483647 w 1173"/>
                <a:gd name="T9" fmla="*/ 2147483647 h 1087"/>
                <a:gd name="T10" fmla="*/ 2147483647 w 1173"/>
                <a:gd name="T11" fmla="*/ 2147483647 h 1087"/>
                <a:gd name="T12" fmla="*/ 2147483647 w 1173"/>
                <a:gd name="T13" fmla="*/ 2147483647 h 1087"/>
                <a:gd name="T14" fmla="*/ 2147483647 w 1173"/>
                <a:gd name="T15" fmla="*/ 2147483647 h 1087"/>
                <a:gd name="T16" fmla="*/ 2147483647 w 1173"/>
                <a:gd name="T17" fmla="*/ 2147483647 h 1087"/>
                <a:gd name="T18" fmla="*/ 2147483647 w 1173"/>
                <a:gd name="T19" fmla="*/ 2147483647 h 1087"/>
                <a:gd name="T20" fmla="*/ 2147483647 w 1173"/>
                <a:gd name="T21" fmla="*/ 2147483647 h 1087"/>
                <a:gd name="T22" fmla="*/ 2147483647 w 1173"/>
                <a:gd name="T23" fmla="*/ 2147483647 h 1087"/>
                <a:gd name="T24" fmla="*/ 2147483647 w 1173"/>
                <a:gd name="T25" fmla="*/ 2147483647 h 1087"/>
                <a:gd name="T26" fmla="*/ 2147483647 w 1173"/>
                <a:gd name="T27" fmla="*/ 2147483647 h 1087"/>
                <a:gd name="T28" fmla="*/ 2147483647 w 1173"/>
                <a:gd name="T29" fmla="*/ 2147483647 h 1087"/>
                <a:gd name="T30" fmla="*/ 2147483647 w 1173"/>
                <a:gd name="T31" fmla="*/ 2147483647 h 1087"/>
                <a:gd name="T32" fmla="*/ 2147483647 w 1173"/>
                <a:gd name="T33" fmla="*/ 2147483647 h 1087"/>
                <a:gd name="T34" fmla="*/ 2147483647 w 1173"/>
                <a:gd name="T35" fmla="*/ 2147483647 h 1087"/>
                <a:gd name="T36" fmla="*/ 2147483647 w 1173"/>
                <a:gd name="T37" fmla="*/ 2147483647 h 1087"/>
                <a:gd name="T38" fmla="*/ 2147483647 w 1173"/>
                <a:gd name="T39" fmla="*/ 2147483647 h 1087"/>
                <a:gd name="T40" fmla="*/ 2147483647 w 1173"/>
                <a:gd name="T41" fmla="*/ 2147483647 h 1087"/>
                <a:gd name="T42" fmla="*/ 2147483647 w 1173"/>
                <a:gd name="T43" fmla="*/ 2147483647 h 1087"/>
                <a:gd name="T44" fmla="*/ 2147483647 w 1173"/>
                <a:gd name="T45" fmla="*/ 2147483647 h 1087"/>
                <a:gd name="T46" fmla="*/ 2147483647 w 1173"/>
                <a:gd name="T47" fmla="*/ 2147483647 h 1087"/>
                <a:gd name="T48" fmla="*/ 2147483647 w 1173"/>
                <a:gd name="T49" fmla="*/ 2147483647 h 1087"/>
                <a:gd name="T50" fmla="*/ 2147483647 w 1173"/>
                <a:gd name="T51" fmla="*/ 2147483647 h 1087"/>
                <a:gd name="T52" fmla="*/ 2147483647 w 1173"/>
                <a:gd name="T53" fmla="*/ 2147483647 h 1087"/>
                <a:gd name="T54" fmla="*/ 2147483647 w 1173"/>
                <a:gd name="T55" fmla="*/ 2147483647 h 1087"/>
                <a:gd name="T56" fmla="*/ 2147483647 w 1173"/>
                <a:gd name="T57" fmla="*/ 2147483647 h 1087"/>
                <a:gd name="T58" fmla="*/ 2147483647 w 1173"/>
                <a:gd name="T59" fmla="*/ 2147483647 h 1087"/>
                <a:gd name="T60" fmla="*/ 2147483647 w 1173"/>
                <a:gd name="T61" fmla="*/ 2147483647 h 1087"/>
                <a:gd name="T62" fmla="*/ 2147483647 w 1173"/>
                <a:gd name="T63" fmla="*/ 2147483647 h 1087"/>
                <a:gd name="T64" fmla="*/ 2147483647 w 1173"/>
                <a:gd name="T65" fmla="*/ 2147483647 h 1087"/>
                <a:gd name="T66" fmla="*/ 2147483647 w 1173"/>
                <a:gd name="T67" fmla="*/ 2147483647 h 1087"/>
                <a:gd name="T68" fmla="*/ 2147483647 w 1173"/>
                <a:gd name="T69" fmla="*/ 2147483647 h 1087"/>
                <a:gd name="T70" fmla="*/ 2147483647 w 1173"/>
                <a:gd name="T71" fmla="*/ 2147483647 h 1087"/>
                <a:gd name="T72" fmla="*/ 2147483647 w 1173"/>
                <a:gd name="T73" fmla="*/ 2147483647 h 1087"/>
                <a:gd name="T74" fmla="*/ 2147483647 w 1173"/>
                <a:gd name="T75" fmla="*/ 2147483647 h 1087"/>
                <a:gd name="T76" fmla="*/ 2147483647 w 1173"/>
                <a:gd name="T77" fmla="*/ 2147483647 h 1087"/>
                <a:gd name="T78" fmla="*/ 2147483647 w 1173"/>
                <a:gd name="T79" fmla="*/ 2147483647 h 1087"/>
                <a:gd name="T80" fmla="*/ 2147483647 w 1173"/>
                <a:gd name="T81" fmla="*/ 2147483647 h 1087"/>
                <a:gd name="T82" fmla="*/ 2147483647 w 1173"/>
                <a:gd name="T83" fmla="*/ 2147483647 h 1087"/>
                <a:gd name="T84" fmla="*/ 2147483647 w 1173"/>
                <a:gd name="T85" fmla="*/ 2147483647 h 1087"/>
                <a:gd name="T86" fmla="*/ 2147483647 w 1173"/>
                <a:gd name="T87" fmla="*/ 2147483647 h 1087"/>
                <a:gd name="T88" fmla="*/ 2147483647 w 1173"/>
                <a:gd name="T89" fmla="*/ 2147483647 h 1087"/>
                <a:gd name="T90" fmla="*/ 2147483647 w 1173"/>
                <a:gd name="T91" fmla="*/ 2147483647 h 1087"/>
                <a:gd name="T92" fmla="*/ 0 w 1173"/>
                <a:gd name="T93" fmla="*/ 2147483647 h 1087"/>
                <a:gd name="T94" fmla="*/ 0 w 1173"/>
                <a:gd name="T95" fmla="*/ 2147483647 h 1087"/>
                <a:gd name="T96" fmla="*/ 2147483647 w 1173"/>
                <a:gd name="T97" fmla="*/ 2147483647 h 1087"/>
                <a:gd name="T98" fmla="*/ 2147483647 w 1173"/>
                <a:gd name="T99" fmla="*/ 2147483647 h 1087"/>
                <a:gd name="T100" fmla="*/ 2147483647 w 1173"/>
                <a:gd name="T101" fmla="*/ 0 h 10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3"/>
                <a:gd name="T154" fmla="*/ 0 h 1087"/>
                <a:gd name="T155" fmla="*/ 1173 w 1173"/>
                <a:gd name="T156" fmla="*/ 1087 h 10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3" h="1087">
                  <a:moveTo>
                    <a:pt x="340" y="0"/>
                  </a:moveTo>
                  <a:lnTo>
                    <a:pt x="599" y="9"/>
                  </a:lnTo>
                  <a:lnTo>
                    <a:pt x="599" y="206"/>
                  </a:lnTo>
                  <a:lnTo>
                    <a:pt x="731" y="261"/>
                  </a:lnTo>
                  <a:lnTo>
                    <a:pt x="767" y="243"/>
                  </a:lnTo>
                  <a:lnTo>
                    <a:pt x="854" y="285"/>
                  </a:lnTo>
                  <a:lnTo>
                    <a:pt x="905" y="282"/>
                  </a:lnTo>
                  <a:lnTo>
                    <a:pt x="1005" y="240"/>
                  </a:lnTo>
                  <a:lnTo>
                    <a:pt x="1063" y="281"/>
                  </a:lnTo>
                  <a:lnTo>
                    <a:pt x="1113" y="291"/>
                  </a:lnTo>
                  <a:lnTo>
                    <a:pt x="1113" y="452"/>
                  </a:lnTo>
                  <a:lnTo>
                    <a:pt x="1172" y="552"/>
                  </a:lnTo>
                  <a:lnTo>
                    <a:pt x="1158" y="689"/>
                  </a:lnTo>
                  <a:lnTo>
                    <a:pt x="1095" y="743"/>
                  </a:lnTo>
                  <a:lnTo>
                    <a:pt x="1081" y="693"/>
                  </a:lnTo>
                  <a:lnTo>
                    <a:pt x="1063" y="716"/>
                  </a:lnTo>
                  <a:lnTo>
                    <a:pt x="1076" y="748"/>
                  </a:lnTo>
                  <a:lnTo>
                    <a:pt x="963" y="830"/>
                  </a:lnTo>
                  <a:lnTo>
                    <a:pt x="935" y="834"/>
                  </a:lnTo>
                  <a:lnTo>
                    <a:pt x="876" y="875"/>
                  </a:lnTo>
                  <a:lnTo>
                    <a:pt x="876" y="898"/>
                  </a:lnTo>
                  <a:lnTo>
                    <a:pt x="858" y="902"/>
                  </a:lnTo>
                  <a:lnTo>
                    <a:pt x="872" y="930"/>
                  </a:lnTo>
                  <a:lnTo>
                    <a:pt x="840" y="971"/>
                  </a:lnTo>
                  <a:lnTo>
                    <a:pt x="858" y="1030"/>
                  </a:lnTo>
                  <a:lnTo>
                    <a:pt x="876" y="1050"/>
                  </a:lnTo>
                  <a:lnTo>
                    <a:pt x="872" y="1086"/>
                  </a:lnTo>
                  <a:lnTo>
                    <a:pt x="826" y="1086"/>
                  </a:lnTo>
                  <a:lnTo>
                    <a:pt x="785" y="1068"/>
                  </a:lnTo>
                  <a:lnTo>
                    <a:pt x="758" y="1072"/>
                  </a:lnTo>
                  <a:lnTo>
                    <a:pt x="667" y="1039"/>
                  </a:lnTo>
                  <a:lnTo>
                    <a:pt x="626" y="916"/>
                  </a:lnTo>
                  <a:lnTo>
                    <a:pt x="562" y="857"/>
                  </a:lnTo>
                  <a:lnTo>
                    <a:pt x="506" y="748"/>
                  </a:lnTo>
                  <a:lnTo>
                    <a:pt x="481" y="737"/>
                  </a:lnTo>
                  <a:lnTo>
                    <a:pt x="450" y="710"/>
                  </a:lnTo>
                  <a:lnTo>
                    <a:pt x="421" y="710"/>
                  </a:lnTo>
                  <a:lnTo>
                    <a:pt x="378" y="701"/>
                  </a:lnTo>
                  <a:lnTo>
                    <a:pt x="344" y="710"/>
                  </a:lnTo>
                  <a:lnTo>
                    <a:pt x="321" y="764"/>
                  </a:lnTo>
                  <a:lnTo>
                    <a:pt x="287" y="774"/>
                  </a:lnTo>
                  <a:lnTo>
                    <a:pt x="212" y="731"/>
                  </a:lnTo>
                  <a:lnTo>
                    <a:pt x="168" y="680"/>
                  </a:lnTo>
                  <a:lnTo>
                    <a:pt x="161" y="617"/>
                  </a:lnTo>
                  <a:lnTo>
                    <a:pt x="129" y="575"/>
                  </a:lnTo>
                  <a:lnTo>
                    <a:pt x="55" y="516"/>
                  </a:lnTo>
                  <a:lnTo>
                    <a:pt x="0" y="454"/>
                  </a:lnTo>
                  <a:lnTo>
                    <a:pt x="0" y="428"/>
                  </a:lnTo>
                  <a:lnTo>
                    <a:pt x="177" y="429"/>
                  </a:lnTo>
                  <a:lnTo>
                    <a:pt x="321" y="441"/>
                  </a:lnTo>
                  <a:lnTo>
                    <a:pt x="340"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74" name="Freeform 51"/>
            <p:cNvSpPr>
              <a:spLocks/>
            </p:cNvSpPr>
            <p:nvPr/>
          </p:nvSpPr>
          <p:spPr bwMode="auto">
            <a:xfrm>
              <a:off x="5014913" y="3832225"/>
              <a:ext cx="647700" cy="604837"/>
            </a:xfrm>
            <a:custGeom>
              <a:avLst/>
              <a:gdLst>
                <a:gd name="T0" fmla="*/ 0 w 408"/>
                <a:gd name="T1" fmla="*/ 2147483647 h 381"/>
                <a:gd name="T2" fmla="*/ 2147483647 w 408"/>
                <a:gd name="T3" fmla="*/ 2147483647 h 381"/>
                <a:gd name="T4" fmla="*/ 2147483647 w 408"/>
                <a:gd name="T5" fmla="*/ 0 h 381"/>
                <a:gd name="T6" fmla="*/ 2147483647 w 408"/>
                <a:gd name="T7" fmla="*/ 2147483647 h 381"/>
                <a:gd name="T8" fmla="*/ 2147483647 w 408"/>
                <a:gd name="T9" fmla="*/ 2147483647 h 381"/>
                <a:gd name="T10" fmla="*/ 2147483647 w 408"/>
                <a:gd name="T11" fmla="*/ 2147483647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0 w 408"/>
                <a:gd name="T31" fmla="*/ 2147483647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81"/>
                <a:gd name="T50" fmla="*/ 408 w 408"/>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81">
                  <a:moveTo>
                    <a:pt x="0" y="35"/>
                  </a:moveTo>
                  <a:lnTo>
                    <a:pt x="160" y="15"/>
                  </a:lnTo>
                  <a:lnTo>
                    <a:pt x="359" y="0"/>
                  </a:lnTo>
                  <a:lnTo>
                    <a:pt x="348" y="50"/>
                  </a:lnTo>
                  <a:lnTo>
                    <a:pt x="392" y="39"/>
                  </a:lnTo>
                  <a:lnTo>
                    <a:pt x="407" y="73"/>
                  </a:lnTo>
                  <a:lnTo>
                    <a:pt x="362" y="103"/>
                  </a:lnTo>
                  <a:lnTo>
                    <a:pt x="372" y="156"/>
                  </a:lnTo>
                  <a:lnTo>
                    <a:pt x="325" y="244"/>
                  </a:lnTo>
                  <a:lnTo>
                    <a:pt x="290" y="298"/>
                  </a:lnTo>
                  <a:lnTo>
                    <a:pt x="310" y="368"/>
                  </a:lnTo>
                  <a:lnTo>
                    <a:pt x="59" y="380"/>
                  </a:lnTo>
                  <a:lnTo>
                    <a:pt x="57" y="338"/>
                  </a:lnTo>
                  <a:lnTo>
                    <a:pt x="8" y="329"/>
                  </a:lnTo>
                  <a:lnTo>
                    <a:pt x="8" y="103"/>
                  </a:lnTo>
                  <a:lnTo>
                    <a:pt x="0" y="35"/>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75" name="Freeform 52"/>
            <p:cNvSpPr>
              <a:spLocks/>
            </p:cNvSpPr>
            <p:nvPr/>
          </p:nvSpPr>
          <p:spPr bwMode="auto">
            <a:xfrm>
              <a:off x="6400800" y="3508630"/>
              <a:ext cx="1138238" cy="496888"/>
            </a:xfrm>
            <a:custGeom>
              <a:avLst/>
              <a:gdLst>
                <a:gd name="T0" fmla="*/ 2147483647 w 717"/>
                <a:gd name="T1" fmla="*/ 2147483647 h 313"/>
                <a:gd name="T2" fmla="*/ 0 w 717"/>
                <a:gd name="T3" fmla="*/ 2147483647 h 313"/>
                <a:gd name="T4" fmla="*/ 2147483647 w 717"/>
                <a:gd name="T5" fmla="*/ 2147483647 h 313"/>
                <a:gd name="T6" fmla="*/ 2147483647 w 717"/>
                <a:gd name="T7" fmla="*/ 2147483647 h 313"/>
                <a:gd name="T8" fmla="*/ 2147483647 w 717"/>
                <a:gd name="T9" fmla="*/ 2147483647 h 313"/>
                <a:gd name="T10" fmla="*/ 2147483647 w 717"/>
                <a:gd name="T11" fmla="*/ 2147483647 h 313"/>
                <a:gd name="T12" fmla="*/ 2147483647 w 717"/>
                <a:gd name="T13" fmla="*/ 2147483647 h 313"/>
                <a:gd name="T14" fmla="*/ 2147483647 w 717"/>
                <a:gd name="T15" fmla="*/ 2147483647 h 313"/>
                <a:gd name="T16" fmla="*/ 2147483647 w 717"/>
                <a:gd name="T17" fmla="*/ 2147483647 h 313"/>
                <a:gd name="T18" fmla="*/ 2147483647 w 717"/>
                <a:gd name="T19" fmla="*/ 2147483647 h 313"/>
                <a:gd name="T20" fmla="*/ 2147483647 w 717"/>
                <a:gd name="T21" fmla="*/ 2147483647 h 313"/>
                <a:gd name="T22" fmla="*/ 2147483647 w 717"/>
                <a:gd name="T23" fmla="*/ 2147483647 h 313"/>
                <a:gd name="T24" fmla="*/ 2147483647 w 717"/>
                <a:gd name="T25" fmla="*/ 2147483647 h 313"/>
                <a:gd name="T26" fmla="*/ 2147483647 w 717"/>
                <a:gd name="T27" fmla="*/ 2147483647 h 313"/>
                <a:gd name="T28" fmla="*/ 2147483647 w 717"/>
                <a:gd name="T29" fmla="*/ 2147483647 h 313"/>
                <a:gd name="T30" fmla="*/ 2147483647 w 717"/>
                <a:gd name="T31" fmla="*/ 2147483647 h 313"/>
                <a:gd name="T32" fmla="*/ 2147483647 w 717"/>
                <a:gd name="T33" fmla="*/ 2147483647 h 313"/>
                <a:gd name="T34" fmla="*/ 2147483647 w 717"/>
                <a:gd name="T35" fmla="*/ 2147483647 h 313"/>
                <a:gd name="T36" fmla="*/ 2147483647 w 717"/>
                <a:gd name="T37" fmla="*/ 2147483647 h 313"/>
                <a:gd name="T38" fmla="*/ 2147483647 w 717"/>
                <a:gd name="T39" fmla="*/ 2147483647 h 313"/>
                <a:gd name="T40" fmla="*/ 2147483647 w 717"/>
                <a:gd name="T41" fmla="*/ 2147483647 h 313"/>
                <a:gd name="T42" fmla="*/ 2147483647 w 717"/>
                <a:gd name="T43" fmla="*/ 2147483647 h 313"/>
                <a:gd name="T44" fmla="*/ 2147483647 w 717"/>
                <a:gd name="T45" fmla="*/ 2147483647 h 313"/>
                <a:gd name="T46" fmla="*/ 2147483647 w 717"/>
                <a:gd name="T47" fmla="*/ 2147483647 h 313"/>
                <a:gd name="T48" fmla="*/ 2147483647 w 717"/>
                <a:gd name="T49" fmla="*/ 2147483647 h 313"/>
                <a:gd name="T50" fmla="*/ 2147483647 w 717"/>
                <a:gd name="T51" fmla="*/ 2147483647 h 313"/>
                <a:gd name="T52" fmla="*/ 2147483647 w 717"/>
                <a:gd name="T53" fmla="*/ 2147483647 h 313"/>
                <a:gd name="T54" fmla="*/ 2147483647 w 717"/>
                <a:gd name="T55" fmla="*/ 2147483647 h 313"/>
                <a:gd name="T56" fmla="*/ 2147483647 w 717"/>
                <a:gd name="T57" fmla="*/ 2147483647 h 313"/>
                <a:gd name="T58" fmla="*/ 2147483647 w 717"/>
                <a:gd name="T59" fmla="*/ 0 h 313"/>
                <a:gd name="T60" fmla="*/ 2147483647 w 717"/>
                <a:gd name="T61" fmla="*/ 2147483647 h 313"/>
                <a:gd name="T62" fmla="*/ 2147483647 w 717"/>
                <a:gd name="T63" fmla="*/ 2147483647 h 313"/>
                <a:gd name="T64" fmla="*/ 2147483647 w 717"/>
                <a:gd name="T65" fmla="*/ 2147483647 h 313"/>
                <a:gd name="T66" fmla="*/ 2147483647 w 717"/>
                <a:gd name="T67" fmla="*/ 2147483647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7"/>
                <a:gd name="T103" fmla="*/ 0 h 313"/>
                <a:gd name="T104" fmla="*/ 717 w 717"/>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7" h="313">
                  <a:moveTo>
                    <a:pt x="24" y="232"/>
                  </a:moveTo>
                  <a:lnTo>
                    <a:pt x="0" y="298"/>
                  </a:lnTo>
                  <a:lnTo>
                    <a:pt x="93" y="289"/>
                  </a:lnTo>
                  <a:lnTo>
                    <a:pt x="127" y="256"/>
                  </a:lnTo>
                  <a:lnTo>
                    <a:pt x="255" y="226"/>
                  </a:lnTo>
                  <a:lnTo>
                    <a:pt x="290" y="244"/>
                  </a:lnTo>
                  <a:lnTo>
                    <a:pt x="373" y="232"/>
                  </a:lnTo>
                  <a:lnTo>
                    <a:pt x="373" y="233"/>
                  </a:lnTo>
                  <a:lnTo>
                    <a:pt x="491" y="312"/>
                  </a:lnTo>
                  <a:lnTo>
                    <a:pt x="570" y="291"/>
                  </a:lnTo>
                  <a:lnTo>
                    <a:pt x="611" y="204"/>
                  </a:lnTo>
                  <a:lnTo>
                    <a:pt x="683" y="180"/>
                  </a:lnTo>
                  <a:lnTo>
                    <a:pt x="716" y="117"/>
                  </a:lnTo>
                  <a:lnTo>
                    <a:pt x="714" y="39"/>
                  </a:lnTo>
                  <a:lnTo>
                    <a:pt x="705" y="103"/>
                  </a:lnTo>
                  <a:lnTo>
                    <a:pt x="666" y="158"/>
                  </a:lnTo>
                  <a:lnTo>
                    <a:pt x="651" y="153"/>
                  </a:lnTo>
                  <a:lnTo>
                    <a:pt x="598" y="168"/>
                  </a:lnTo>
                  <a:lnTo>
                    <a:pt x="598" y="150"/>
                  </a:lnTo>
                  <a:lnTo>
                    <a:pt x="651" y="132"/>
                  </a:lnTo>
                  <a:lnTo>
                    <a:pt x="602" y="126"/>
                  </a:lnTo>
                  <a:lnTo>
                    <a:pt x="657" y="109"/>
                  </a:lnTo>
                  <a:lnTo>
                    <a:pt x="678" y="118"/>
                  </a:lnTo>
                  <a:lnTo>
                    <a:pt x="689" y="58"/>
                  </a:lnTo>
                  <a:lnTo>
                    <a:pt x="675" y="44"/>
                  </a:lnTo>
                  <a:lnTo>
                    <a:pt x="610" y="68"/>
                  </a:lnTo>
                  <a:lnTo>
                    <a:pt x="611" y="32"/>
                  </a:lnTo>
                  <a:lnTo>
                    <a:pt x="639" y="41"/>
                  </a:lnTo>
                  <a:lnTo>
                    <a:pt x="675" y="14"/>
                  </a:lnTo>
                  <a:lnTo>
                    <a:pt x="655" y="0"/>
                  </a:lnTo>
                  <a:lnTo>
                    <a:pt x="441" y="48"/>
                  </a:lnTo>
                  <a:lnTo>
                    <a:pt x="179" y="101"/>
                  </a:lnTo>
                  <a:lnTo>
                    <a:pt x="59" y="230"/>
                  </a:lnTo>
                  <a:lnTo>
                    <a:pt x="24" y="23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76" name="Freeform 53"/>
            <p:cNvSpPr>
              <a:spLocks/>
            </p:cNvSpPr>
            <p:nvPr/>
          </p:nvSpPr>
          <p:spPr bwMode="auto">
            <a:xfrm>
              <a:off x="6465888" y="3094037"/>
              <a:ext cx="998537" cy="619125"/>
            </a:xfrm>
            <a:custGeom>
              <a:avLst/>
              <a:gdLst>
                <a:gd name="T0" fmla="*/ 2147483647 w 629"/>
                <a:gd name="T1" fmla="*/ 2147483647 h 390"/>
                <a:gd name="T2" fmla="*/ 2147483647 w 629"/>
                <a:gd name="T3" fmla="*/ 2147483647 h 390"/>
                <a:gd name="T4" fmla="*/ 2147483647 w 629"/>
                <a:gd name="T5" fmla="*/ 2147483647 h 390"/>
                <a:gd name="T6" fmla="*/ 2147483647 w 629"/>
                <a:gd name="T7" fmla="*/ 2147483647 h 390"/>
                <a:gd name="T8" fmla="*/ 2147483647 w 629"/>
                <a:gd name="T9" fmla="*/ 2147483647 h 390"/>
                <a:gd name="T10" fmla="*/ 0 w 629"/>
                <a:gd name="T11" fmla="*/ 2147483647 h 390"/>
                <a:gd name="T12" fmla="*/ 2147483647 w 629"/>
                <a:gd name="T13" fmla="*/ 2147483647 h 390"/>
                <a:gd name="T14" fmla="*/ 2147483647 w 629"/>
                <a:gd name="T15" fmla="*/ 2147483647 h 390"/>
                <a:gd name="T16" fmla="*/ 2147483647 w 629"/>
                <a:gd name="T17" fmla="*/ 2147483647 h 390"/>
                <a:gd name="T18" fmla="*/ 2147483647 w 629"/>
                <a:gd name="T19" fmla="*/ 2147483647 h 390"/>
                <a:gd name="T20" fmla="*/ 2147483647 w 629"/>
                <a:gd name="T21" fmla="*/ 2147483647 h 390"/>
                <a:gd name="T22" fmla="*/ 2147483647 w 629"/>
                <a:gd name="T23" fmla="*/ 2147483647 h 390"/>
                <a:gd name="T24" fmla="*/ 2147483647 w 629"/>
                <a:gd name="T25" fmla="*/ 2147483647 h 390"/>
                <a:gd name="T26" fmla="*/ 2147483647 w 629"/>
                <a:gd name="T27" fmla="*/ 2147483647 h 390"/>
                <a:gd name="T28" fmla="*/ 2147483647 w 629"/>
                <a:gd name="T29" fmla="*/ 2147483647 h 390"/>
                <a:gd name="T30" fmla="*/ 2147483647 w 629"/>
                <a:gd name="T31" fmla="*/ 2147483647 h 390"/>
                <a:gd name="T32" fmla="*/ 2147483647 w 629"/>
                <a:gd name="T33" fmla="*/ 2147483647 h 390"/>
                <a:gd name="T34" fmla="*/ 2147483647 w 629"/>
                <a:gd name="T35" fmla="*/ 0 h 390"/>
                <a:gd name="T36" fmla="*/ 2147483647 w 629"/>
                <a:gd name="T37" fmla="*/ 2147483647 h 390"/>
                <a:gd name="T38" fmla="*/ 2147483647 w 629"/>
                <a:gd name="T39" fmla="*/ 2147483647 h 390"/>
                <a:gd name="T40" fmla="*/ 2147483647 w 629"/>
                <a:gd name="T41" fmla="*/ 2147483647 h 390"/>
                <a:gd name="T42" fmla="*/ 2147483647 w 629"/>
                <a:gd name="T43" fmla="*/ 2147483647 h 390"/>
                <a:gd name="T44" fmla="*/ 2147483647 w 629"/>
                <a:gd name="T45" fmla="*/ 2147483647 h 390"/>
                <a:gd name="T46" fmla="*/ 2147483647 w 629"/>
                <a:gd name="T47" fmla="*/ 2147483647 h 390"/>
                <a:gd name="T48" fmla="*/ 2147483647 w 629"/>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390"/>
                <a:gd name="T77" fmla="*/ 629 w 629"/>
                <a:gd name="T78" fmla="*/ 390 h 3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390">
                  <a:moveTo>
                    <a:pt x="105" y="272"/>
                  </a:moveTo>
                  <a:lnTo>
                    <a:pt x="86" y="312"/>
                  </a:lnTo>
                  <a:lnTo>
                    <a:pt x="61" y="322"/>
                  </a:lnTo>
                  <a:lnTo>
                    <a:pt x="59" y="348"/>
                  </a:lnTo>
                  <a:lnTo>
                    <a:pt x="5" y="368"/>
                  </a:lnTo>
                  <a:lnTo>
                    <a:pt x="0" y="389"/>
                  </a:lnTo>
                  <a:lnTo>
                    <a:pt x="150" y="363"/>
                  </a:lnTo>
                  <a:lnTo>
                    <a:pt x="420" y="307"/>
                  </a:lnTo>
                  <a:lnTo>
                    <a:pt x="628" y="257"/>
                  </a:lnTo>
                  <a:lnTo>
                    <a:pt x="628" y="218"/>
                  </a:lnTo>
                  <a:lnTo>
                    <a:pt x="605" y="206"/>
                  </a:lnTo>
                  <a:lnTo>
                    <a:pt x="587" y="226"/>
                  </a:lnTo>
                  <a:lnTo>
                    <a:pt x="576" y="173"/>
                  </a:lnTo>
                  <a:lnTo>
                    <a:pt x="587" y="126"/>
                  </a:lnTo>
                  <a:lnTo>
                    <a:pt x="510" y="91"/>
                  </a:lnTo>
                  <a:lnTo>
                    <a:pt x="457" y="100"/>
                  </a:lnTo>
                  <a:lnTo>
                    <a:pt x="455" y="27"/>
                  </a:lnTo>
                  <a:lnTo>
                    <a:pt x="400" y="0"/>
                  </a:lnTo>
                  <a:lnTo>
                    <a:pt x="360" y="17"/>
                  </a:lnTo>
                  <a:lnTo>
                    <a:pt x="332" y="85"/>
                  </a:lnTo>
                  <a:lnTo>
                    <a:pt x="284" y="112"/>
                  </a:lnTo>
                  <a:lnTo>
                    <a:pt x="264" y="219"/>
                  </a:lnTo>
                  <a:lnTo>
                    <a:pt x="185" y="272"/>
                  </a:lnTo>
                  <a:lnTo>
                    <a:pt x="121" y="294"/>
                  </a:lnTo>
                  <a:lnTo>
                    <a:pt x="105" y="27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77" name="Freeform 54"/>
            <p:cNvSpPr>
              <a:spLocks/>
            </p:cNvSpPr>
            <p:nvPr/>
          </p:nvSpPr>
          <p:spPr bwMode="auto">
            <a:xfrm>
              <a:off x="6538913" y="2970212"/>
              <a:ext cx="565150" cy="592138"/>
            </a:xfrm>
            <a:custGeom>
              <a:avLst/>
              <a:gdLst>
                <a:gd name="T0" fmla="*/ 2147483647 w 356"/>
                <a:gd name="T1" fmla="*/ 2147483647 h 373"/>
                <a:gd name="T2" fmla="*/ 2147483647 w 356"/>
                <a:gd name="T3" fmla="*/ 2147483647 h 373"/>
                <a:gd name="T4" fmla="*/ 0 w 356"/>
                <a:gd name="T5" fmla="*/ 2147483647 h 373"/>
                <a:gd name="T6" fmla="*/ 2147483647 w 356"/>
                <a:gd name="T7" fmla="*/ 2147483647 h 373"/>
                <a:gd name="T8" fmla="*/ 2147483647 w 356"/>
                <a:gd name="T9" fmla="*/ 2147483647 h 373"/>
                <a:gd name="T10" fmla="*/ 2147483647 w 356"/>
                <a:gd name="T11" fmla="*/ 2147483647 h 373"/>
                <a:gd name="T12" fmla="*/ 2147483647 w 356"/>
                <a:gd name="T13" fmla="*/ 2147483647 h 373"/>
                <a:gd name="T14" fmla="*/ 2147483647 w 356"/>
                <a:gd name="T15" fmla="*/ 2147483647 h 373"/>
                <a:gd name="T16" fmla="*/ 2147483647 w 356"/>
                <a:gd name="T17" fmla="*/ 2147483647 h 373"/>
                <a:gd name="T18" fmla="*/ 2147483647 w 356"/>
                <a:gd name="T19" fmla="*/ 2147483647 h 373"/>
                <a:gd name="T20" fmla="*/ 2147483647 w 356"/>
                <a:gd name="T21" fmla="*/ 2147483647 h 373"/>
                <a:gd name="T22" fmla="*/ 2147483647 w 356"/>
                <a:gd name="T23" fmla="*/ 2147483647 h 373"/>
                <a:gd name="T24" fmla="*/ 2147483647 w 356"/>
                <a:gd name="T25" fmla="*/ 2147483647 h 373"/>
                <a:gd name="T26" fmla="*/ 2147483647 w 356"/>
                <a:gd name="T27" fmla="*/ 2147483647 h 373"/>
                <a:gd name="T28" fmla="*/ 2147483647 w 356"/>
                <a:gd name="T29" fmla="*/ 2147483647 h 373"/>
                <a:gd name="T30" fmla="*/ 2147483647 w 356"/>
                <a:gd name="T31" fmla="*/ 2147483647 h 373"/>
                <a:gd name="T32" fmla="*/ 2147483647 w 356"/>
                <a:gd name="T33" fmla="*/ 0 h 373"/>
                <a:gd name="T34" fmla="*/ 2147483647 w 356"/>
                <a:gd name="T35" fmla="*/ 2147483647 h 373"/>
                <a:gd name="T36" fmla="*/ 2147483647 w 356"/>
                <a:gd name="T37" fmla="*/ 2147483647 h 373"/>
                <a:gd name="T38" fmla="*/ 2147483647 w 356"/>
                <a:gd name="T39" fmla="*/ 2147483647 h 373"/>
                <a:gd name="T40" fmla="*/ 2147483647 w 356"/>
                <a:gd name="T41" fmla="*/ 2147483647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
                <a:gd name="T64" fmla="*/ 0 h 373"/>
                <a:gd name="T65" fmla="*/ 356 w 356"/>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 h="373">
                  <a:moveTo>
                    <a:pt x="36" y="194"/>
                  </a:moveTo>
                  <a:lnTo>
                    <a:pt x="9" y="187"/>
                  </a:lnTo>
                  <a:lnTo>
                    <a:pt x="0" y="246"/>
                  </a:lnTo>
                  <a:lnTo>
                    <a:pt x="9" y="308"/>
                  </a:lnTo>
                  <a:lnTo>
                    <a:pt x="61" y="351"/>
                  </a:lnTo>
                  <a:lnTo>
                    <a:pt x="73" y="372"/>
                  </a:lnTo>
                  <a:lnTo>
                    <a:pt x="138" y="351"/>
                  </a:lnTo>
                  <a:lnTo>
                    <a:pt x="215" y="301"/>
                  </a:lnTo>
                  <a:lnTo>
                    <a:pt x="238" y="191"/>
                  </a:lnTo>
                  <a:lnTo>
                    <a:pt x="284" y="162"/>
                  </a:lnTo>
                  <a:lnTo>
                    <a:pt x="309" y="97"/>
                  </a:lnTo>
                  <a:lnTo>
                    <a:pt x="355" y="77"/>
                  </a:lnTo>
                  <a:lnTo>
                    <a:pt x="303" y="68"/>
                  </a:lnTo>
                  <a:lnTo>
                    <a:pt x="209" y="118"/>
                  </a:lnTo>
                  <a:lnTo>
                    <a:pt x="200" y="70"/>
                  </a:lnTo>
                  <a:lnTo>
                    <a:pt x="123" y="74"/>
                  </a:lnTo>
                  <a:lnTo>
                    <a:pt x="105" y="0"/>
                  </a:lnTo>
                  <a:lnTo>
                    <a:pt x="85" y="20"/>
                  </a:lnTo>
                  <a:lnTo>
                    <a:pt x="91" y="126"/>
                  </a:lnTo>
                  <a:lnTo>
                    <a:pt x="56" y="135"/>
                  </a:lnTo>
                  <a:lnTo>
                    <a:pt x="36" y="194"/>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78" name="Freeform 55"/>
            <p:cNvSpPr>
              <a:spLocks/>
            </p:cNvSpPr>
            <p:nvPr/>
          </p:nvSpPr>
          <p:spPr bwMode="auto">
            <a:xfrm>
              <a:off x="7340600" y="2979737"/>
              <a:ext cx="160338" cy="200025"/>
            </a:xfrm>
            <a:custGeom>
              <a:avLst/>
              <a:gdLst>
                <a:gd name="T0" fmla="*/ 0 w 101"/>
                <a:gd name="T1" fmla="*/ 2147483647 h 126"/>
                <a:gd name="T2" fmla="*/ 2147483647 w 101"/>
                <a:gd name="T3" fmla="*/ 0 h 126"/>
                <a:gd name="T4" fmla="*/ 2147483647 w 101"/>
                <a:gd name="T5" fmla="*/ 2147483647 h 126"/>
                <a:gd name="T6" fmla="*/ 2147483647 w 101"/>
                <a:gd name="T7" fmla="*/ 2147483647 h 126"/>
                <a:gd name="T8" fmla="*/ 2147483647 w 101"/>
                <a:gd name="T9" fmla="*/ 2147483647 h 126"/>
                <a:gd name="T10" fmla="*/ 2147483647 w 101"/>
                <a:gd name="T11" fmla="*/ 2147483647 h 126"/>
                <a:gd name="T12" fmla="*/ 2147483647 w 101"/>
                <a:gd name="T13" fmla="*/ 2147483647 h 126"/>
                <a:gd name="T14" fmla="*/ 0 w 101"/>
                <a:gd name="T15" fmla="*/ 2147483647 h 1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26"/>
                <a:gd name="T26" fmla="*/ 101 w 10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26">
                  <a:moveTo>
                    <a:pt x="0" y="8"/>
                  </a:moveTo>
                  <a:lnTo>
                    <a:pt x="21" y="0"/>
                  </a:lnTo>
                  <a:lnTo>
                    <a:pt x="67" y="27"/>
                  </a:lnTo>
                  <a:lnTo>
                    <a:pt x="67" y="55"/>
                  </a:lnTo>
                  <a:lnTo>
                    <a:pt x="98" y="75"/>
                  </a:lnTo>
                  <a:lnTo>
                    <a:pt x="100" y="111"/>
                  </a:lnTo>
                  <a:lnTo>
                    <a:pt x="48" y="125"/>
                  </a:lnTo>
                  <a:lnTo>
                    <a:pt x="0" y="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79" name="Freeform 56"/>
            <p:cNvSpPr>
              <a:spLocks/>
            </p:cNvSpPr>
            <p:nvPr/>
          </p:nvSpPr>
          <p:spPr bwMode="auto">
            <a:xfrm>
              <a:off x="6662738" y="2592387"/>
              <a:ext cx="765175" cy="503238"/>
            </a:xfrm>
            <a:custGeom>
              <a:avLst/>
              <a:gdLst>
                <a:gd name="T0" fmla="*/ 2147483647 w 482"/>
                <a:gd name="T1" fmla="*/ 2147483647 h 317"/>
                <a:gd name="T2" fmla="*/ 0 w 482"/>
                <a:gd name="T3" fmla="*/ 2147483647 h 317"/>
                <a:gd name="T4" fmla="*/ 2147483647 w 482"/>
                <a:gd name="T5" fmla="*/ 2147483647 h 317"/>
                <a:gd name="T6" fmla="*/ 2147483647 w 482"/>
                <a:gd name="T7" fmla="*/ 2147483647 h 317"/>
                <a:gd name="T8" fmla="*/ 2147483647 w 482"/>
                <a:gd name="T9" fmla="*/ 2147483647 h 317"/>
                <a:gd name="T10" fmla="*/ 2147483647 w 482"/>
                <a:gd name="T11" fmla="*/ 2147483647 h 317"/>
                <a:gd name="T12" fmla="*/ 2147483647 w 482"/>
                <a:gd name="T13" fmla="*/ 2147483647 h 317"/>
                <a:gd name="T14" fmla="*/ 2147483647 w 482"/>
                <a:gd name="T15" fmla="*/ 2147483647 h 317"/>
                <a:gd name="T16" fmla="*/ 2147483647 w 482"/>
                <a:gd name="T17" fmla="*/ 2147483647 h 317"/>
                <a:gd name="T18" fmla="*/ 2147483647 w 482"/>
                <a:gd name="T19" fmla="*/ 2147483647 h 317"/>
                <a:gd name="T20" fmla="*/ 2147483647 w 482"/>
                <a:gd name="T21" fmla="*/ 2147483647 h 317"/>
                <a:gd name="T22" fmla="*/ 2147483647 w 482"/>
                <a:gd name="T23" fmla="*/ 2147483647 h 317"/>
                <a:gd name="T24" fmla="*/ 2147483647 w 482"/>
                <a:gd name="T25" fmla="*/ 0 h 317"/>
                <a:gd name="T26" fmla="*/ 2147483647 w 482"/>
                <a:gd name="T27" fmla="*/ 2147483647 h 317"/>
                <a:gd name="T28" fmla="*/ 2147483647 w 482"/>
                <a:gd name="T29" fmla="*/ 2147483647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2"/>
                <a:gd name="T46" fmla="*/ 0 h 317"/>
                <a:gd name="T47" fmla="*/ 482 w 482"/>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2" h="317">
                  <a:moveTo>
                    <a:pt x="44" y="46"/>
                  </a:moveTo>
                  <a:lnTo>
                    <a:pt x="0" y="88"/>
                  </a:lnTo>
                  <a:lnTo>
                    <a:pt x="24" y="242"/>
                  </a:lnTo>
                  <a:lnTo>
                    <a:pt x="44" y="316"/>
                  </a:lnTo>
                  <a:lnTo>
                    <a:pt x="126" y="310"/>
                  </a:lnTo>
                  <a:lnTo>
                    <a:pt x="429" y="252"/>
                  </a:lnTo>
                  <a:lnTo>
                    <a:pt x="451" y="243"/>
                  </a:lnTo>
                  <a:lnTo>
                    <a:pt x="481" y="172"/>
                  </a:lnTo>
                  <a:lnTo>
                    <a:pt x="435" y="132"/>
                  </a:lnTo>
                  <a:lnTo>
                    <a:pt x="460" y="41"/>
                  </a:lnTo>
                  <a:lnTo>
                    <a:pt x="425" y="32"/>
                  </a:lnTo>
                  <a:lnTo>
                    <a:pt x="425" y="9"/>
                  </a:lnTo>
                  <a:lnTo>
                    <a:pt x="410" y="0"/>
                  </a:lnTo>
                  <a:lnTo>
                    <a:pt x="58" y="65"/>
                  </a:lnTo>
                  <a:lnTo>
                    <a:pt x="44" y="46"/>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80" name="Freeform 57"/>
            <p:cNvSpPr>
              <a:spLocks/>
            </p:cNvSpPr>
            <p:nvPr/>
          </p:nvSpPr>
          <p:spPr bwMode="auto">
            <a:xfrm>
              <a:off x="7354888" y="2651125"/>
              <a:ext cx="204787" cy="400050"/>
            </a:xfrm>
            <a:custGeom>
              <a:avLst/>
              <a:gdLst>
                <a:gd name="T0" fmla="*/ 2147483647 w 129"/>
                <a:gd name="T1" fmla="*/ 2147483647 h 252"/>
                <a:gd name="T2" fmla="*/ 2147483647 w 129"/>
                <a:gd name="T3" fmla="*/ 0 h 252"/>
                <a:gd name="T4" fmla="*/ 2147483647 w 129"/>
                <a:gd name="T5" fmla="*/ 2147483647 h 252"/>
                <a:gd name="T6" fmla="*/ 2147483647 w 129"/>
                <a:gd name="T7" fmla="*/ 2147483647 h 252"/>
                <a:gd name="T8" fmla="*/ 2147483647 w 129"/>
                <a:gd name="T9" fmla="*/ 2147483647 h 252"/>
                <a:gd name="T10" fmla="*/ 2147483647 w 129"/>
                <a:gd name="T11" fmla="*/ 2147483647 h 252"/>
                <a:gd name="T12" fmla="*/ 2147483647 w 129"/>
                <a:gd name="T13" fmla="*/ 2147483647 h 252"/>
                <a:gd name="T14" fmla="*/ 2147483647 w 129"/>
                <a:gd name="T15" fmla="*/ 2147483647 h 252"/>
                <a:gd name="T16" fmla="*/ 2147483647 w 129"/>
                <a:gd name="T17" fmla="*/ 2147483647 h 252"/>
                <a:gd name="T18" fmla="*/ 2147483647 w 129"/>
                <a:gd name="T19" fmla="*/ 2147483647 h 252"/>
                <a:gd name="T20" fmla="*/ 2147483647 w 129"/>
                <a:gd name="T21" fmla="*/ 2147483647 h 252"/>
                <a:gd name="T22" fmla="*/ 0 w 129"/>
                <a:gd name="T23" fmla="*/ 2147483647 h 252"/>
                <a:gd name="T24" fmla="*/ 2147483647 w 129"/>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52"/>
                <a:gd name="T41" fmla="*/ 129 w 129"/>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52">
                  <a:moveTo>
                    <a:pt x="23" y="2"/>
                  </a:moveTo>
                  <a:lnTo>
                    <a:pt x="53" y="0"/>
                  </a:lnTo>
                  <a:lnTo>
                    <a:pt x="114" y="38"/>
                  </a:lnTo>
                  <a:lnTo>
                    <a:pt x="105" y="68"/>
                  </a:lnTo>
                  <a:lnTo>
                    <a:pt x="126" y="88"/>
                  </a:lnTo>
                  <a:lnTo>
                    <a:pt x="128" y="206"/>
                  </a:lnTo>
                  <a:lnTo>
                    <a:pt x="107" y="251"/>
                  </a:lnTo>
                  <a:lnTo>
                    <a:pt x="82" y="234"/>
                  </a:lnTo>
                  <a:lnTo>
                    <a:pt x="56" y="233"/>
                  </a:lnTo>
                  <a:lnTo>
                    <a:pt x="12" y="209"/>
                  </a:lnTo>
                  <a:lnTo>
                    <a:pt x="46" y="135"/>
                  </a:lnTo>
                  <a:lnTo>
                    <a:pt x="0" y="95"/>
                  </a:lnTo>
                  <a:lnTo>
                    <a:pt x="23" y="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81" name="Freeform 58"/>
            <p:cNvSpPr>
              <a:spLocks/>
            </p:cNvSpPr>
            <p:nvPr/>
          </p:nvSpPr>
          <p:spPr bwMode="auto">
            <a:xfrm>
              <a:off x="6729413" y="2025650"/>
              <a:ext cx="846137" cy="690562"/>
            </a:xfrm>
            <a:custGeom>
              <a:avLst/>
              <a:gdLst>
                <a:gd name="T0" fmla="*/ 2147483647 w 533"/>
                <a:gd name="T1" fmla="*/ 2147483647 h 435"/>
                <a:gd name="T2" fmla="*/ 2147483647 w 533"/>
                <a:gd name="T3" fmla="*/ 2147483647 h 435"/>
                <a:gd name="T4" fmla="*/ 2147483647 w 533"/>
                <a:gd name="T5" fmla="*/ 2147483647 h 435"/>
                <a:gd name="T6" fmla="*/ 2147483647 w 533"/>
                <a:gd name="T7" fmla="*/ 2147483647 h 435"/>
                <a:gd name="T8" fmla="*/ 2147483647 w 533"/>
                <a:gd name="T9" fmla="*/ 2147483647 h 435"/>
                <a:gd name="T10" fmla="*/ 2147483647 w 533"/>
                <a:gd name="T11" fmla="*/ 2147483647 h 435"/>
                <a:gd name="T12" fmla="*/ 2147483647 w 533"/>
                <a:gd name="T13" fmla="*/ 2147483647 h 435"/>
                <a:gd name="T14" fmla="*/ 2147483647 w 533"/>
                <a:gd name="T15" fmla="*/ 2147483647 h 435"/>
                <a:gd name="T16" fmla="*/ 2147483647 w 533"/>
                <a:gd name="T17" fmla="*/ 2147483647 h 435"/>
                <a:gd name="T18" fmla="*/ 2147483647 w 533"/>
                <a:gd name="T19" fmla="*/ 2147483647 h 435"/>
                <a:gd name="T20" fmla="*/ 2147483647 w 533"/>
                <a:gd name="T21" fmla="*/ 2147483647 h 435"/>
                <a:gd name="T22" fmla="*/ 2147483647 w 533"/>
                <a:gd name="T23" fmla="*/ 2147483647 h 435"/>
                <a:gd name="T24" fmla="*/ 2147483647 w 533"/>
                <a:gd name="T25" fmla="*/ 0 h 435"/>
                <a:gd name="T26" fmla="*/ 2147483647 w 533"/>
                <a:gd name="T27" fmla="*/ 2147483647 h 435"/>
                <a:gd name="T28" fmla="*/ 2147483647 w 533"/>
                <a:gd name="T29" fmla="*/ 2147483647 h 435"/>
                <a:gd name="T30" fmla="*/ 2147483647 w 533"/>
                <a:gd name="T31" fmla="*/ 2147483647 h 435"/>
                <a:gd name="T32" fmla="*/ 2147483647 w 533"/>
                <a:gd name="T33" fmla="*/ 2147483647 h 435"/>
                <a:gd name="T34" fmla="*/ 2147483647 w 533"/>
                <a:gd name="T35" fmla="*/ 2147483647 h 435"/>
                <a:gd name="T36" fmla="*/ 2147483647 w 533"/>
                <a:gd name="T37" fmla="*/ 2147483647 h 435"/>
                <a:gd name="T38" fmla="*/ 2147483647 w 533"/>
                <a:gd name="T39" fmla="*/ 2147483647 h 435"/>
                <a:gd name="T40" fmla="*/ 2147483647 w 533"/>
                <a:gd name="T41" fmla="*/ 2147483647 h 435"/>
                <a:gd name="T42" fmla="*/ 2147483647 w 533"/>
                <a:gd name="T43" fmla="*/ 2147483647 h 435"/>
                <a:gd name="T44" fmla="*/ 2147483647 w 533"/>
                <a:gd name="T45" fmla="*/ 2147483647 h 435"/>
                <a:gd name="T46" fmla="*/ 2147483647 w 533"/>
                <a:gd name="T47" fmla="*/ 2147483647 h 435"/>
                <a:gd name="T48" fmla="*/ 2147483647 w 533"/>
                <a:gd name="T49" fmla="*/ 2147483647 h 435"/>
                <a:gd name="T50" fmla="*/ 2147483647 w 533"/>
                <a:gd name="T51" fmla="*/ 2147483647 h 435"/>
                <a:gd name="T52" fmla="*/ 2147483647 w 533"/>
                <a:gd name="T53" fmla="*/ 2147483647 h 435"/>
                <a:gd name="T54" fmla="*/ 2147483647 w 533"/>
                <a:gd name="T55" fmla="*/ 2147483647 h 435"/>
                <a:gd name="T56" fmla="*/ 0 w 533"/>
                <a:gd name="T57" fmla="*/ 2147483647 h 435"/>
                <a:gd name="T58" fmla="*/ 2147483647 w 533"/>
                <a:gd name="T59" fmla="*/ 2147483647 h 435"/>
                <a:gd name="T60" fmla="*/ 2147483647 w 533"/>
                <a:gd name="T61" fmla="*/ 2147483647 h 4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435"/>
                <a:gd name="T95" fmla="*/ 533 w 533"/>
                <a:gd name="T96" fmla="*/ 435 h 4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435">
                  <a:moveTo>
                    <a:pt x="53" y="285"/>
                  </a:moveTo>
                  <a:lnTo>
                    <a:pt x="100" y="278"/>
                  </a:lnTo>
                  <a:lnTo>
                    <a:pt x="159" y="259"/>
                  </a:lnTo>
                  <a:lnTo>
                    <a:pt x="176" y="237"/>
                  </a:lnTo>
                  <a:lnTo>
                    <a:pt x="200" y="234"/>
                  </a:lnTo>
                  <a:lnTo>
                    <a:pt x="214" y="209"/>
                  </a:lnTo>
                  <a:lnTo>
                    <a:pt x="236" y="200"/>
                  </a:lnTo>
                  <a:lnTo>
                    <a:pt x="226" y="155"/>
                  </a:lnTo>
                  <a:lnTo>
                    <a:pt x="212" y="143"/>
                  </a:lnTo>
                  <a:lnTo>
                    <a:pt x="241" y="106"/>
                  </a:lnTo>
                  <a:lnTo>
                    <a:pt x="259" y="106"/>
                  </a:lnTo>
                  <a:lnTo>
                    <a:pt x="321" y="29"/>
                  </a:lnTo>
                  <a:lnTo>
                    <a:pt x="417" y="0"/>
                  </a:lnTo>
                  <a:lnTo>
                    <a:pt x="427" y="73"/>
                  </a:lnTo>
                  <a:lnTo>
                    <a:pt x="432" y="70"/>
                  </a:lnTo>
                  <a:lnTo>
                    <a:pt x="455" y="96"/>
                  </a:lnTo>
                  <a:lnTo>
                    <a:pt x="456" y="170"/>
                  </a:lnTo>
                  <a:lnTo>
                    <a:pt x="485" y="231"/>
                  </a:lnTo>
                  <a:lnTo>
                    <a:pt x="496" y="310"/>
                  </a:lnTo>
                  <a:lnTo>
                    <a:pt x="499" y="378"/>
                  </a:lnTo>
                  <a:lnTo>
                    <a:pt x="532" y="401"/>
                  </a:lnTo>
                  <a:lnTo>
                    <a:pt x="508" y="434"/>
                  </a:lnTo>
                  <a:lnTo>
                    <a:pt x="446" y="395"/>
                  </a:lnTo>
                  <a:lnTo>
                    <a:pt x="414" y="398"/>
                  </a:lnTo>
                  <a:lnTo>
                    <a:pt x="382" y="388"/>
                  </a:lnTo>
                  <a:lnTo>
                    <a:pt x="383" y="366"/>
                  </a:lnTo>
                  <a:lnTo>
                    <a:pt x="364" y="358"/>
                  </a:lnTo>
                  <a:lnTo>
                    <a:pt x="15" y="425"/>
                  </a:lnTo>
                  <a:lnTo>
                    <a:pt x="0" y="405"/>
                  </a:lnTo>
                  <a:lnTo>
                    <a:pt x="38" y="335"/>
                  </a:lnTo>
                  <a:lnTo>
                    <a:pt x="53" y="285"/>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82" name="Freeform 59"/>
            <p:cNvSpPr>
              <a:spLocks/>
            </p:cNvSpPr>
            <p:nvPr/>
          </p:nvSpPr>
          <p:spPr bwMode="auto">
            <a:xfrm>
              <a:off x="7385050" y="1987550"/>
              <a:ext cx="227013" cy="407987"/>
            </a:xfrm>
            <a:custGeom>
              <a:avLst/>
              <a:gdLst>
                <a:gd name="T0" fmla="*/ 0 w 143"/>
                <a:gd name="T1" fmla="*/ 2147483647 h 257"/>
                <a:gd name="T2" fmla="*/ 2147483647 w 143"/>
                <a:gd name="T3" fmla="*/ 0 h 257"/>
                <a:gd name="T4" fmla="*/ 2147483647 w 143"/>
                <a:gd name="T5" fmla="*/ 2147483647 h 257"/>
                <a:gd name="T6" fmla="*/ 2147483647 w 143"/>
                <a:gd name="T7" fmla="*/ 2147483647 h 257"/>
                <a:gd name="T8" fmla="*/ 2147483647 w 143"/>
                <a:gd name="T9" fmla="*/ 2147483647 h 257"/>
                <a:gd name="T10" fmla="*/ 2147483647 w 143"/>
                <a:gd name="T11" fmla="*/ 2147483647 h 257"/>
                <a:gd name="T12" fmla="*/ 2147483647 w 143"/>
                <a:gd name="T13" fmla="*/ 2147483647 h 257"/>
                <a:gd name="T14" fmla="*/ 2147483647 w 143"/>
                <a:gd name="T15" fmla="*/ 2147483647 h 257"/>
                <a:gd name="T16" fmla="*/ 2147483647 w 143"/>
                <a:gd name="T17" fmla="*/ 2147483647 h 257"/>
                <a:gd name="T18" fmla="*/ 0 w 143"/>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57"/>
                <a:gd name="T32" fmla="*/ 143 w 143"/>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57">
                  <a:moveTo>
                    <a:pt x="0" y="27"/>
                  </a:moveTo>
                  <a:lnTo>
                    <a:pt x="104" y="0"/>
                  </a:lnTo>
                  <a:lnTo>
                    <a:pt x="142" y="71"/>
                  </a:lnTo>
                  <a:lnTo>
                    <a:pt x="122" y="89"/>
                  </a:lnTo>
                  <a:lnTo>
                    <a:pt x="130" y="247"/>
                  </a:lnTo>
                  <a:lnTo>
                    <a:pt x="75" y="256"/>
                  </a:lnTo>
                  <a:lnTo>
                    <a:pt x="41" y="195"/>
                  </a:lnTo>
                  <a:lnTo>
                    <a:pt x="40" y="118"/>
                  </a:lnTo>
                  <a:lnTo>
                    <a:pt x="15" y="89"/>
                  </a:lnTo>
                  <a:lnTo>
                    <a:pt x="0" y="27"/>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83" name="Freeform 60"/>
            <p:cNvSpPr>
              <a:spLocks/>
            </p:cNvSpPr>
            <p:nvPr/>
          </p:nvSpPr>
          <p:spPr bwMode="auto">
            <a:xfrm>
              <a:off x="7504113" y="2309812"/>
              <a:ext cx="468312" cy="219075"/>
            </a:xfrm>
            <a:custGeom>
              <a:avLst/>
              <a:gdLst>
                <a:gd name="T0" fmla="*/ 0 w 295"/>
                <a:gd name="T1" fmla="*/ 2147483647 h 138"/>
                <a:gd name="T2" fmla="*/ 2147483647 w 295"/>
                <a:gd name="T3" fmla="*/ 2147483647 h 138"/>
                <a:gd name="T4" fmla="*/ 2147483647 w 295"/>
                <a:gd name="T5" fmla="*/ 2147483647 h 138"/>
                <a:gd name="T6" fmla="*/ 2147483647 w 295"/>
                <a:gd name="T7" fmla="*/ 0 h 138"/>
                <a:gd name="T8" fmla="*/ 2147483647 w 295"/>
                <a:gd name="T9" fmla="*/ 2147483647 h 138"/>
                <a:gd name="T10" fmla="*/ 2147483647 w 295"/>
                <a:gd name="T11" fmla="*/ 2147483647 h 138"/>
                <a:gd name="T12" fmla="*/ 2147483647 w 295"/>
                <a:gd name="T13" fmla="*/ 2147483647 h 138"/>
                <a:gd name="T14" fmla="*/ 2147483647 w 295"/>
                <a:gd name="T15" fmla="*/ 2147483647 h 138"/>
                <a:gd name="T16" fmla="*/ 2147483647 w 295"/>
                <a:gd name="T17" fmla="*/ 2147483647 h 138"/>
                <a:gd name="T18" fmla="*/ 2147483647 w 295"/>
                <a:gd name="T19" fmla="*/ 2147483647 h 138"/>
                <a:gd name="T20" fmla="*/ 2147483647 w 295"/>
                <a:gd name="T21" fmla="*/ 2147483647 h 138"/>
                <a:gd name="T22" fmla="*/ 2147483647 w 295"/>
                <a:gd name="T23" fmla="*/ 2147483647 h 138"/>
                <a:gd name="T24" fmla="*/ 2147483647 w 295"/>
                <a:gd name="T25" fmla="*/ 2147483647 h 138"/>
                <a:gd name="T26" fmla="*/ 2147483647 w 295"/>
                <a:gd name="T27" fmla="*/ 2147483647 h 138"/>
                <a:gd name="T28" fmla="*/ 2147483647 w 295"/>
                <a:gd name="T29" fmla="*/ 2147483647 h 138"/>
                <a:gd name="T30" fmla="*/ 2147483647 w 295"/>
                <a:gd name="T31" fmla="*/ 2147483647 h 138"/>
                <a:gd name="T32" fmla="*/ 2147483647 w 295"/>
                <a:gd name="T33" fmla="*/ 2147483647 h 138"/>
                <a:gd name="T34" fmla="*/ 2147483647 w 295"/>
                <a:gd name="T35" fmla="*/ 2147483647 h 138"/>
                <a:gd name="T36" fmla="*/ 2147483647 w 295"/>
                <a:gd name="T37" fmla="*/ 2147483647 h 138"/>
                <a:gd name="T38" fmla="*/ 0 w 295"/>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5"/>
                <a:gd name="T61" fmla="*/ 0 h 138"/>
                <a:gd name="T62" fmla="*/ 295 w 295"/>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5" h="138">
                  <a:moveTo>
                    <a:pt x="0" y="56"/>
                  </a:moveTo>
                  <a:lnTo>
                    <a:pt x="147" y="17"/>
                  </a:lnTo>
                  <a:lnTo>
                    <a:pt x="165" y="18"/>
                  </a:lnTo>
                  <a:lnTo>
                    <a:pt x="183" y="0"/>
                  </a:lnTo>
                  <a:lnTo>
                    <a:pt x="199" y="9"/>
                  </a:lnTo>
                  <a:lnTo>
                    <a:pt x="180" y="49"/>
                  </a:lnTo>
                  <a:lnTo>
                    <a:pt x="212" y="46"/>
                  </a:lnTo>
                  <a:lnTo>
                    <a:pt x="230" y="76"/>
                  </a:lnTo>
                  <a:lnTo>
                    <a:pt x="252" y="79"/>
                  </a:lnTo>
                  <a:lnTo>
                    <a:pt x="265" y="69"/>
                  </a:lnTo>
                  <a:lnTo>
                    <a:pt x="258" y="58"/>
                  </a:lnTo>
                  <a:lnTo>
                    <a:pt x="241" y="37"/>
                  </a:lnTo>
                  <a:lnTo>
                    <a:pt x="270" y="30"/>
                  </a:lnTo>
                  <a:lnTo>
                    <a:pt x="294" y="81"/>
                  </a:lnTo>
                  <a:lnTo>
                    <a:pt x="262" y="108"/>
                  </a:lnTo>
                  <a:lnTo>
                    <a:pt x="226" y="94"/>
                  </a:lnTo>
                  <a:lnTo>
                    <a:pt x="203" y="128"/>
                  </a:lnTo>
                  <a:lnTo>
                    <a:pt x="158" y="94"/>
                  </a:lnTo>
                  <a:lnTo>
                    <a:pt x="6" y="137"/>
                  </a:lnTo>
                  <a:lnTo>
                    <a:pt x="0" y="56"/>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84" name="Freeform 61"/>
            <p:cNvSpPr>
              <a:spLocks/>
            </p:cNvSpPr>
            <p:nvPr/>
          </p:nvSpPr>
          <p:spPr bwMode="auto">
            <a:xfrm>
              <a:off x="7510463" y="2474912"/>
              <a:ext cx="250825" cy="190500"/>
            </a:xfrm>
            <a:custGeom>
              <a:avLst/>
              <a:gdLst>
                <a:gd name="T0" fmla="*/ 0 w 158"/>
                <a:gd name="T1" fmla="*/ 2147483647 h 120"/>
                <a:gd name="T2" fmla="*/ 2147483647 w 158"/>
                <a:gd name="T3" fmla="*/ 0 h 120"/>
                <a:gd name="T4" fmla="*/ 2147483647 w 158"/>
                <a:gd name="T5" fmla="*/ 2147483647 h 120"/>
                <a:gd name="T6" fmla="*/ 2147483647 w 158"/>
                <a:gd name="T7" fmla="*/ 2147483647 h 120"/>
                <a:gd name="T8" fmla="*/ 2147483647 w 158"/>
                <a:gd name="T9" fmla="*/ 2147483647 h 120"/>
                <a:gd name="T10" fmla="*/ 2147483647 w 158"/>
                <a:gd name="T11" fmla="*/ 2147483647 h 120"/>
                <a:gd name="T12" fmla="*/ 2147483647 w 158"/>
                <a:gd name="T13" fmla="*/ 2147483647 h 120"/>
                <a:gd name="T14" fmla="*/ 0 w 158"/>
                <a:gd name="T15" fmla="*/ 2147483647 h 120"/>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120"/>
                <a:gd name="T26" fmla="*/ 158 w 15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120">
                  <a:moveTo>
                    <a:pt x="0" y="30"/>
                  </a:moveTo>
                  <a:lnTo>
                    <a:pt x="120" y="0"/>
                  </a:lnTo>
                  <a:lnTo>
                    <a:pt x="157" y="54"/>
                  </a:lnTo>
                  <a:lnTo>
                    <a:pt x="136" y="78"/>
                  </a:lnTo>
                  <a:lnTo>
                    <a:pt x="98" y="69"/>
                  </a:lnTo>
                  <a:lnTo>
                    <a:pt x="38" y="119"/>
                  </a:lnTo>
                  <a:lnTo>
                    <a:pt x="6" y="93"/>
                  </a:lnTo>
                  <a:lnTo>
                    <a:pt x="0" y="3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85" name="Freeform 62"/>
            <p:cNvSpPr>
              <a:spLocks/>
            </p:cNvSpPr>
            <p:nvPr/>
          </p:nvSpPr>
          <p:spPr bwMode="auto">
            <a:xfrm>
              <a:off x="7545388" y="2600325"/>
              <a:ext cx="247650" cy="149225"/>
            </a:xfrm>
            <a:custGeom>
              <a:avLst/>
              <a:gdLst>
                <a:gd name="T0" fmla="*/ 0 w 156"/>
                <a:gd name="T1" fmla="*/ 2147483647 h 94"/>
                <a:gd name="T2" fmla="*/ 2147483647 w 156"/>
                <a:gd name="T3" fmla="*/ 2147483647 h 94"/>
                <a:gd name="T4" fmla="*/ 2147483647 w 156"/>
                <a:gd name="T5" fmla="*/ 0 h 94"/>
                <a:gd name="T6" fmla="*/ 2147483647 w 156"/>
                <a:gd name="T7" fmla="*/ 2147483647 h 94"/>
                <a:gd name="T8" fmla="*/ 2147483647 w 156"/>
                <a:gd name="T9" fmla="*/ 2147483647 h 94"/>
                <a:gd name="T10" fmla="*/ 2147483647 w 156"/>
                <a:gd name="T11" fmla="*/ 2147483647 h 94"/>
                <a:gd name="T12" fmla="*/ 2147483647 w 156"/>
                <a:gd name="T13" fmla="*/ 2147483647 h 94"/>
                <a:gd name="T14" fmla="*/ 0 w 156"/>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94"/>
                <a:gd name="T26" fmla="*/ 156 w 15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94">
                  <a:moveTo>
                    <a:pt x="0" y="69"/>
                  </a:moveTo>
                  <a:lnTo>
                    <a:pt x="64" y="38"/>
                  </a:lnTo>
                  <a:lnTo>
                    <a:pt x="126" y="0"/>
                  </a:lnTo>
                  <a:lnTo>
                    <a:pt x="137" y="2"/>
                  </a:lnTo>
                  <a:lnTo>
                    <a:pt x="155" y="3"/>
                  </a:lnTo>
                  <a:lnTo>
                    <a:pt x="94" y="52"/>
                  </a:lnTo>
                  <a:lnTo>
                    <a:pt x="18" y="93"/>
                  </a:lnTo>
                  <a:lnTo>
                    <a:pt x="0" y="69"/>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86" name="Freeform 63"/>
            <p:cNvSpPr>
              <a:spLocks/>
            </p:cNvSpPr>
            <p:nvPr/>
          </p:nvSpPr>
          <p:spPr bwMode="auto">
            <a:xfrm>
              <a:off x="7550150" y="1908175"/>
              <a:ext cx="263525" cy="468312"/>
            </a:xfrm>
            <a:custGeom>
              <a:avLst/>
              <a:gdLst>
                <a:gd name="T0" fmla="*/ 2147483647 w 166"/>
                <a:gd name="T1" fmla="*/ 0 h 295"/>
                <a:gd name="T2" fmla="*/ 0 w 166"/>
                <a:gd name="T3" fmla="*/ 2147483647 h 295"/>
                <a:gd name="T4" fmla="*/ 2147483647 w 166"/>
                <a:gd name="T5" fmla="*/ 2147483647 h 295"/>
                <a:gd name="T6" fmla="*/ 2147483647 w 166"/>
                <a:gd name="T7" fmla="*/ 2147483647 h 295"/>
                <a:gd name="T8" fmla="*/ 2147483647 w 166"/>
                <a:gd name="T9" fmla="*/ 2147483647 h 295"/>
                <a:gd name="T10" fmla="*/ 2147483647 w 166"/>
                <a:gd name="T11" fmla="*/ 2147483647 h 295"/>
                <a:gd name="T12" fmla="*/ 2147483647 w 166"/>
                <a:gd name="T13" fmla="*/ 2147483647 h 295"/>
                <a:gd name="T14" fmla="*/ 2147483647 w 166"/>
                <a:gd name="T15" fmla="*/ 2147483647 h 295"/>
                <a:gd name="T16" fmla="*/ 2147483647 w 166"/>
                <a:gd name="T17" fmla="*/ 2147483647 h 295"/>
                <a:gd name="T18" fmla="*/ 2147483647 w 166"/>
                <a:gd name="T19" fmla="*/ 2147483647 h 295"/>
                <a:gd name="T20" fmla="*/ 2147483647 w 166"/>
                <a:gd name="T21" fmla="*/ 2147483647 h 295"/>
                <a:gd name="T22" fmla="*/ 2147483647 w 166"/>
                <a:gd name="T23" fmla="*/ 2147483647 h 295"/>
                <a:gd name="T24" fmla="*/ 2147483647 w 166"/>
                <a:gd name="T25" fmla="*/ 0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95"/>
                <a:gd name="T41" fmla="*/ 166 w 166"/>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95">
                  <a:moveTo>
                    <a:pt x="35" y="0"/>
                  </a:moveTo>
                  <a:lnTo>
                    <a:pt x="0" y="52"/>
                  </a:lnTo>
                  <a:lnTo>
                    <a:pt x="38" y="120"/>
                  </a:lnTo>
                  <a:lnTo>
                    <a:pt x="15" y="138"/>
                  </a:lnTo>
                  <a:lnTo>
                    <a:pt x="24" y="294"/>
                  </a:lnTo>
                  <a:lnTo>
                    <a:pt x="117" y="271"/>
                  </a:lnTo>
                  <a:lnTo>
                    <a:pt x="141" y="271"/>
                  </a:lnTo>
                  <a:lnTo>
                    <a:pt x="154" y="255"/>
                  </a:lnTo>
                  <a:lnTo>
                    <a:pt x="154" y="226"/>
                  </a:lnTo>
                  <a:lnTo>
                    <a:pt x="165" y="208"/>
                  </a:lnTo>
                  <a:lnTo>
                    <a:pt x="114" y="185"/>
                  </a:lnTo>
                  <a:lnTo>
                    <a:pt x="47" y="14"/>
                  </a:lnTo>
                  <a:lnTo>
                    <a:pt x="35"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87" name="Freeform 64"/>
            <p:cNvSpPr>
              <a:spLocks/>
            </p:cNvSpPr>
            <p:nvPr/>
          </p:nvSpPr>
          <p:spPr bwMode="auto">
            <a:xfrm>
              <a:off x="7700963" y="2457450"/>
              <a:ext cx="127000" cy="104775"/>
            </a:xfrm>
            <a:custGeom>
              <a:avLst/>
              <a:gdLst>
                <a:gd name="T0" fmla="*/ 0 w 80"/>
                <a:gd name="T1" fmla="*/ 2147483647 h 66"/>
                <a:gd name="T2" fmla="*/ 2147483647 w 80"/>
                <a:gd name="T3" fmla="*/ 0 h 66"/>
                <a:gd name="T4" fmla="*/ 2147483647 w 80"/>
                <a:gd name="T5" fmla="*/ 2147483647 h 66"/>
                <a:gd name="T6" fmla="*/ 2147483647 w 80"/>
                <a:gd name="T7" fmla="*/ 2147483647 h 66"/>
                <a:gd name="T8" fmla="*/ 2147483647 w 80"/>
                <a:gd name="T9" fmla="*/ 2147483647 h 66"/>
                <a:gd name="T10" fmla="*/ 2147483647 w 80"/>
                <a:gd name="T11" fmla="*/ 2147483647 h 66"/>
                <a:gd name="T12" fmla="*/ 0 w 80"/>
                <a:gd name="T13" fmla="*/ 2147483647 h 66"/>
                <a:gd name="T14" fmla="*/ 0 60000 65536"/>
                <a:gd name="T15" fmla="*/ 0 60000 65536"/>
                <a:gd name="T16" fmla="*/ 0 60000 65536"/>
                <a:gd name="T17" fmla="*/ 0 60000 65536"/>
                <a:gd name="T18" fmla="*/ 0 60000 65536"/>
                <a:gd name="T19" fmla="*/ 0 60000 65536"/>
                <a:gd name="T20" fmla="*/ 0 60000 65536"/>
                <a:gd name="T21" fmla="*/ 0 w 80"/>
                <a:gd name="T22" fmla="*/ 0 h 66"/>
                <a:gd name="T23" fmla="*/ 80 w 8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6">
                  <a:moveTo>
                    <a:pt x="0" y="11"/>
                  </a:moveTo>
                  <a:lnTo>
                    <a:pt x="33" y="0"/>
                  </a:lnTo>
                  <a:lnTo>
                    <a:pt x="79" y="33"/>
                  </a:lnTo>
                  <a:lnTo>
                    <a:pt x="70" y="42"/>
                  </a:lnTo>
                  <a:lnTo>
                    <a:pt x="47" y="42"/>
                  </a:lnTo>
                  <a:lnTo>
                    <a:pt x="36" y="65"/>
                  </a:lnTo>
                  <a:lnTo>
                    <a:pt x="0" y="11"/>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2588" name="Freeform 65"/>
            <p:cNvSpPr>
              <a:spLocks/>
            </p:cNvSpPr>
            <p:nvPr/>
          </p:nvSpPr>
          <p:spPr bwMode="auto">
            <a:xfrm>
              <a:off x="7429500" y="3248025"/>
              <a:ext cx="74613" cy="125412"/>
            </a:xfrm>
            <a:custGeom>
              <a:avLst/>
              <a:gdLst>
                <a:gd name="T0" fmla="*/ 0 w 44"/>
                <a:gd name="T1" fmla="*/ 2147483647 h 73"/>
                <a:gd name="T2" fmla="*/ 2147483647 w 44"/>
                <a:gd name="T3" fmla="*/ 0 h 73"/>
                <a:gd name="T4" fmla="*/ 2147483647 w 44"/>
                <a:gd name="T5" fmla="*/ 2147483647 h 73"/>
                <a:gd name="T6" fmla="*/ 2147483647 w 44"/>
                <a:gd name="T7" fmla="*/ 2147483647 h 73"/>
                <a:gd name="T8" fmla="*/ 0 w 44"/>
                <a:gd name="T9" fmla="*/ 2147483647 h 73"/>
                <a:gd name="T10" fmla="*/ 0 60000 65536"/>
                <a:gd name="T11" fmla="*/ 0 60000 65536"/>
                <a:gd name="T12" fmla="*/ 0 60000 65536"/>
                <a:gd name="T13" fmla="*/ 0 60000 65536"/>
                <a:gd name="T14" fmla="*/ 0 60000 65536"/>
                <a:gd name="T15" fmla="*/ 0 w 44"/>
                <a:gd name="T16" fmla="*/ 0 h 73"/>
                <a:gd name="T17" fmla="*/ 44 w 44"/>
                <a:gd name="T18" fmla="*/ 73 h 73"/>
              </a:gdLst>
              <a:ahLst/>
              <a:cxnLst>
                <a:cxn ang="T10">
                  <a:pos x="T0" y="T1"/>
                </a:cxn>
                <a:cxn ang="T11">
                  <a:pos x="T2" y="T3"/>
                </a:cxn>
                <a:cxn ang="T12">
                  <a:pos x="T4" y="T5"/>
                </a:cxn>
                <a:cxn ang="T13">
                  <a:pos x="T6" y="T7"/>
                </a:cxn>
                <a:cxn ang="T14">
                  <a:pos x="T8" y="T9"/>
                </a:cxn>
              </a:cxnLst>
              <a:rect l="T15" t="T16" r="T17" b="T18"/>
              <a:pathLst>
                <a:path w="44" h="73">
                  <a:moveTo>
                    <a:pt x="0" y="6"/>
                  </a:moveTo>
                  <a:lnTo>
                    <a:pt x="43" y="0"/>
                  </a:lnTo>
                  <a:lnTo>
                    <a:pt x="18" y="72"/>
                  </a:lnTo>
                  <a:lnTo>
                    <a:pt x="2" y="71"/>
                  </a:lnTo>
                  <a:lnTo>
                    <a:pt x="0" y="6"/>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2589" name="Freeform 67"/>
            <p:cNvSpPr>
              <a:spLocks/>
            </p:cNvSpPr>
            <p:nvPr/>
          </p:nvSpPr>
          <p:spPr bwMode="auto">
            <a:xfrm>
              <a:off x="8453438" y="3521075"/>
              <a:ext cx="184150" cy="182562"/>
            </a:xfrm>
            <a:custGeom>
              <a:avLst/>
              <a:gdLst>
                <a:gd name="T0" fmla="*/ 2147483647 w 444"/>
                <a:gd name="T1" fmla="*/ 2147483647 h 555"/>
                <a:gd name="T2" fmla="*/ 2147483647 w 444"/>
                <a:gd name="T3" fmla="*/ 2147483647 h 555"/>
                <a:gd name="T4" fmla="*/ 2147483647 w 444"/>
                <a:gd name="T5" fmla="*/ 0 h 555"/>
                <a:gd name="T6" fmla="*/ 0 w 444"/>
                <a:gd name="T7" fmla="*/ 2147483647 h 555"/>
                <a:gd name="T8" fmla="*/ 2147483647 w 444"/>
                <a:gd name="T9" fmla="*/ 2147483647 h 555"/>
                <a:gd name="T10" fmla="*/ 2147483647 w 444"/>
                <a:gd name="T11" fmla="*/ 2147483647 h 555"/>
                <a:gd name="T12" fmla="*/ 2147483647 w 444"/>
                <a:gd name="T13" fmla="*/ 2147483647 h 555"/>
                <a:gd name="T14" fmla="*/ 2147483647 w 444"/>
                <a:gd name="T15" fmla="*/ 2147483647 h 555"/>
                <a:gd name="T16" fmla="*/ 2147483647 w 444"/>
                <a:gd name="T17" fmla="*/ 2147483647 h 555"/>
                <a:gd name="T18" fmla="*/ 2147483647 w 444"/>
                <a:gd name="T19" fmla="*/ 2147483647 h 555"/>
                <a:gd name="T20" fmla="*/ 2147483647 w 444"/>
                <a:gd name="T21" fmla="*/ 2147483647 h 555"/>
                <a:gd name="T22" fmla="*/ 2147483647 w 444"/>
                <a:gd name="T23" fmla="*/ 2147483647 h 555"/>
                <a:gd name="T24" fmla="*/ 2147483647 w 444"/>
                <a:gd name="T25" fmla="*/ 2147483647 h 555"/>
                <a:gd name="T26" fmla="*/ 2147483647 w 444"/>
                <a:gd name="T27" fmla="*/ 2147483647 h 555"/>
                <a:gd name="T28" fmla="*/ 2147483647 w 444"/>
                <a:gd name="T29" fmla="*/ 2147483647 h 555"/>
                <a:gd name="T30" fmla="*/ 2147483647 w 444"/>
                <a:gd name="T31" fmla="*/ 2147483647 h 555"/>
                <a:gd name="T32" fmla="*/ 2147483647 w 444"/>
                <a:gd name="T33" fmla="*/ 2147483647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555"/>
                <a:gd name="T53" fmla="*/ 444 w 444"/>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555">
                  <a:moveTo>
                    <a:pt x="165" y="555"/>
                  </a:moveTo>
                  <a:lnTo>
                    <a:pt x="444" y="288"/>
                  </a:lnTo>
                  <a:lnTo>
                    <a:pt x="165" y="0"/>
                  </a:lnTo>
                  <a:lnTo>
                    <a:pt x="0" y="156"/>
                  </a:lnTo>
                  <a:lnTo>
                    <a:pt x="18" y="192"/>
                  </a:lnTo>
                  <a:lnTo>
                    <a:pt x="48" y="228"/>
                  </a:lnTo>
                  <a:lnTo>
                    <a:pt x="69" y="246"/>
                  </a:lnTo>
                  <a:lnTo>
                    <a:pt x="120" y="258"/>
                  </a:lnTo>
                  <a:lnTo>
                    <a:pt x="147" y="258"/>
                  </a:lnTo>
                  <a:lnTo>
                    <a:pt x="135" y="306"/>
                  </a:lnTo>
                  <a:lnTo>
                    <a:pt x="153" y="339"/>
                  </a:lnTo>
                  <a:lnTo>
                    <a:pt x="183" y="393"/>
                  </a:lnTo>
                  <a:lnTo>
                    <a:pt x="177" y="420"/>
                  </a:lnTo>
                  <a:lnTo>
                    <a:pt x="168" y="462"/>
                  </a:lnTo>
                  <a:lnTo>
                    <a:pt x="171" y="498"/>
                  </a:lnTo>
                  <a:lnTo>
                    <a:pt x="171" y="522"/>
                  </a:lnTo>
                  <a:lnTo>
                    <a:pt x="165" y="555"/>
                  </a:lnTo>
                  <a:close/>
                </a:path>
              </a:pathLst>
            </a:custGeom>
            <a:solidFill>
              <a:schemeClr val="bg1"/>
            </a:solidFill>
            <a:ln w="12700" cap="flat" cmpd="sng">
              <a:solidFill>
                <a:schemeClr val="tx1"/>
              </a:solidFill>
              <a:prstDash val="solid"/>
              <a:round/>
              <a:headEnd/>
              <a:tailEnd/>
            </a:ln>
          </p:spPr>
          <p:txBody>
            <a:bodyPr/>
            <a:lstStyle/>
            <a:p>
              <a:endParaRPr lang="en-US"/>
            </a:p>
          </p:txBody>
        </p:sp>
        <p:sp>
          <p:nvSpPr>
            <p:cNvPr id="22590" name="Text Box 68"/>
            <p:cNvSpPr txBox="1">
              <a:spLocks noChangeArrowheads="1"/>
            </p:cNvSpPr>
            <p:nvPr/>
          </p:nvSpPr>
          <p:spPr bwMode="auto">
            <a:xfrm>
              <a:off x="8370469" y="3257550"/>
              <a:ext cx="391364" cy="30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eaLnBrk="1" hangingPunct="1"/>
              <a:r>
                <a:rPr lang="en-US" sz="1200">
                  <a:solidFill>
                    <a:srgbClr val="000000"/>
                  </a:solidFill>
                  <a:latin typeface="Myriad Web Pro" charset="0"/>
                </a:rPr>
                <a:t>DC</a:t>
              </a:r>
            </a:p>
          </p:txBody>
        </p:sp>
        <p:sp>
          <p:nvSpPr>
            <p:cNvPr id="22591" name="Rectangle 69"/>
            <p:cNvSpPr>
              <a:spLocks noChangeArrowheads="1"/>
            </p:cNvSpPr>
            <p:nvPr/>
          </p:nvSpPr>
          <p:spPr bwMode="auto">
            <a:xfrm>
              <a:off x="5245100" y="5502276"/>
              <a:ext cx="676275" cy="306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6037" rIns="90487" bIns="46037">
              <a:spAutoFit/>
            </a:bodyPr>
            <a:lstStyle/>
            <a:p>
              <a:pPr algn="ctr" defTabSz="892175">
                <a:spcBef>
                  <a:spcPct val="50000"/>
                </a:spcBef>
              </a:pPr>
              <a:r>
                <a:rPr lang="en-US" sz="1200">
                  <a:solidFill>
                    <a:srgbClr val="000000"/>
                  </a:solidFill>
                  <a:latin typeface="Myriad Web Pro" charset="0"/>
                </a:rPr>
                <a:t>PR</a:t>
              </a:r>
            </a:p>
          </p:txBody>
        </p:sp>
        <p:sp>
          <p:nvSpPr>
            <p:cNvPr id="22592" name="Text Box 70"/>
            <p:cNvSpPr txBox="1">
              <a:spLocks noChangeArrowheads="1"/>
            </p:cNvSpPr>
            <p:nvPr/>
          </p:nvSpPr>
          <p:spPr bwMode="auto">
            <a:xfrm>
              <a:off x="1544145" y="5702300"/>
              <a:ext cx="388336" cy="30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eaLnBrk="1" hangingPunct="1"/>
              <a:r>
                <a:rPr lang="en-US" sz="1200">
                  <a:solidFill>
                    <a:srgbClr val="000000"/>
                  </a:solidFill>
                  <a:latin typeface="Myriad Web Pro" charset="0"/>
                </a:rPr>
                <a:t>AK</a:t>
              </a:r>
            </a:p>
          </p:txBody>
        </p:sp>
        <p:sp>
          <p:nvSpPr>
            <p:cNvPr id="22593" name="Text Box 71"/>
            <p:cNvSpPr txBox="1">
              <a:spLocks noChangeArrowheads="1"/>
            </p:cNvSpPr>
            <p:nvPr/>
          </p:nvSpPr>
          <p:spPr bwMode="auto">
            <a:xfrm>
              <a:off x="3202277" y="5378450"/>
              <a:ext cx="326445" cy="306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eaLnBrk="1" hangingPunct="1"/>
              <a:r>
                <a:rPr lang="en-US" sz="1200">
                  <a:solidFill>
                    <a:srgbClr val="000000"/>
                  </a:solidFill>
                  <a:latin typeface="Myriad Web Pro" charset="0"/>
                </a:rPr>
                <a:t>HI</a:t>
              </a:r>
            </a:p>
          </p:txBody>
        </p:sp>
        <p:sp>
          <p:nvSpPr>
            <p:cNvPr id="22594" name="Line 72"/>
            <p:cNvSpPr>
              <a:spLocks noChangeShapeType="1"/>
            </p:cNvSpPr>
            <p:nvPr/>
          </p:nvSpPr>
          <p:spPr bwMode="auto">
            <a:xfrm>
              <a:off x="7429500" y="3090862"/>
              <a:ext cx="165100" cy="25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31" name="TextBox 75"/>
          <p:cNvSpPr txBox="1">
            <a:spLocks noChangeArrowheads="1"/>
          </p:cNvSpPr>
          <p:nvPr/>
        </p:nvSpPr>
        <p:spPr bwMode="auto">
          <a:xfrm>
            <a:off x="6357938" y="6519863"/>
            <a:ext cx="2862262"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eaLnBrk="1" hangingPunct="1"/>
            <a:r>
              <a:rPr lang="en-US" sz="1600">
                <a:solidFill>
                  <a:schemeClr val="bg1"/>
                </a:solidFill>
              </a:rPr>
              <a:t>Courtesy of Alex Kallen, CDC</a:t>
            </a:r>
          </a:p>
        </p:txBody>
      </p:sp>
      <p:sp>
        <p:nvSpPr>
          <p:cNvPr id="22532" name="Title 1"/>
          <p:cNvSpPr>
            <a:spLocks noGrp="1"/>
          </p:cNvSpPr>
          <p:nvPr>
            <p:ph type="title"/>
          </p:nvPr>
        </p:nvSpPr>
        <p:spPr>
          <a:xfrm>
            <a:off x="595313" y="44450"/>
            <a:ext cx="8229600" cy="639763"/>
          </a:xfrm>
        </p:spPr>
        <p:txBody>
          <a:bodyPr/>
          <a:lstStyle/>
          <a:p>
            <a:pPr eaLnBrk="1" hangingPunct="1">
              <a:lnSpc>
                <a:spcPct val="100000"/>
              </a:lnSpc>
            </a:pPr>
            <a:r>
              <a:rPr lang="en-US" sz="4000">
                <a:latin typeface="Calibri" charset="0"/>
              </a:rPr>
              <a:t>CRE Infections 2006</a:t>
            </a:r>
          </a:p>
        </p:txBody>
      </p:sp>
      <p:sp>
        <p:nvSpPr>
          <p:cNvPr id="77" name="Text Placeholder 3"/>
          <p:cNvSpPr txBox="1">
            <a:spLocks/>
          </p:cNvSpPr>
          <p:nvPr/>
        </p:nvSpPr>
        <p:spPr bwMode="auto">
          <a:xfrm>
            <a:off x="2701925" y="5927725"/>
            <a:ext cx="644207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97648" rIns="0" bIns="97648" anchor="b">
            <a:spAutoFit/>
          </a:bodyPr>
          <a:lstStyle>
            <a:lvl1pPr marL="242888" indent="-242888" algn="l" defTabSz="901700" rtl="0" eaLnBrk="0" fontAlgn="base" hangingPunct="0">
              <a:spcBef>
                <a:spcPts val="200"/>
              </a:spcBef>
              <a:spcAft>
                <a:spcPts val="200"/>
              </a:spcAft>
              <a:buClr>
                <a:schemeClr val="tx2"/>
              </a:buClr>
              <a:buFont typeface="Wingdings" charset="0"/>
              <a:buNone/>
              <a:defRPr sz="1100" b="1">
                <a:solidFill>
                  <a:schemeClr val="tx1"/>
                </a:solidFill>
                <a:latin typeface="+mn-lt"/>
                <a:ea typeface="+mn-ea"/>
                <a:cs typeface="ＭＳ Ｐゴシック"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mn-ea"/>
              </a:defRPr>
            </a:lvl2pPr>
            <a:lvl3pPr marL="1077913" indent="-303213" algn="l" defTabSz="901700" rtl="0" eaLnBrk="0" fontAlgn="base" hangingPunct="0">
              <a:spcBef>
                <a:spcPts val="200"/>
              </a:spcBef>
              <a:spcAft>
                <a:spcPts val="200"/>
              </a:spcAft>
              <a:buClr>
                <a:schemeClr val="tx2"/>
              </a:buClr>
              <a:buFont typeface="Arial" charset="0"/>
              <a:buChar char="–"/>
              <a:defRPr>
                <a:solidFill>
                  <a:srgbClr val="000000"/>
                </a:solidFill>
                <a:latin typeface="+mn-lt"/>
                <a:ea typeface="+mn-ea"/>
              </a:defRPr>
            </a:lvl3pPr>
            <a:lvl4pPr marL="1438275" indent="-246063"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4pPr>
            <a:lvl5pPr marL="17954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5pPr>
            <a:lvl6pPr marL="22526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6pPr>
            <a:lvl7pPr marL="27098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7pPr>
            <a:lvl8pPr marL="31670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8pPr>
            <a:lvl9pPr marL="36242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9pPr>
          </a:lstStyle>
          <a:p>
            <a:pPr eaLnBrk="1" hangingPunct="1">
              <a:spcBef>
                <a:spcPct val="0"/>
              </a:spcBef>
              <a:defRPr/>
            </a:pPr>
            <a:r>
              <a:rPr lang="en-US" sz="1800" b="0" dirty="0">
                <a:solidFill>
                  <a:srgbClr val="000000"/>
                </a:solidFill>
                <a:cs typeface="Arial" charset="0"/>
                <a:hlinkClick r:id="rId2"/>
              </a:rPr>
              <a:t>http://www.cdc.gov/hai/organisms/cre/TrackingCRE.html</a:t>
            </a:r>
            <a:r>
              <a:rPr lang="en-US" sz="1800" b="0" dirty="0">
                <a:solidFill>
                  <a:srgbClr val="000000"/>
                </a:solidFill>
                <a:cs typeface="Arial" charset="0"/>
              </a:rPr>
              <a:t> </a:t>
            </a:r>
          </a:p>
        </p:txBody>
      </p:sp>
      <p:sp>
        <p:nvSpPr>
          <p:cNvPr id="2" name="Rectangle 1"/>
          <p:cNvSpPr>
            <a:spLocks noChangeArrowheads="1"/>
          </p:cNvSpPr>
          <p:nvPr/>
        </p:nvSpPr>
        <p:spPr bwMode="auto">
          <a:xfrm>
            <a:off x="2974975" y="684213"/>
            <a:ext cx="3441700" cy="915987"/>
          </a:xfrm>
          <a:prstGeom prst="rect">
            <a:avLst/>
          </a:prstGeom>
          <a:noFill/>
          <a:ln w="76200">
            <a:solidFill>
              <a:srgbClr val="000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r>
              <a:rPr lang="en-US" sz="2400" dirty="0">
                <a:solidFill>
                  <a:schemeClr val="tx1"/>
                </a:solidFill>
                <a:latin typeface="+mn-lt"/>
                <a:ea typeface="+mn-ea"/>
                <a:cs typeface="+mn-cs"/>
              </a:rPr>
              <a:t>Carbapenem-resistant </a:t>
            </a:r>
            <a:r>
              <a:rPr lang="en-US" sz="2400" i="1" dirty="0">
                <a:solidFill>
                  <a:schemeClr val="tx1"/>
                </a:solidFill>
                <a:latin typeface="+mn-lt"/>
                <a:ea typeface="+mn-ea"/>
                <a:cs typeface="+mn-cs"/>
              </a:rPr>
              <a:t>Enterobacteriaceae</a:t>
            </a:r>
            <a:endParaRPr lang="en-US" sz="2400" dirty="0">
              <a:solidFill>
                <a:schemeClr val="tx1"/>
              </a:solidFill>
              <a:latin typeface="+mn-lt"/>
              <a:ea typeface="+mn-ea"/>
              <a:cs typeface="+mn-cs"/>
            </a:endParaRPr>
          </a:p>
        </p:txBody>
      </p:sp>
    </p:spTree>
    <p:extLst>
      <p:ext uri="{BB962C8B-B14F-4D97-AF65-F5344CB8AC3E}">
        <p14:creationId xmlns:p14="http://schemas.microsoft.com/office/powerpoint/2010/main" val="204646166"/>
      </p:ext>
    </p:extLst>
  </p:cSld>
  <p:clrMapOvr>
    <a:masterClrMapping/>
  </p:clrMapOvr>
  <p:transition spd="med" advClick="0" advTm="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570163" y="2332038"/>
            <a:ext cx="1027112" cy="827087"/>
          </a:xfrm>
          <a:prstGeom prst="rect">
            <a:avLst/>
          </a:prstGeom>
          <a:solidFill>
            <a:srgbClr val="CC00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23555" name="Freeform 4"/>
          <p:cNvSpPr>
            <a:spLocks/>
          </p:cNvSpPr>
          <p:nvPr/>
        </p:nvSpPr>
        <p:spPr bwMode="auto">
          <a:xfrm>
            <a:off x="5580063" y="5280025"/>
            <a:ext cx="396875" cy="153988"/>
          </a:xfrm>
          <a:custGeom>
            <a:avLst/>
            <a:gdLst>
              <a:gd name="T0" fmla="*/ 0 w 227"/>
              <a:gd name="T1" fmla="*/ 2147483647 h 110"/>
              <a:gd name="T2" fmla="*/ 2147483647 w 227"/>
              <a:gd name="T3" fmla="*/ 2147483647 h 110"/>
              <a:gd name="T4" fmla="*/ 2147483647 w 227"/>
              <a:gd name="T5" fmla="*/ 2147483647 h 110"/>
              <a:gd name="T6" fmla="*/ 2147483647 w 227"/>
              <a:gd name="T7" fmla="*/ 2147483647 h 110"/>
              <a:gd name="T8" fmla="*/ 2147483647 w 227"/>
              <a:gd name="T9" fmla="*/ 2147483647 h 110"/>
              <a:gd name="T10" fmla="*/ 2147483647 w 227"/>
              <a:gd name="T11" fmla="*/ 2147483647 h 110"/>
              <a:gd name="T12" fmla="*/ 2147483647 w 227"/>
              <a:gd name="T13" fmla="*/ 2147483647 h 110"/>
              <a:gd name="T14" fmla="*/ 2147483647 w 227"/>
              <a:gd name="T15" fmla="*/ 2147483647 h 110"/>
              <a:gd name="T16" fmla="*/ 2147483647 w 227"/>
              <a:gd name="T17" fmla="*/ 2147483647 h 110"/>
              <a:gd name="T18" fmla="*/ 2147483647 w 227"/>
              <a:gd name="T19" fmla="*/ 2147483647 h 110"/>
              <a:gd name="T20" fmla="*/ 2147483647 w 227"/>
              <a:gd name="T21" fmla="*/ 2147483647 h 110"/>
              <a:gd name="T22" fmla="*/ 2147483647 w 227"/>
              <a:gd name="T23" fmla="*/ 2147483647 h 110"/>
              <a:gd name="T24" fmla="*/ 2147483647 w 227"/>
              <a:gd name="T25" fmla="*/ 2147483647 h 110"/>
              <a:gd name="T26" fmla="*/ 2147483647 w 227"/>
              <a:gd name="T27" fmla="*/ 2147483647 h 110"/>
              <a:gd name="T28" fmla="*/ 2147483647 w 227"/>
              <a:gd name="T29" fmla="*/ 2147483647 h 110"/>
              <a:gd name="T30" fmla="*/ 2147483647 w 227"/>
              <a:gd name="T31" fmla="*/ 2147483647 h 110"/>
              <a:gd name="T32" fmla="*/ 2147483647 w 227"/>
              <a:gd name="T33" fmla="*/ 2147483647 h 110"/>
              <a:gd name="T34" fmla="*/ 2147483647 w 227"/>
              <a:gd name="T35" fmla="*/ 2147483647 h 110"/>
              <a:gd name="T36" fmla="*/ 0 w 227"/>
              <a:gd name="T37" fmla="*/ 2147483647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7"/>
              <a:gd name="T58" fmla="*/ 0 h 110"/>
              <a:gd name="T59" fmla="*/ 227 w 227"/>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7" h="110">
                <a:moveTo>
                  <a:pt x="0" y="29"/>
                </a:moveTo>
                <a:cubicBezTo>
                  <a:pt x="13" y="31"/>
                  <a:pt x="9" y="35"/>
                  <a:pt x="14" y="45"/>
                </a:cubicBezTo>
                <a:cubicBezTo>
                  <a:pt x="15" y="62"/>
                  <a:pt x="17" y="75"/>
                  <a:pt x="9" y="90"/>
                </a:cubicBezTo>
                <a:cubicBezTo>
                  <a:pt x="13" y="101"/>
                  <a:pt x="18" y="98"/>
                  <a:pt x="26" y="93"/>
                </a:cubicBezTo>
                <a:cubicBezTo>
                  <a:pt x="36" y="95"/>
                  <a:pt x="40" y="92"/>
                  <a:pt x="48" y="98"/>
                </a:cubicBezTo>
                <a:cubicBezTo>
                  <a:pt x="57" y="97"/>
                  <a:pt x="67" y="97"/>
                  <a:pt x="75" y="93"/>
                </a:cubicBezTo>
                <a:cubicBezTo>
                  <a:pt x="97" y="94"/>
                  <a:pt x="109" y="97"/>
                  <a:pt x="128" y="99"/>
                </a:cubicBezTo>
                <a:cubicBezTo>
                  <a:pt x="146" y="98"/>
                  <a:pt x="171" y="110"/>
                  <a:pt x="182" y="96"/>
                </a:cubicBezTo>
                <a:cubicBezTo>
                  <a:pt x="183" y="95"/>
                  <a:pt x="184" y="93"/>
                  <a:pt x="185" y="92"/>
                </a:cubicBezTo>
                <a:cubicBezTo>
                  <a:pt x="186" y="91"/>
                  <a:pt x="188" y="90"/>
                  <a:pt x="189" y="89"/>
                </a:cubicBezTo>
                <a:cubicBezTo>
                  <a:pt x="193" y="82"/>
                  <a:pt x="196" y="85"/>
                  <a:pt x="200" y="78"/>
                </a:cubicBezTo>
                <a:cubicBezTo>
                  <a:pt x="201" y="65"/>
                  <a:pt x="203" y="69"/>
                  <a:pt x="209" y="60"/>
                </a:cubicBezTo>
                <a:cubicBezTo>
                  <a:pt x="210" y="47"/>
                  <a:pt x="211" y="53"/>
                  <a:pt x="219" y="47"/>
                </a:cubicBezTo>
                <a:cubicBezTo>
                  <a:pt x="223" y="29"/>
                  <a:pt x="227" y="28"/>
                  <a:pt x="207" y="24"/>
                </a:cubicBezTo>
                <a:cubicBezTo>
                  <a:pt x="182" y="5"/>
                  <a:pt x="148" y="8"/>
                  <a:pt x="117" y="6"/>
                </a:cubicBezTo>
                <a:cubicBezTo>
                  <a:pt x="90" y="2"/>
                  <a:pt x="63" y="5"/>
                  <a:pt x="36" y="5"/>
                </a:cubicBezTo>
                <a:cubicBezTo>
                  <a:pt x="29" y="0"/>
                  <a:pt x="22" y="2"/>
                  <a:pt x="15" y="6"/>
                </a:cubicBezTo>
                <a:cubicBezTo>
                  <a:pt x="14" y="14"/>
                  <a:pt x="12" y="22"/>
                  <a:pt x="3" y="24"/>
                </a:cubicBezTo>
                <a:cubicBezTo>
                  <a:pt x="6" y="31"/>
                  <a:pt x="7" y="29"/>
                  <a:pt x="0" y="29"/>
                </a:cubicBezTo>
                <a:close/>
              </a:path>
            </a:pathLst>
          </a:custGeom>
          <a:solidFill>
            <a:srgbClr val="CC0099"/>
          </a:solidFill>
          <a:ln w="12700" cap="flat" cmpd="sng">
            <a:solidFill>
              <a:schemeClr val="tx1"/>
            </a:solidFill>
            <a:prstDash val="solid"/>
            <a:round/>
            <a:headEnd/>
            <a:tailEnd/>
          </a:ln>
        </p:spPr>
        <p:txBody>
          <a:bodyPr/>
          <a:lstStyle/>
          <a:p>
            <a:endParaRPr lang="en-US"/>
          </a:p>
        </p:txBody>
      </p:sp>
      <p:grpSp>
        <p:nvGrpSpPr>
          <p:cNvPr id="2" name="Group 5"/>
          <p:cNvGrpSpPr>
            <a:grpSpLocks/>
          </p:cNvGrpSpPr>
          <p:nvPr/>
        </p:nvGrpSpPr>
        <p:grpSpPr bwMode="auto">
          <a:xfrm>
            <a:off x="2151818" y="5060452"/>
            <a:ext cx="854403" cy="574801"/>
            <a:chOff x="1839" y="3343"/>
            <a:chExt cx="519" cy="400"/>
          </a:xfrm>
          <a:solidFill>
            <a:srgbClr val="CC3399"/>
          </a:solidFill>
        </p:grpSpPr>
        <p:grpSp>
          <p:nvGrpSpPr>
            <p:cNvPr id="3" name="Group 6"/>
            <p:cNvGrpSpPr>
              <a:grpSpLocks/>
            </p:cNvGrpSpPr>
            <p:nvPr/>
          </p:nvGrpSpPr>
          <p:grpSpPr bwMode="auto">
            <a:xfrm>
              <a:off x="1839" y="3343"/>
              <a:ext cx="519" cy="400"/>
              <a:chOff x="1839" y="3343"/>
              <a:chExt cx="519" cy="400"/>
            </a:xfrm>
            <a:grpFill/>
          </p:grpSpPr>
          <p:sp>
            <p:nvSpPr>
              <p:cNvPr id="69" name="Freeform 68"/>
              <p:cNvSpPr>
                <a:spLocks/>
              </p:cNvSpPr>
              <p:nvPr/>
            </p:nvSpPr>
            <p:spPr bwMode="auto">
              <a:xfrm>
                <a:off x="1839" y="3394"/>
                <a:ext cx="41" cy="58"/>
              </a:xfrm>
              <a:custGeom>
                <a:avLst/>
                <a:gdLst/>
                <a:ahLst/>
                <a:cxnLst>
                  <a:cxn ang="0">
                    <a:pos x="0" y="57"/>
                  </a:cxn>
                  <a:cxn ang="0">
                    <a:pos x="0" y="40"/>
                  </a:cxn>
                  <a:cxn ang="0">
                    <a:pos x="23" y="0"/>
                  </a:cxn>
                  <a:cxn ang="0">
                    <a:pos x="40" y="12"/>
                  </a:cxn>
                  <a:cxn ang="0">
                    <a:pos x="21" y="57"/>
                  </a:cxn>
                  <a:cxn ang="0">
                    <a:pos x="0" y="57"/>
                  </a:cxn>
                </a:cxnLst>
                <a:rect l="0" t="0" r="r" b="b"/>
                <a:pathLst>
                  <a:path w="41" h="58">
                    <a:moveTo>
                      <a:pt x="0" y="57"/>
                    </a:moveTo>
                    <a:lnTo>
                      <a:pt x="0" y="40"/>
                    </a:lnTo>
                    <a:lnTo>
                      <a:pt x="23" y="0"/>
                    </a:lnTo>
                    <a:lnTo>
                      <a:pt x="40" y="12"/>
                    </a:lnTo>
                    <a:lnTo>
                      <a:pt x="21" y="57"/>
                    </a:lnTo>
                    <a:lnTo>
                      <a:pt x="0" y="57"/>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0" name="Freeform 69"/>
              <p:cNvSpPr>
                <a:spLocks/>
              </p:cNvSpPr>
              <p:nvPr/>
            </p:nvSpPr>
            <p:spPr bwMode="auto">
              <a:xfrm>
                <a:off x="1895" y="3343"/>
                <a:ext cx="77" cy="74"/>
              </a:xfrm>
              <a:custGeom>
                <a:avLst/>
                <a:gdLst/>
                <a:ahLst/>
                <a:cxnLst>
                  <a:cxn ang="0">
                    <a:pos x="16" y="8"/>
                  </a:cxn>
                  <a:cxn ang="0">
                    <a:pos x="0" y="43"/>
                  </a:cxn>
                  <a:cxn ang="0">
                    <a:pos x="29" y="67"/>
                  </a:cxn>
                  <a:cxn ang="0">
                    <a:pos x="63" y="73"/>
                  </a:cxn>
                  <a:cxn ang="0">
                    <a:pos x="76" y="44"/>
                  </a:cxn>
                  <a:cxn ang="0">
                    <a:pos x="68" y="0"/>
                  </a:cxn>
                  <a:cxn ang="0">
                    <a:pos x="16" y="8"/>
                  </a:cxn>
                </a:cxnLst>
                <a:rect l="0" t="0" r="r" b="b"/>
                <a:pathLst>
                  <a:path w="77" h="74">
                    <a:moveTo>
                      <a:pt x="16" y="8"/>
                    </a:moveTo>
                    <a:lnTo>
                      <a:pt x="0" y="43"/>
                    </a:lnTo>
                    <a:lnTo>
                      <a:pt x="29" y="67"/>
                    </a:lnTo>
                    <a:lnTo>
                      <a:pt x="63" y="73"/>
                    </a:lnTo>
                    <a:lnTo>
                      <a:pt x="76" y="44"/>
                    </a:lnTo>
                    <a:lnTo>
                      <a:pt x="68" y="0"/>
                    </a:lnTo>
                    <a:lnTo>
                      <a:pt x="16" y="8"/>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1" name="Freeform 70"/>
              <p:cNvSpPr>
                <a:spLocks/>
              </p:cNvSpPr>
              <p:nvPr/>
            </p:nvSpPr>
            <p:spPr bwMode="auto">
              <a:xfrm>
                <a:off x="1965" y="3394"/>
                <a:ext cx="111" cy="81"/>
              </a:xfrm>
              <a:custGeom>
                <a:avLst/>
                <a:gdLst/>
                <a:ahLst/>
                <a:cxnLst>
                  <a:cxn ang="0">
                    <a:pos x="0" y="28"/>
                  </a:cxn>
                  <a:cxn ang="0">
                    <a:pos x="75" y="0"/>
                  </a:cxn>
                  <a:cxn ang="0">
                    <a:pos x="89" y="34"/>
                  </a:cxn>
                  <a:cxn ang="0">
                    <a:pos x="104" y="42"/>
                  </a:cxn>
                  <a:cxn ang="0">
                    <a:pos x="110" y="70"/>
                  </a:cxn>
                  <a:cxn ang="0">
                    <a:pos x="72" y="75"/>
                  </a:cxn>
                  <a:cxn ang="0">
                    <a:pos x="46" y="80"/>
                  </a:cxn>
                  <a:cxn ang="0">
                    <a:pos x="0" y="28"/>
                  </a:cxn>
                </a:cxnLst>
                <a:rect l="0" t="0" r="r" b="b"/>
                <a:pathLst>
                  <a:path w="111" h="81">
                    <a:moveTo>
                      <a:pt x="0" y="28"/>
                    </a:moveTo>
                    <a:lnTo>
                      <a:pt x="75" y="0"/>
                    </a:lnTo>
                    <a:lnTo>
                      <a:pt x="89" y="34"/>
                    </a:lnTo>
                    <a:lnTo>
                      <a:pt x="104" y="42"/>
                    </a:lnTo>
                    <a:lnTo>
                      <a:pt x="110" y="70"/>
                    </a:lnTo>
                    <a:lnTo>
                      <a:pt x="72" y="75"/>
                    </a:lnTo>
                    <a:lnTo>
                      <a:pt x="46" y="80"/>
                    </a:lnTo>
                    <a:lnTo>
                      <a:pt x="0" y="28"/>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2" name="Freeform 71"/>
              <p:cNvSpPr>
                <a:spLocks/>
              </p:cNvSpPr>
              <p:nvPr/>
            </p:nvSpPr>
            <p:spPr bwMode="auto">
              <a:xfrm>
                <a:off x="2079" y="3456"/>
                <a:ext cx="89" cy="43"/>
              </a:xfrm>
              <a:custGeom>
                <a:avLst/>
                <a:gdLst/>
                <a:ahLst/>
                <a:cxnLst>
                  <a:cxn ang="0">
                    <a:pos x="13" y="2"/>
                  </a:cxn>
                  <a:cxn ang="0">
                    <a:pos x="0" y="39"/>
                  </a:cxn>
                  <a:cxn ang="0">
                    <a:pos x="23" y="42"/>
                  </a:cxn>
                  <a:cxn ang="0">
                    <a:pos x="38" y="33"/>
                  </a:cxn>
                  <a:cxn ang="0">
                    <a:pos x="65" y="34"/>
                  </a:cxn>
                  <a:cxn ang="0">
                    <a:pos x="88" y="18"/>
                  </a:cxn>
                  <a:cxn ang="0">
                    <a:pos x="73" y="11"/>
                  </a:cxn>
                  <a:cxn ang="0">
                    <a:pos x="61" y="0"/>
                  </a:cxn>
                  <a:cxn ang="0">
                    <a:pos x="13" y="2"/>
                  </a:cxn>
                </a:cxnLst>
                <a:rect l="0" t="0" r="r" b="b"/>
                <a:pathLst>
                  <a:path w="89" h="43">
                    <a:moveTo>
                      <a:pt x="13" y="2"/>
                    </a:moveTo>
                    <a:lnTo>
                      <a:pt x="0" y="39"/>
                    </a:lnTo>
                    <a:lnTo>
                      <a:pt x="23" y="42"/>
                    </a:lnTo>
                    <a:lnTo>
                      <a:pt x="38" y="33"/>
                    </a:lnTo>
                    <a:lnTo>
                      <a:pt x="65" y="34"/>
                    </a:lnTo>
                    <a:lnTo>
                      <a:pt x="88" y="18"/>
                    </a:lnTo>
                    <a:lnTo>
                      <a:pt x="73" y="11"/>
                    </a:lnTo>
                    <a:lnTo>
                      <a:pt x="61" y="0"/>
                    </a:lnTo>
                    <a:lnTo>
                      <a:pt x="13" y="2"/>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3" name="Freeform 72"/>
              <p:cNvSpPr>
                <a:spLocks/>
              </p:cNvSpPr>
              <p:nvPr/>
            </p:nvSpPr>
            <p:spPr bwMode="auto">
              <a:xfrm>
                <a:off x="2105" y="3516"/>
                <a:ext cx="37" cy="33"/>
              </a:xfrm>
              <a:custGeom>
                <a:avLst/>
                <a:gdLst/>
                <a:ahLst/>
                <a:cxnLst>
                  <a:cxn ang="0">
                    <a:pos x="32" y="0"/>
                  </a:cxn>
                  <a:cxn ang="0">
                    <a:pos x="0" y="3"/>
                  </a:cxn>
                  <a:cxn ang="0">
                    <a:pos x="5" y="32"/>
                  </a:cxn>
                  <a:cxn ang="0">
                    <a:pos x="36" y="25"/>
                  </a:cxn>
                  <a:cxn ang="0">
                    <a:pos x="32" y="0"/>
                  </a:cxn>
                </a:cxnLst>
                <a:rect l="0" t="0" r="r" b="b"/>
                <a:pathLst>
                  <a:path w="37" h="33">
                    <a:moveTo>
                      <a:pt x="32" y="0"/>
                    </a:moveTo>
                    <a:lnTo>
                      <a:pt x="0" y="3"/>
                    </a:lnTo>
                    <a:lnTo>
                      <a:pt x="5" y="32"/>
                    </a:lnTo>
                    <a:lnTo>
                      <a:pt x="36" y="25"/>
                    </a:lnTo>
                    <a:lnTo>
                      <a:pt x="32" y="0"/>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4" name="Freeform 73"/>
              <p:cNvSpPr>
                <a:spLocks/>
              </p:cNvSpPr>
              <p:nvPr/>
            </p:nvSpPr>
            <p:spPr bwMode="auto">
              <a:xfrm>
                <a:off x="2145" y="3550"/>
                <a:ext cx="26" cy="33"/>
              </a:xfrm>
              <a:custGeom>
                <a:avLst/>
                <a:gdLst/>
                <a:ahLst/>
                <a:cxnLst>
                  <a:cxn ang="0">
                    <a:pos x="0" y="12"/>
                  </a:cxn>
                  <a:cxn ang="0">
                    <a:pos x="25" y="0"/>
                  </a:cxn>
                  <a:cxn ang="0">
                    <a:pos x="25" y="28"/>
                  </a:cxn>
                  <a:cxn ang="0">
                    <a:pos x="8" y="32"/>
                  </a:cxn>
                  <a:cxn ang="0">
                    <a:pos x="0" y="12"/>
                  </a:cxn>
                </a:cxnLst>
                <a:rect l="0" t="0" r="r" b="b"/>
                <a:pathLst>
                  <a:path w="26" h="33">
                    <a:moveTo>
                      <a:pt x="0" y="12"/>
                    </a:moveTo>
                    <a:lnTo>
                      <a:pt x="25" y="0"/>
                    </a:lnTo>
                    <a:lnTo>
                      <a:pt x="25" y="28"/>
                    </a:lnTo>
                    <a:lnTo>
                      <a:pt x="8" y="32"/>
                    </a:lnTo>
                    <a:lnTo>
                      <a:pt x="0" y="12"/>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sp>
            <p:nvSpPr>
              <p:cNvPr id="75" name="Freeform 74"/>
              <p:cNvSpPr>
                <a:spLocks/>
              </p:cNvSpPr>
              <p:nvPr/>
            </p:nvSpPr>
            <p:spPr bwMode="auto">
              <a:xfrm>
                <a:off x="2207" y="3565"/>
                <a:ext cx="151" cy="178"/>
              </a:xfrm>
              <a:custGeom>
                <a:avLst/>
                <a:gdLst/>
                <a:ahLst/>
                <a:cxnLst>
                  <a:cxn ang="0">
                    <a:pos x="25" y="0"/>
                  </a:cxn>
                  <a:cxn ang="0">
                    <a:pos x="0" y="67"/>
                  </a:cxn>
                  <a:cxn ang="0">
                    <a:pos x="18" y="101"/>
                  </a:cxn>
                  <a:cxn ang="0">
                    <a:pos x="18" y="161"/>
                  </a:cxn>
                  <a:cxn ang="0">
                    <a:pos x="54" y="177"/>
                  </a:cxn>
                  <a:cxn ang="0">
                    <a:pos x="70" y="142"/>
                  </a:cxn>
                  <a:cxn ang="0">
                    <a:pos x="116" y="134"/>
                  </a:cxn>
                  <a:cxn ang="0">
                    <a:pos x="150" y="95"/>
                  </a:cxn>
                  <a:cxn ang="0">
                    <a:pos x="114" y="35"/>
                  </a:cxn>
                  <a:cxn ang="0">
                    <a:pos x="25" y="0"/>
                  </a:cxn>
                </a:cxnLst>
                <a:rect l="0" t="0" r="r" b="b"/>
                <a:pathLst>
                  <a:path w="151" h="178">
                    <a:moveTo>
                      <a:pt x="25" y="0"/>
                    </a:moveTo>
                    <a:lnTo>
                      <a:pt x="0" y="67"/>
                    </a:lnTo>
                    <a:lnTo>
                      <a:pt x="18" y="101"/>
                    </a:lnTo>
                    <a:lnTo>
                      <a:pt x="18" y="161"/>
                    </a:lnTo>
                    <a:lnTo>
                      <a:pt x="54" y="177"/>
                    </a:lnTo>
                    <a:lnTo>
                      <a:pt x="70" y="142"/>
                    </a:lnTo>
                    <a:lnTo>
                      <a:pt x="116" y="134"/>
                    </a:lnTo>
                    <a:lnTo>
                      <a:pt x="150" y="95"/>
                    </a:lnTo>
                    <a:lnTo>
                      <a:pt x="114" y="35"/>
                    </a:lnTo>
                    <a:lnTo>
                      <a:pt x="25" y="0"/>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grpSp>
        <p:sp>
          <p:nvSpPr>
            <p:cNvPr id="68" name="Freeform 14"/>
            <p:cNvSpPr>
              <a:spLocks/>
            </p:cNvSpPr>
            <p:nvPr/>
          </p:nvSpPr>
          <p:spPr bwMode="auto">
            <a:xfrm>
              <a:off x="2154" y="3483"/>
              <a:ext cx="83" cy="70"/>
            </a:xfrm>
            <a:custGeom>
              <a:avLst/>
              <a:gdLst/>
              <a:ahLst/>
              <a:cxnLst>
                <a:cxn ang="0">
                  <a:pos x="17" y="0"/>
                </a:cxn>
                <a:cxn ang="0">
                  <a:pos x="0" y="21"/>
                </a:cxn>
                <a:cxn ang="0">
                  <a:pos x="7" y="37"/>
                </a:cxn>
                <a:cxn ang="0">
                  <a:pos x="22" y="42"/>
                </a:cxn>
                <a:cxn ang="0">
                  <a:pos x="38" y="69"/>
                </a:cxn>
                <a:cxn ang="0">
                  <a:pos x="81" y="58"/>
                </a:cxn>
                <a:cxn ang="0">
                  <a:pos x="82" y="30"/>
                </a:cxn>
                <a:cxn ang="0">
                  <a:pos x="51" y="5"/>
                </a:cxn>
                <a:cxn ang="0">
                  <a:pos x="17" y="0"/>
                </a:cxn>
              </a:cxnLst>
              <a:rect l="0" t="0" r="r" b="b"/>
              <a:pathLst>
                <a:path w="83" h="70">
                  <a:moveTo>
                    <a:pt x="17" y="0"/>
                  </a:moveTo>
                  <a:lnTo>
                    <a:pt x="0" y="21"/>
                  </a:lnTo>
                  <a:lnTo>
                    <a:pt x="7" y="37"/>
                  </a:lnTo>
                  <a:lnTo>
                    <a:pt x="22" y="42"/>
                  </a:lnTo>
                  <a:lnTo>
                    <a:pt x="38" y="69"/>
                  </a:lnTo>
                  <a:lnTo>
                    <a:pt x="81" y="58"/>
                  </a:lnTo>
                  <a:lnTo>
                    <a:pt x="82" y="30"/>
                  </a:lnTo>
                  <a:lnTo>
                    <a:pt x="51" y="5"/>
                  </a:lnTo>
                  <a:lnTo>
                    <a:pt x="17" y="0"/>
                  </a:lnTo>
                </a:path>
              </a:pathLst>
            </a:custGeom>
            <a:grpFill/>
            <a:ln w="12700" cap="rnd" cmpd="sng">
              <a:solidFill>
                <a:schemeClr val="tx1"/>
              </a:solidFill>
              <a:prstDash val="solid"/>
              <a:round/>
              <a:headEnd type="none" w="med" len="med"/>
              <a:tailEnd type="none" w="med" len="med"/>
            </a:ln>
            <a:effectLst/>
          </p:spPr>
          <p:txBody>
            <a:bodyPr/>
            <a:lstStyle/>
            <a:p>
              <a:pPr>
                <a:defRPr/>
              </a:pPr>
              <a:endParaRPr lang="en-US" dirty="0">
                <a:solidFill>
                  <a:srgbClr val="000000"/>
                </a:solidFill>
                <a:latin typeface="Arial" pitchFamily="34" charset="0"/>
                <a:ea typeface="ＭＳ Ｐゴシック" charset="-128"/>
                <a:cs typeface="+mn-cs"/>
              </a:endParaRPr>
            </a:p>
          </p:txBody>
        </p:sp>
      </p:grpSp>
      <p:sp>
        <p:nvSpPr>
          <p:cNvPr id="23557" name="Freeform 15"/>
          <p:cNvSpPr>
            <a:spLocks/>
          </p:cNvSpPr>
          <p:nvPr/>
        </p:nvSpPr>
        <p:spPr bwMode="auto">
          <a:xfrm>
            <a:off x="446088" y="4467225"/>
            <a:ext cx="1560512" cy="1331913"/>
          </a:xfrm>
          <a:custGeom>
            <a:avLst/>
            <a:gdLst>
              <a:gd name="T0" fmla="*/ 2147483647 w 948"/>
              <a:gd name="T1" fmla="*/ 2147483647 h 926"/>
              <a:gd name="T2" fmla="*/ 2147483647 w 948"/>
              <a:gd name="T3" fmla="*/ 0 h 926"/>
              <a:gd name="T4" fmla="*/ 2147483647 w 948"/>
              <a:gd name="T5" fmla="*/ 2147483647 h 926"/>
              <a:gd name="T6" fmla="*/ 2147483647 w 948"/>
              <a:gd name="T7" fmla="*/ 2147483647 h 926"/>
              <a:gd name="T8" fmla="*/ 2147483647 w 948"/>
              <a:gd name="T9" fmla="*/ 2147483647 h 926"/>
              <a:gd name="T10" fmla="*/ 2147483647 w 948"/>
              <a:gd name="T11" fmla="*/ 2147483647 h 926"/>
              <a:gd name="T12" fmla="*/ 2147483647 w 948"/>
              <a:gd name="T13" fmla="*/ 2147483647 h 926"/>
              <a:gd name="T14" fmla="*/ 2147483647 w 948"/>
              <a:gd name="T15" fmla="*/ 2147483647 h 926"/>
              <a:gd name="T16" fmla="*/ 2147483647 w 948"/>
              <a:gd name="T17" fmla="*/ 2147483647 h 926"/>
              <a:gd name="T18" fmla="*/ 2147483647 w 948"/>
              <a:gd name="T19" fmla="*/ 2147483647 h 926"/>
              <a:gd name="T20" fmla="*/ 2147483647 w 948"/>
              <a:gd name="T21" fmla="*/ 2147483647 h 926"/>
              <a:gd name="T22" fmla="*/ 2147483647 w 948"/>
              <a:gd name="T23" fmla="*/ 2147483647 h 926"/>
              <a:gd name="T24" fmla="*/ 2147483647 w 948"/>
              <a:gd name="T25" fmla="*/ 2147483647 h 926"/>
              <a:gd name="T26" fmla="*/ 2147483647 w 948"/>
              <a:gd name="T27" fmla="*/ 2147483647 h 926"/>
              <a:gd name="T28" fmla="*/ 2147483647 w 948"/>
              <a:gd name="T29" fmla="*/ 2147483647 h 926"/>
              <a:gd name="T30" fmla="*/ 2147483647 w 948"/>
              <a:gd name="T31" fmla="*/ 2147483647 h 926"/>
              <a:gd name="T32" fmla="*/ 2147483647 w 948"/>
              <a:gd name="T33" fmla="*/ 2147483647 h 926"/>
              <a:gd name="T34" fmla="*/ 2147483647 w 948"/>
              <a:gd name="T35" fmla="*/ 2147483647 h 926"/>
              <a:gd name="T36" fmla="*/ 2147483647 w 948"/>
              <a:gd name="T37" fmla="*/ 2147483647 h 926"/>
              <a:gd name="T38" fmla="*/ 2147483647 w 948"/>
              <a:gd name="T39" fmla="*/ 2147483647 h 926"/>
              <a:gd name="T40" fmla="*/ 2147483647 w 948"/>
              <a:gd name="T41" fmla="*/ 2147483647 h 926"/>
              <a:gd name="T42" fmla="*/ 2147483647 w 948"/>
              <a:gd name="T43" fmla="*/ 2147483647 h 926"/>
              <a:gd name="T44" fmla="*/ 0 w 948"/>
              <a:gd name="T45" fmla="*/ 2147483647 h 926"/>
              <a:gd name="T46" fmla="*/ 2147483647 w 948"/>
              <a:gd name="T47" fmla="*/ 2147483647 h 926"/>
              <a:gd name="T48" fmla="*/ 2147483647 w 948"/>
              <a:gd name="T49" fmla="*/ 2147483647 h 926"/>
              <a:gd name="T50" fmla="*/ 2147483647 w 948"/>
              <a:gd name="T51" fmla="*/ 2147483647 h 926"/>
              <a:gd name="T52" fmla="*/ 2147483647 w 948"/>
              <a:gd name="T53" fmla="*/ 2147483647 h 926"/>
              <a:gd name="T54" fmla="*/ 2147483647 w 948"/>
              <a:gd name="T55" fmla="*/ 2147483647 h 926"/>
              <a:gd name="T56" fmla="*/ 2147483647 w 948"/>
              <a:gd name="T57" fmla="*/ 2147483647 h 926"/>
              <a:gd name="T58" fmla="*/ 2147483647 w 948"/>
              <a:gd name="T59" fmla="*/ 2147483647 h 926"/>
              <a:gd name="T60" fmla="*/ 2147483647 w 948"/>
              <a:gd name="T61" fmla="*/ 2147483647 h 926"/>
              <a:gd name="T62" fmla="*/ 2147483647 w 948"/>
              <a:gd name="T63" fmla="*/ 2147483647 h 926"/>
              <a:gd name="T64" fmla="*/ 2147483647 w 948"/>
              <a:gd name="T65" fmla="*/ 2147483647 h 926"/>
              <a:gd name="T66" fmla="*/ 2147483647 w 948"/>
              <a:gd name="T67" fmla="*/ 2147483647 h 926"/>
              <a:gd name="T68" fmla="*/ 2147483647 w 948"/>
              <a:gd name="T69" fmla="*/ 2147483647 h 926"/>
              <a:gd name="T70" fmla="*/ 2147483647 w 948"/>
              <a:gd name="T71" fmla="*/ 2147483647 h 926"/>
              <a:gd name="T72" fmla="*/ 2147483647 w 948"/>
              <a:gd name="T73" fmla="*/ 2147483647 h 926"/>
              <a:gd name="T74" fmla="*/ 2147483647 w 948"/>
              <a:gd name="T75" fmla="*/ 2147483647 h 926"/>
              <a:gd name="T76" fmla="*/ 2147483647 w 948"/>
              <a:gd name="T77" fmla="*/ 2147483647 h 926"/>
              <a:gd name="T78" fmla="*/ 2147483647 w 948"/>
              <a:gd name="T79" fmla="*/ 2147483647 h 926"/>
              <a:gd name="T80" fmla="*/ 2147483647 w 948"/>
              <a:gd name="T81" fmla="*/ 2147483647 h 926"/>
              <a:gd name="T82" fmla="*/ 2147483647 w 948"/>
              <a:gd name="T83" fmla="*/ 2147483647 h 9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48"/>
              <a:gd name="T127" fmla="*/ 0 h 926"/>
              <a:gd name="T128" fmla="*/ 948 w 948"/>
              <a:gd name="T129" fmla="*/ 926 h 9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48" h="926">
                <a:moveTo>
                  <a:pt x="151" y="138"/>
                </a:moveTo>
                <a:lnTo>
                  <a:pt x="341" y="0"/>
                </a:lnTo>
                <a:lnTo>
                  <a:pt x="432" y="24"/>
                </a:lnTo>
                <a:lnTo>
                  <a:pt x="476" y="68"/>
                </a:lnTo>
                <a:lnTo>
                  <a:pt x="655" y="85"/>
                </a:lnTo>
                <a:lnTo>
                  <a:pt x="660" y="543"/>
                </a:lnTo>
                <a:lnTo>
                  <a:pt x="719" y="556"/>
                </a:lnTo>
                <a:lnTo>
                  <a:pt x="746" y="611"/>
                </a:lnTo>
                <a:lnTo>
                  <a:pt x="787" y="592"/>
                </a:lnTo>
                <a:lnTo>
                  <a:pt x="873" y="716"/>
                </a:lnTo>
                <a:lnTo>
                  <a:pt x="947" y="774"/>
                </a:lnTo>
                <a:lnTo>
                  <a:pt x="944" y="823"/>
                </a:lnTo>
                <a:lnTo>
                  <a:pt x="851" y="830"/>
                </a:lnTo>
                <a:lnTo>
                  <a:pt x="810" y="678"/>
                </a:lnTo>
                <a:lnTo>
                  <a:pt x="515" y="529"/>
                </a:lnTo>
                <a:lnTo>
                  <a:pt x="523" y="575"/>
                </a:lnTo>
                <a:lnTo>
                  <a:pt x="456" y="636"/>
                </a:lnTo>
                <a:lnTo>
                  <a:pt x="446" y="614"/>
                </a:lnTo>
                <a:lnTo>
                  <a:pt x="427" y="614"/>
                </a:lnTo>
                <a:lnTo>
                  <a:pt x="374" y="741"/>
                </a:lnTo>
                <a:lnTo>
                  <a:pt x="209" y="866"/>
                </a:lnTo>
                <a:lnTo>
                  <a:pt x="47" y="925"/>
                </a:lnTo>
                <a:lnTo>
                  <a:pt x="0" y="917"/>
                </a:lnTo>
                <a:lnTo>
                  <a:pt x="187" y="810"/>
                </a:lnTo>
                <a:lnTo>
                  <a:pt x="209" y="810"/>
                </a:lnTo>
                <a:lnTo>
                  <a:pt x="278" y="727"/>
                </a:lnTo>
                <a:lnTo>
                  <a:pt x="308" y="725"/>
                </a:lnTo>
                <a:lnTo>
                  <a:pt x="355" y="662"/>
                </a:lnTo>
                <a:lnTo>
                  <a:pt x="339" y="634"/>
                </a:lnTo>
                <a:lnTo>
                  <a:pt x="239" y="647"/>
                </a:lnTo>
                <a:lnTo>
                  <a:pt x="171" y="490"/>
                </a:lnTo>
                <a:lnTo>
                  <a:pt x="209" y="419"/>
                </a:lnTo>
                <a:lnTo>
                  <a:pt x="272" y="394"/>
                </a:lnTo>
                <a:lnTo>
                  <a:pt x="250" y="331"/>
                </a:lnTo>
                <a:lnTo>
                  <a:pt x="184" y="360"/>
                </a:lnTo>
                <a:lnTo>
                  <a:pt x="135" y="270"/>
                </a:lnTo>
                <a:lnTo>
                  <a:pt x="190" y="248"/>
                </a:lnTo>
                <a:lnTo>
                  <a:pt x="239" y="272"/>
                </a:lnTo>
                <a:lnTo>
                  <a:pt x="261" y="259"/>
                </a:lnTo>
                <a:lnTo>
                  <a:pt x="220" y="182"/>
                </a:lnTo>
                <a:lnTo>
                  <a:pt x="148" y="176"/>
                </a:lnTo>
                <a:lnTo>
                  <a:pt x="151" y="138"/>
                </a:lnTo>
              </a:path>
            </a:pathLst>
          </a:custGeom>
          <a:solidFill>
            <a:srgbClr val="DA00BA"/>
          </a:solidFill>
          <a:ln w="12700" cap="rnd" cmpd="sng">
            <a:solidFill>
              <a:schemeClr val="tx1"/>
            </a:solidFill>
            <a:prstDash val="solid"/>
            <a:round/>
            <a:headEnd type="none" w="med" len="med"/>
            <a:tailEnd type="none" w="med" len="med"/>
          </a:ln>
        </p:spPr>
        <p:txBody>
          <a:bodyPr/>
          <a:lstStyle/>
          <a:p>
            <a:endParaRPr lang="en-US"/>
          </a:p>
        </p:txBody>
      </p:sp>
      <p:sp>
        <p:nvSpPr>
          <p:cNvPr id="23558" name="Freeform 16"/>
          <p:cNvSpPr>
            <a:spLocks/>
          </p:cNvSpPr>
          <p:nvPr/>
        </p:nvSpPr>
        <p:spPr bwMode="auto">
          <a:xfrm>
            <a:off x="7454900" y="1573213"/>
            <a:ext cx="525463" cy="701675"/>
          </a:xfrm>
          <a:custGeom>
            <a:avLst/>
            <a:gdLst>
              <a:gd name="T0" fmla="*/ 2147483647 w 319"/>
              <a:gd name="T1" fmla="*/ 2147483647 h 488"/>
              <a:gd name="T2" fmla="*/ 2147483647 w 319"/>
              <a:gd name="T3" fmla="*/ 2147483647 h 488"/>
              <a:gd name="T4" fmla="*/ 2147483647 w 319"/>
              <a:gd name="T5" fmla="*/ 2147483647 h 488"/>
              <a:gd name="T6" fmla="*/ 2147483647 w 319"/>
              <a:gd name="T7" fmla="*/ 2147483647 h 488"/>
              <a:gd name="T8" fmla="*/ 2147483647 w 319"/>
              <a:gd name="T9" fmla="*/ 2147483647 h 488"/>
              <a:gd name="T10" fmla="*/ 2147483647 w 319"/>
              <a:gd name="T11" fmla="*/ 2147483647 h 488"/>
              <a:gd name="T12" fmla="*/ 2147483647 w 319"/>
              <a:gd name="T13" fmla="*/ 2147483647 h 488"/>
              <a:gd name="T14" fmla="*/ 0 w 319"/>
              <a:gd name="T15" fmla="*/ 2147483647 h 488"/>
              <a:gd name="T16" fmla="*/ 2147483647 w 319"/>
              <a:gd name="T17" fmla="*/ 2147483647 h 488"/>
              <a:gd name="T18" fmla="*/ 2147483647 w 319"/>
              <a:gd name="T19" fmla="*/ 2147483647 h 488"/>
              <a:gd name="T20" fmla="*/ 2147483647 w 319"/>
              <a:gd name="T21" fmla="*/ 2147483647 h 488"/>
              <a:gd name="T22" fmla="*/ 2147483647 w 319"/>
              <a:gd name="T23" fmla="*/ 2147483647 h 488"/>
              <a:gd name="T24" fmla="*/ 2147483647 w 319"/>
              <a:gd name="T25" fmla="*/ 2147483647 h 488"/>
              <a:gd name="T26" fmla="*/ 2147483647 w 319"/>
              <a:gd name="T27" fmla="*/ 2147483647 h 488"/>
              <a:gd name="T28" fmla="*/ 2147483647 w 319"/>
              <a:gd name="T29" fmla="*/ 2147483647 h 488"/>
              <a:gd name="T30" fmla="*/ 2147483647 w 319"/>
              <a:gd name="T31" fmla="*/ 2147483647 h 488"/>
              <a:gd name="T32" fmla="*/ 2147483647 w 319"/>
              <a:gd name="T33" fmla="*/ 2147483647 h 488"/>
              <a:gd name="T34" fmla="*/ 2147483647 w 319"/>
              <a:gd name="T35" fmla="*/ 2147483647 h 488"/>
              <a:gd name="T36" fmla="*/ 2147483647 w 319"/>
              <a:gd name="T37" fmla="*/ 2147483647 h 488"/>
              <a:gd name="T38" fmla="*/ 2147483647 w 319"/>
              <a:gd name="T39" fmla="*/ 2147483647 h 488"/>
              <a:gd name="T40" fmla="*/ 2147483647 w 319"/>
              <a:gd name="T41" fmla="*/ 2147483647 h 488"/>
              <a:gd name="T42" fmla="*/ 2147483647 w 319"/>
              <a:gd name="T43" fmla="*/ 2147483647 h 488"/>
              <a:gd name="T44" fmla="*/ 2147483647 w 319"/>
              <a:gd name="T45" fmla="*/ 2147483647 h 488"/>
              <a:gd name="T46" fmla="*/ 2147483647 w 319"/>
              <a:gd name="T47" fmla="*/ 2147483647 h 488"/>
              <a:gd name="T48" fmla="*/ 2147483647 w 319"/>
              <a:gd name="T49" fmla="*/ 0 h 488"/>
              <a:gd name="T50" fmla="*/ 2147483647 w 319"/>
              <a:gd name="T51" fmla="*/ 2147483647 h 488"/>
              <a:gd name="T52" fmla="*/ 2147483647 w 319"/>
              <a:gd name="T53" fmla="*/ 2147483647 h 488"/>
              <a:gd name="T54" fmla="*/ 2147483647 w 319"/>
              <a:gd name="T55" fmla="*/ 2147483647 h 4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9"/>
              <a:gd name="T85" fmla="*/ 0 h 488"/>
              <a:gd name="T86" fmla="*/ 319 w 319"/>
              <a:gd name="T87" fmla="*/ 488 h 4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9" h="488">
                <a:moveTo>
                  <a:pt x="74" y="15"/>
                </a:moveTo>
                <a:lnTo>
                  <a:pt x="27" y="105"/>
                </a:lnTo>
                <a:lnTo>
                  <a:pt x="50" y="138"/>
                </a:lnTo>
                <a:lnTo>
                  <a:pt x="27" y="179"/>
                </a:lnTo>
                <a:lnTo>
                  <a:pt x="41" y="193"/>
                </a:lnTo>
                <a:lnTo>
                  <a:pt x="32" y="220"/>
                </a:lnTo>
                <a:lnTo>
                  <a:pt x="32" y="265"/>
                </a:lnTo>
                <a:lnTo>
                  <a:pt x="0" y="282"/>
                </a:lnTo>
                <a:lnTo>
                  <a:pt x="12" y="296"/>
                </a:lnTo>
                <a:lnTo>
                  <a:pt x="79" y="466"/>
                </a:lnTo>
                <a:lnTo>
                  <a:pt x="132" y="487"/>
                </a:lnTo>
                <a:lnTo>
                  <a:pt x="129" y="452"/>
                </a:lnTo>
                <a:lnTo>
                  <a:pt x="154" y="425"/>
                </a:lnTo>
                <a:lnTo>
                  <a:pt x="145" y="396"/>
                </a:lnTo>
                <a:lnTo>
                  <a:pt x="210" y="361"/>
                </a:lnTo>
                <a:lnTo>
                  <a:pt x="214" y="314"/>
                </a:lnTo>
                <a:lnTo>
                  <a:pt x="251" y="311"/>
                </a:lnTo>
                <a:lnTo>
                  <a:pt x="282" y="275"/>
                </a:lnTo>
                <a:lnTo>
                  <a:pt x="318" y="250"/>
                </a:lnTo>
                <a:lnTo>
                  <a:pt x="318" y="220"/>
                </a:lnTo>
                <a:lnTo>
                  <a:pt x="268" y="211"/>
                </a:lnTo>
                <a:lnTo>
                  <a:pt x="259" y="178"/>
                </a:lnTo>
                <a:lnTo>
                  <a:pt x="209" y="173"/>
                </a:lnTo>
                <a:lnTo>
                  <a:pt x="168" y="29"/>
                </a:lnTo>
                <a:lnTo>
                  <a:pt x="150" y="0"/>
                </a:lnTo>
                <a:lnTo>
                  <a:pt x="100" y="12"/>
                </a:lnTo>
                <a:lnTo>
                  <a:pt x="91" y="26"/>
                </a:lnTo>
                <a:lnTo>
                  <a:pt x="74" y="15"/>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3559" name="Freeform 17"/>
          <p:cNvSpPr>
            <a:spLocks/>
          </p:cNvSpPr>
          <p:nvPr/>
        </p:nvSpPr>
        <p:spPr bwMode="auto">
          <a:xfrm>
            <a:off x="6672263" y="2954338"/>
            <a:ext cx="677862" cy="244475"/>
          </a:xfrm>
          <a:custGeom>
            <a:avLst/>
            <a:gdLst>
              <a:gd name="T0" fmla="*/ 0 w 411"/>
              <a:gd name="T1" fmla="*/ 2147483647 h 170"/>
              <a:gd name="T2" fmla="*/ 2147483647 w 411"/>
              <a:gd name="T3" fmla="*/ 0 h 170"/>
              <a:gd name="T4" fmla="*/ 2147483647 w 411"/>
              <a:gd name="T5" fmla="*/ 2147483647 h 170"/>
              <a:gd name="T6" fmla="*/ 2147483647 w 411"/>
              <a:gd name="T7" fmla="*/ 2147483647 h 170"/>
              <a:gd name="T8" fmla="*/ 2147483647 w 411"/>
              <a:gd name="T9" fmla="*/ 2147483647 h 170"/>
              <a:gd name="T10" fmla="*/ 2147483647 w 411"/>
              <a:gd name="T11" fmla="*/ 2147483647 h 170"/>
              <a:gd name="T12" fmla="*/ 2147483647 w 411"/>
              <a:gd name="T13" fmla="*/ 2147483647 h 170"/>
              <a:gd name="T14" fmla="*/ 2147483647 w 411"/>
              <a:gd name="T15" fmla="*/ 2147483647 h 170"/>
              <a:gd name="T16" fmla="*/ 2147483647 w 411"/>
              <a:gd name="T17" fmla="*/ 2147483647 h 170"/>
              <a:gd name="T18" fmla="*/ 2147483647 w 411"/>
              <a:gd name="T19" fmla="*/ 2147483647 h 170"/>
              <a:gd name="T20" fmla="*/ 2147483647 w 411"/>
              <a:gd name="T21" fmla="*/ 2147483647 h 170"/>
              <a:gd name="T22" fmla="*/ 2147483647 w 411"/>
              <a:gd name="T23" fmla="*/ 2147483647 h 170"/>
              <a:gd name="T24" fmla="*/ 2147483647 w 411"/>
              <a:gd name="T25" fmla="*/ 2147483647 h 170"/>
              <a:gd name="T26" fmla="*/ 2147483647 w 411"/>
              <a:gd name="T27" fmla="*/ 2147483647 h 170"/>
              <a:gd name="T28" fmla="*/ 2147483647 w 411"/>
              <a:gd name="T29" fmla="*/ 2147483647 h 170"/>
              <a:gd name="T30" fmla="*/ 2147483647 w 411"/>
              <a:gd name="T31" fmla="*/ 2147483647 h 170"/>
              <a:gd name="T32" fmla="*/ 0 w 411"/>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1"/>
              <a:gd name="T52" fmla="*/ 0 h 170"/>
              <a:gd name="T53" fmla="*/ 411 w 411"/>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1" h="170">
                <a:moveTo>
                  <a:pt x="0" y="58"/>
                </a:moveTo>
                <a:lnTo>
                  <a:pt x="305" y="0"/>
                </a:lnTo>
                <a:lnTo>
                  <a:pt x="355" y="116"/>
                </a:lnTo>
                <a:lnTo>
                  <a:pt x="408" y="104"/>
                </a:lnTo>
                <a:lnTo>
                  <a:pt x="410" y="161"/>
                </a:lnTo>
                <a:lnTo>
                  <a:pt x="367" y="169"/>
                </a:lnTo>
                <a:lnTo>
                  <a:pt x="330" y="131"/>
                </a:lnTo>
                <a:lnTo>
                  <a:pt x="305" y="85"/>
                </a:lnTo>
                <a:lnTo>
                  <a:pt x="301" y="21"/>
                </a:lnTo>
                <a:lnTo>
                  <a:pt x="282" y="53"/>
                </a:lnTo>
                <a:lnTo>
                  <a:pt x="304" y="149"/>
                </a:lnTo>
                <a:lnTo>
                  <a:pt x="214" y="163"/>
                </a:lnTo>
                <a:lnTo>
                  <a:pt x="211" y="93"/>
                </a:lnTo>
                <a:lnTo>
                  <a:pt x="156" y="62"/>
                </a:lnTo>
                <a:lnTo>
                  <a:pt x="109" y="55"/>
                </a:lnTo>
                <a:lnTo>
                  <a:pt x="12" y="104"/>
                </a:lnTo>
                <a:lnTo>
                  <a:pt x="0" y="58"/>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60" name="Freeform 18"/>
          <p:cNvSpPr>
            <a:spLocks/>
          </p:cNvSpPr>
          <p:nvPr/>
        </p:nvSpPr>
        <p:spPr bwMode="auto">
          <a:xfrm>
            <a:off x="1168400" y="1625600"/>
            <a:ext cx="890588" cy="569913"/>
          </a:xfrm>
          <a:custGeom>
            <a:avLst/>
            <a:gdLst>
              <a:gd name="T0" fmla="*/ 2147483647 w 541"/>
              <a:gd name="T1" fmla="*/ 0 h 396"/>
              <a:gd name="T2" fmla="*/ 2147483647 w 541"/>
              <a:gd name="T3" fmla="*/ 2147483647 h 396"/>
              <a:gd name="T4" fmla="*/ 2147483647 w 541"/>
              <a:gd name="T5" fmla="*/ 2147483647 h 396"/>
              <a:gd name="T6" fmla="*/ 2147483647 w 541"/>
              <a:gd name="T7" fmla="*/ 2147483647 h 396"/>
              <a:gd name="T8" fmla="*/ 2147483647 w 541"/>
              <a:gd name="T9" fmla="*/ 2147483647 h 396"/>
              <a:gd name="T10" fmla="*/ 2147483647 w 541"/>
              <a:gd name="T11" fmla="*/ 2147483647 h 396"/>
              <a:gd name="T12" fmla="*/ 2147483647 w 541"/>
              <a:gd name="T13" fmla="*/ 2147483647 h 396"/>
              <a:gd name="T14" fmla="*/ 2147483647 w 541"/>
              <a:gd name="T15" fmla="*/ 2147483647 h 396"/>
              <a:gd name="T16" fmla="*/ 2147483647 w 541"/>
              <a:gd name="T17" fmla="*/ 2147483647 h 396"/>
              <a:gd name="T18" fmla="*/ 2147483647 w 541"/>
              <a:gd name="T19" fmla="*/ 2147483647 h 396"/>
              <a:gd name="T20" fmla="*/ 2147483647 w 541"/>
              <a:gd name="T21" fmla="*/ 2147483647 h 396"/>
              <a:gd name="T22" fmla="*/ 2147483647 w 541"/>
              <a:gd name="T23" fmla="*/ 2147483647 h 396"/>
              <a:gd name="T24" fmla="*/ 2147483647 w 541"/>
              <a:gd name="T25" fmla="*/ 2147483647 h 396"/>
              <a:gd name="T26" fmla="*/ 2147483647 w 541"/>
              <a:gd name="T27" fmla="*/ 2147483647 h 396"/>
              <a:gd name="T28" fmla="*/ 2147483647 w 541"/>
              <a:gd name="T29" fmla="*/ 2147483647 h 396"/>
              <a:gd name="T30" fmla="*/ 2147483647 w 541"/>
              <a:gd name="T31" fmla="*/ 2147483647 h 396"/>
              <a:gd name="T32" fmla="*/ 2147483647 w 541"/>
              <a:gd name="T33" fmla="*/ 2147483647 h 396"/>
              <a:gd name="T34" fmla="*/ 2147483647 w 541"/>
              <a:gd name="T35" fmla="*/ 2147483647 h 396"/>
              <a:gd name="T36" fmla="*/ 2147483647 w 541"/>
              <a:gd name="T37" fmla="*/ 2147483647 h 396"/>
              <a:gd name="T38" fmla="*/ 2147483647 w 541"/>
              <a:gd name="T39" fmla="*/ 2147483647 h 396"/>
              <a:gd name="T40" fmla="*/ 0 w 541"/>
              <a:gd name="T41" fmla="*/ 2147483647 h 396"/>
              <a:gd name="T42" fmla="*/ 2147483647 w 541"/>
              <a:gd name="T43" fmla="*/ 2147483647 h 396"/>
              <a:gd name="T44" fmla="*/ 2147483647 w 541"/>
              <a:gd name="T45" fmla="*/ 2147483647 h 396"/>
              <a:gd name="T46" fmla="*/ 2147483647 w 541"/>
              <a:gd name="T47" fmla="*/ 2147483647 h 396"/>
              <a:gd name="T48" fmla="*/ 2147483647 w 541"/>
              <a:gd name="T49" fmla="*/ 2147483647 h 396"/>
              <a:gd name="T50" fmla="*/ 2147483647 w 541"/>
              <a:gd name="T51" fmla="*/ 2147483647 h 396"/>
              <a:gd name="T52" fmla="*/ 2147483647 w 541"/>
              <a:gd name="T53" fmla="*/ 2147483647 h 396"/>
              <a:gd name="T54" fmla="*/ 2147483647 w 541"/>
              <a:gd name="T55" fmla="*/ 2147483647 h 396"/>
              <a:gd name="T56" fmla="*/ 2147483647 w 541"/>
              <a:gd name="T57" fmla="*/ 2147483647 h 396"/>
              <a:gd name="T58" fmla="*/ 2147483647 w 541"/>
              <a:gd name="T59" fmla="*/ 2147483647 h 396"/>
              <a:gd name="T60" fmla="*/ 2147483647 w 541"/>
              <a:gd name="T61" fmla="*/ 2147483647 h 396"/>
              <a:gd name="T62" fmla="*/ 2147483647 w 541"/>
              <a:gd name="T63" fmla="*/ 2147483647 h 396"/>
              <a:gd name="T64" fmla="*/ 2147483647 w 541"/>
              <a:gd name="T65" fmla="*/ 2147483647 h 396"/>
              <a:gd name="T66" fmla="*/ 2147483647 w 541"/>
              <a:gd name="T67" fmla="*/ 2147483647 h 396"/>
              <a:gd name="T68" fmla="*/ 2147483647 w 541"/>
              <a:gd name="T69" fmla="*/ 2147483647 h 396"/>
              <a:gd name="T70" fmla="*/ 2147483647 w 541"/>
              <a:gd name="T71" fmla="*/ 2147483647 h 396"/>
              <a:gd name="T72" fmla="*/ 2147483647 w 541"/>
              <a:gd name="T73" fmla="*/ 2147483647 h 396"/>
              <a:gd name="T74" fmla="*/ 2147483647 w 541"/>
              <a:gd name="T75" fmla="*/ 0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41"/>
              <a:gd name="T115" fmla="*/ 0 h 396"/>
              <a:gd name="T116" fmla="*/ 541 w 54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41" h="396">
                <a:moveTo>
                  <a:pt x="137" y="0"/>
                </a:moveTo>
                <a:lnTo>
                  <a:pt x="247" y="30"/>
                </a:lnTo>
                <a:lnTo>
                  <a:pt x="332" y="50"/>
                </a:lnTo>
                <a:lnTo>
                  <a:pt x="373" y="59"/>
                </a:lnTo>
                <a:lnTo>
                  <a:pt x="416" y="65"/>
                </a:lnTo>
                <a:lnTo>
                  <a:pt x="472" y="76"/>
                </a:lnTo>
                <a:lnTo>
                  <a:pt x="540" y="88"/>
                </a:lnTo>
                <a:lnTo>
                  <a:pt x="496" y="395"/>
                </a:lnTo>
                <a:lnTo>
                  <a:pt x="287" y="351"/>
                </a:lnTo>
                <a:lnTo>
                  <a:pt x="258" y="371"/>
                </a:lnTo>
                <a:lnTo>
                  <a:pt x="220" y="341"/>
                </a:lnTo>
                <a:lnTo>
                  <a:pt x="187" y="371"/>
                </a:lnTo>
                <a:lnTo>
                  <a:pt x="156" y="345"/>
                </a:lnTo>
                <a:lnTo>
                  <a:pt x="70" y="341"/>
                </a:lnTo>
                <a:lnTo>
                  <a:pt x="82" y="291"/>
                </a:lnTo>
                <a:lnTo>
                  <a:pt x="20" y="286"/>
                </a:lnTo>
                <a:lnTo>
                  <a:pt x="14" y="257"/>
                </a:lnTo>
                <a:lnTo>
                  <a:pt x="26" y="227"/>
                </a:lnTo>
                <a:lnTo>
                  <a:pt x="11" y="200"/>
                </a:lnTo>
                <a:lnTo>
                  <a:pt x="12" y="123"/>
                </a:lnTo>
                <a:lnTo>
                  <a:pt x="0" y="64"/>
                </a:lnTo>
                <a:lnTo>
                  <a:pt x="8" y="41"/>
                </a:lnTo>
                <a:lnTo>
                  <a:pt x="35" y="50"/>
                </a:lnTo>
                <a:lnTo>
                  <a:pt x="64" y="85"/>
                </a:lnTo>
                <a:lnTo>
                  <a:pt x="117" y="92"/>
                </a:lnTo>
                <a:lnTo>
                  <a:pt x="130" y="121"/>
                </a:lnTo>
                <a:lnTo>
                  <a:pt x="105" y="121"/>
                </a:lnTo>
                <a:lnTo>
                  <a:pt x="102" y="145"/>
                </a:lnTo>
                <a:lnTo>
                  <a:pt x="117" y="148"/>
                </a:lnTo>
                <a:lnTo>
                  <a:pt x="123" y="173"/>
                </a:lnTo>
                <a:lnTo>
                  <a:pt x="91" y="191"/>
                </a:lnTo>
                <a:lnTo>
                  <a:pt x="91" y="207"/>
                </a:lnTo>
                <a:lnTo>
                  <a:pt x="127" y="207"/>
                </a:lnTo>
                <a:lnTo>
                  <a:pt x="137" y="165"/>
                </a:lnTo>
                <a:lnTo>
                  <a:pt x="164" y="139"/>
                </a:lnTo>
                <a:lnTo>
                  <a:pt x="130" y="73"/>
                </a:lnTo>
                <a:lnTo>
                  <a:pt x="152" y="51"/>
                </a:lnTo>
                <a:lnTo>
                  <a:pt x="137" y="0"/>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61" name="Freeform 19"/>
          <p:cNvSpPr>
            <a:spLocks/>
          </p:cNvSpPr>
          <p:nvPr/>
        </p:nvSpPr>
        <p:spPr bwMode="auto">
          <a:xfrm>
            <a:off x="958850" y="2036763"/>
            <a:ext cx="1109663" cy="741362"/>
          </a:xfrm>
          <a:custGeom>
            <a:avLst/>
            <a:gdLst>
              <a:gd name="T0" fmla="*/ 2147483647 w 674"/>
              <a:gd name="T1" fmla="*/ 0 h 515"/>
              <a:gd name="T2" fmla="*/ 2147483647 w 674"/>
              <a:gd name="T3" fmla="*/ 2147483647 h 515"/>
              <a:gd name="T4" fmla="*/ 2147483647 w 674"/>
              <a:gd name="T5" fmla="*/ 2147483647 h 515"/>
              <a:gd name="T6" fmla="*/ 2147483647 w 674"/>
              <a:gd name="T7" fmla="*/ 2147483647 h 515"/>
              <a:gd name="T8" fmla="*/ 2147483647 w 674"/>
              <a:gd name="T9" fmla="*/ 2147483647 h 515"/>
              <a:gd name="T10" fmla="*/ 2147483647 w 674"/>
              <a:gd name="T11" fmla="*/ 2147483647 h 515"/>
              <a:gd name="T12" fmla="*/ 2147483647 w 674"/>
              <a:gd name="T13" fmla="*/ 2147483647 h 515"/>
              <a:gd name="T14" fmla="*/ 2147483647 w 674"/>
              <a:gd name="T15" fmla="*/ 2147483647 h 515"/>
              <a:gd name="T16" fmla="*/ 2147483647 w 674"/>
              <a:gd name="T17" fmla="*/ 2147483647 h 515"/>
              <a:gd name="T18" fmla="*/ 0 w 674"/>
              <a:gd name="T19" fmla="*/ 2147483647 h 515"/>
              <a:gd name="T20" fmla="*/ 0 w 674"/>
              <a:gd name="T21" fmla="*/ 2147483647 h 515"/>
              <a:gd name="T22" fmla="*/ 2147483647 w 674"/>
              <a:gd name="T23" fmla="*/ 2147483647 h 515"/>
              <a:gd name="T24" fmla="*/ 2147483647 w 674"/>
              <a:gd name="T25" fmla="*/ 2147483647 h 515"/>
              <a:gd name="T26" fmla="*/ 2147483647 w 674"/>
              <a:gd name="T27" fmla="*/ 2147483647 h 515"/>
              <a:gd name="T28" fmla="*/ 2147483647 w 674"/>
              <a:gd name="T29" fmla="*/ 2147483647 h 515"/>
              <a:gd name="T30" fmla="*/ 2147483647 w 674"/>
              <a:gd name="T31" fmla="*/ 2147483647 h 515"/>
              <a:gd name="T32" fmla="*/ 2147483647 w 674"/>
              <a:gd name="T33" fmla="*/ 2147483647 h 515"/>
              <a:gd name="T34" fmla="*/ 2147483647 w 674"/>
              <a:gd name="T35" fmla="*/ 2147483647 h 515"/>
              <a:gd name="T36" fmla="*/ 2147483647 w 674"/>
              <a:gd name="T37" fmla="*/ 2147483647 h 515"/>
              <a:gd name="T38" fmla="*/ 2147483647 w 674"/>
              <a:gd name="T39" fmla="*/ 2147483647 h 515"/>
              <a:gd name="T40" fmla="*/ 2147483647 w 674"/>
              <a:gd name="T41" fmla="*/ 2147483647 h 515"/>
              <a:gd name="T42" fmla="*/ 2147483647 w 674"/>
              <a:gd name="T43" fmla="*/ 2147483647 h 515"/>
              <a:gd name="T44" fmla="*/ 2147483647 w 674"/>
              <a:gd name="T45" fmla="*/ 2147483647 h 515"/>
              <a:gd name="T46" fmla="*/ 2147483647 w 674"/>
              <a:gd name="T47" fmla="*/ 2147483647 h 515"/>
              <a:gd name="T48" fmla="*/ 2147483647 w 674"/>
              <a:gd name="T49" fmla="*/ 2147483647 h 515"/>
              <a:gd name="T50" fmla="*/ 2147483647 w 674"/>
              <a:gd name="T51" fmla="*/ 2147483647 h 515"/>
              <a:gd name="T52" fmla="*/ 2147483647 w 674"/>
              <a:gd name="T53" fmla="*/ 0 h 51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74"/>
              <a:gd name="T82" fmla="*/ 0 h 515"/>
              <a:gd name="T83" fmla="*/ 674 w 674"/>
              <a:gd name="T84" fmla="*/ 515 h 51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74" h="515">
                <a:moveTo>
                  <a:pt x="147" y="0"/>
                </a:moveTo>
                <a:lnTo>
                  <a:pt x="127" y="11"/>
                </a:lnTo>
                <a:lnTo>
                  <a:pt x="115" y="56"/>
                </a:lnTo>
                <a:lnTo>
                  <a:pt x="103" y="94"/>
                </a:lnTo>
                <a:lnTo>
                  <a:pt x="94" y="124"/>
                </a:lnTo>
                <a:lnTo>
                  <a:pt x="82" y="158"/>
                </a:lnTo>
                <a:lnTo>
                  <a:pt x="68" y="191"/>
                </a:lnTo>
                <a:lnTo>
                  <a:pt x="50" y="227"/>
                </a:lnTo>
                <a:lnTo>
                  <a:pt x="26" y="270"/>
                </a:lnTo>
                <a:lnTo>
                  <a:pt x="0" y="311"/>
                </a:lnTo>
                <a:lnTo>
                  <a:pt x="0" y="400"/>
                </a:lnTo>
                <a:lnTo>
                  <a:pt x="377" y="478"/>
                </a:lnTo>
                <a:lnTo>
                  <a:pt x="552" y="514"/>
                </a:lnTo>
                <a:lnTo>
                  <a:pt x="588" y="335"/>
                </a:lnTo>
                <a:lnTo>
                  <a:pt x="611" y="320"/>
                </a:lnTo>
                <a:lnTo>
                  <a:pt x="590" y="281"/>
                </a:lnTo>
                <a:lnTo>
                  <a:pt x="600" y="240"/>
                </a:lnTo>
                <a:lnTo>
                  <a:pt x="673" y="171"/>
                </a:lnTo>
                <a:lnTo>
                  <a:pt x="623" y="109"/>
                </a:lnTo>
                <a:lnTo>
                  <a:pt x="414" y="65"/>
                </a:lnTo>
                <a:lnTo>
                  <a:pt x="385" y="83"/>
                </a:lnTo>
                <a:lnTo>
                  <a:pt x="347" y="53"/>
                </a:lnTo>
                <a:lnTo>
                  <a:pt x="314" y="85"/>
                </a:lnTo>
                <a:lnTo>
                  <a:pt x="282" y="53"/>
                </a:lnTo>
                <a:lnTo>
                  <a:pt x="199" y="55"/>
                </a:lnTo>
                <a:lnTo>
                  <a:pt x="209" y="5"/>
                </a:lnTo>
                <a:lnTo>
                  <a:pt x="147"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62" name="Freeform 20"/>
          <p:cNvSpPr>
            <a:spLocks/>
          </p:cNvSpPr>
          <p:nvPr/>
        </p:nvSpPr>
        <p:spPr bwMode="auto">
          <a:xfrm>
            <a:off x="868363" y="2608263"/>
            <a:ext cx="1169987" cy="1576387"/>
          </a:xfrm>
          <a:custGeom>
            <a:avLst/>
            <a:gdLst>
              <a:gd name="T0" fmla="*/ 2147483647 w 711"/>
              <a:gd name="T1" fmla="*/ 0 h 1098"/>
              <a:gd name="T2" fmla="*/ 2147483647 w 711"/>
              <a:gd name="T3" fmla="*/ 2147483647 h 1098"/>
              <a:gd name="T4" fmla="*/ 2147483647 w 711"/>
              <a:gd name="T5" fmla="*/ 2147483647 h 1098"/>
              <a:gd name="T6" fmla="*/ 2147483647 w 711"/>
              <a:gd name="T7" fmla="*/ 2147483647 h 1098"/>
              <a:gd name="T8" fmla="*/ 2147483647 w 711"/>
              <a:gd name="T9" fmla="*/ 2147483647 h 1098"/>
              <a:gd name="T10" fmla="*/ 2147483647 w 711"/>
              <a:gd name="T11" fmla="*/ 2147483647 h 1098"/>
              <a:gd name="T12" fmla="*/ 2147483647 w 711"/>
              <a:gd name="T13" fmla="*/ 2147483647 h 1098"/>
              <a:gd name="T14" fmla="*/ 2147483647 w 711"/>
              <a:gd name="T15" fmla="*/ 2147483647 h 1098"/>
              <a:gd name="T16" fmla="*/ 2147483647 w 711"/>
              <a:gd name="T17" fmla="*/ 2147483647 h 1098"/>
              <a:gd name="T18" fmla="*/ 2147483647 w 711"/>
              <a:gd name="T19" fmla="*/ 2147483647 h 1098"/>
              <a:gd name="T20" fmla="*/ 2147483647 w 711"/>
              <a:gd name="T21" fmla="*/ 2147483647 h 1098"/>
              <a:gd name="T22" fmla="*/ 2147483647 w 711"/>
              <a:gd name="T23" fmla="*/ 2147483647 h 1098"/>
              <a:gd name="T24" fmla="*/ 2147483647 w 711"/>
              <a:gd name="T25" fmla="*/ 2147483647 h 1098"/>
              <a:gd name="T26" fmla="*/ 2147483647 w 711"/>
              <a:gd name="T27" fmla="*/ 2147483647 h 1098"/>
              <a:gd name="T28" fmla="*/ 2147483647 w 711"/>
              <a:gd name="T29" fmla="*/ 2147483647 h 1098"/>
              <a:gd name="T30" fmla="*/ 2147483647 w 711"/>
              <a:gd name="T31" fmla="*/ 2147483647 h 1098"/>
              <a:gd name="T32" fmla="*/ 2147483647 w 711"/>
              <a:gd name="T33" fmla="*/ 2147483647 h 1098"/>
              <a:gd name="T34" fmla="*/ 2147483647 w 711"/>
              <a:gd name="T35" fmla="*/ 2147483647 h 1098"/>
              <a:gd name="T36" fmla="*/ 2147483647 w 711"/>
              <a:gd name="T37" fmla="*/ 2147483647 h 1098"/>
              <a:gd name="T38" fmla="*/ 2147483647 w 711"/>
              <a:gd name="T39" fmla="*/ 2147483647 h 1098"/>
              <a:gd name="T40" fmla="*/ 2147483647 w 711"/>
              <a:gd name="T41" fmla="*/ 2147483647 h 1098"/>
              <a:gd name="T42" fmla="*/ 2147483647 w 711"/>
              <a:gd name="T43" fmla="*/ 2147483647 h 1098"/>
              <a:gd name="T44" fmla="*/ 2147483647 w 711"/>
              <a:gd name="T45" fmla="*/ 2147483647 h 1098"/>
              <a:gd name="T46" fmla="*/ 2147483647 w 711"/>
              <a:gd name="T47" fmla="*/ 2147483647 h 1098"/>
              <a:gd name="T48" fmla="*/ 2147483647 w 711"/>
              <a:gd name="T49" fmla="*/ 2147483647 h 1098"/>
              <a:gd name="T50" fmla="*/ 2147483647 w 711"/>
              <a:gd name="T51" fmla="*/ 2147483647 h 1098"/>
              <a:gd name="T52" fmla="*/ 2147483647 w 711"/>
              <a:gd name="T53" fmla="*/ 2147483647 h 1098"/>
              <a:gd name="T54" fmla="*/ 2147483647 w 711"/>
              <a:gd name="T55" fmla="*/ 2147483647 h 1098"/>
              <a:gd name="T56" fmla="*/ 2147483647 w 711"/>
              <a:gd name="T57" fmla="*/ 2147483647 h 1098"/>
              <a:gd name="T58" fmla="*/ 2147483647 w 711"/>
              <a:gd name="T59" fmla="*/ 2147483647 h 1098"/>
              <a:gd name="T60" fmla="*/ 2147483647 w 711"/>
              <a:gd name="T61" fmla="*/ 2147483647 h 1098"/>
              <a:gd name="T62" fmla="*/ 2147483647 w 711"/>
              <a:gd name="T63" fmla="*/ 2147483647 h 1098"/>
              <a:gd name="T64" fmla="*/ 2147483647 w 711"/>
              <a:gd name="T65" fmla="*/ 2147483647 h 1098"/>
              <a:gd name="T66" fmla="*/ 2147483647 w 711"/>
              <a:gd name="T67" fmla="*/ 2147483647 h 1098"/>
              <a:gd name="T68" fmla="*/ 2147483647 w 711"/>
              <a:gd name="T69" fmla="*/ 2147483647 h 1098"/>
              <a:gd name="T70" fmla="*/ 2147483647 w 711"/>
              <a:gd name="T71" fmla="*/ 2147483647 h 1098"/>
              <a:gd name="T72" fmla="*/ 2147483647 w 711"/>
              <a:gd name="T73" fmla="*/ 2147483647 h 1098"/>
              <a:gd name="T74" fmla="*/ 2147483647 w 711"/>
              <a:gd name="T75" fmla="*/ 2147483647 h 1098"/>
              <a:gd name="T76" fmla="*/ 2147483647 w 711"/>
              <a:gd name="T77" fmla="*/ 2147483647 h 1098"/>
              <a:gd name="T78" fmla="*/ 2147483647 w 711"/>
              <a:gd name="T79" fmla="*/ 2147483647 h 1098"/>
              <a:gd name="T80" fmla="*/ 2147483647 w 711"/>
              <a:gd name="T81" fmla="*/ 2147483647 h 1098"/>
              <a:gd name="T82" fmla="*/ 2147483647 w 711"/>
              <a:gd name="T83" fmla="*/ 2147483647 h 1098"/>
              <a:gd name="T84" fmla="*/ 2147483647 w 711"/>
              <a:gd name="T85" fmla="*/ 2147483647 h 1098"/>
              <a:gd name="T86" fmla="*/ 0 w 711"/>
              <a:gd name="T87" fmla="*/ 2147483647 h 1098"/>
              <a:gd name="T88" fmla="*/ 2147483647 w 711"/>
              <a:gd name="T89" fmla="*/ 2147483647 h 1098"/>
              <a:gd name="T90" fmla="*/ 2147483647 w 711"/>
              <a:gd name="T91" fmla="*/ 2147483647 h 1098"/>
              <a:gd name="T92" fmla="*/ 2147483647 w 711"/>
              <a:gd name="T93" fmla="*/ 2147483647 h 1098"/>
              <a:gd name="T94" fmla="*/ 2147483647 w 711"/>
              <a:gd name="T95" fmla="*/ 0 h 10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11"/>
              <a:gd name="T145" fmla="*/ 0 h 1098"/>
              <a:gd name="T146" fmla="*/ 711 w 711"/>
              <a:gd name="T147" fmla="*/ 1098 h 109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11" h="1098">
                <a:moveTo>
                  <a:pt x="55" y="0"/>
                </a:moveTo>
                <a:lnTo>
                  <a:pt x="381" y="65"/>
                </a:lnTo>
                <a:lnTo>
                  <a:pt x="309" y="388"/>
                </a:lnTo>
                <a:lnTo>
                  <a:pt x="677" y="880"/>
                </a:lnTo>
                <a:lnTo>
                  <a:pt x="710" y="942"/>
                </a:lnTo>
                <a:lnTo>
                  <a:pt x="675" y="973"/>
                </a:lnTo>
                <a:lnTo>
                  <a:pt x="652" y="1027"/>
                </a:lnTo>
                <a:lnTo>
                  <a:pt x="631" y="1059"/>
                </a:lnTo>
                <a:lnTo>
                  <a:pt x="654" y="1088"/>
                </a:lnTo>
                <a:lnTo>
                  <a:pt x="616" y="1097"/>
                </a:lnTo>
                <a:lnTo>
                  <a:pt x="401" y="1089"/>
                </a:lnTo>
                <a:lnTo>
                  <a:pt x="387" y="1026"/>
                </a:lnTo>
                <a:lnTo>
                  <a:pt x="349" y="979"/>
                </a:lnTo>
                <a:lnTo>
                  <a:pt x="322" y="962"/>
                </a:lnTo>
                <a:lnTo>
                  <a:pt x="314" y="929"/>
                </a:lnTo>
                <a:lnTo>
                  <a:pt x="291" y="910"/>
                </a:lnTo>
                <a:lnTo>
                  <a:pt x="269" y="888"/>
                </a:lnTo>
                <a:lnTo>
                  <a:pt x="261" y="862"/>
                </a:lnTo>
                <a:lnTo>
                  <a:pt x="240" y="845"/>
                </a:lnTo>
                <a:lnTo>
                  <a:pt x="206" y="854"/>
                </a:lnTo>
                <a:lnTo>
                  <a:pt x="168" y="841"/>
                </a:lnTo>
                <a:lnTo>
                  <a:pt x="168" y="827"/>
                </a:lnTo>
                <a:lnTo>
                  <a:pt x="167" y="797"/>
                </a:lnTo>
                <a:lnTo>
                  <a:pt x="152" y="763"/>
                </a:lnTo>
                <a:lnTo>
                  <a:pt x="150" y="736"/>
                </a:lnTo>
                <a:lnTo>
                  <a:pt x="134" y="712"/>
                </a:lnTo>
                <a:lnTo>
                  <a:pt x="138" y="689"/>
                </a:lnTo>
                <a:lnTo>
                  <a:pt x="91" y="633"/>
                </a:lnTo>
                <a:lnTo>
                  <a:pt x="91" y="601"/>
                </a:lnTo>
                <a:lnTo>
                  <a:pt x="115" y="589"/>
                </a:lnTo>
                <a:lnTo>
                  <a:pt x="115" y="569"/>
                </a:lnTo>
                <a:lnTo>
                  <a:pt x="91" y="563"/>
                </a:lnTo>
                <a:lnTo>
                  <a:pt x="80" y="533"/>
                </a:lnTo>
                <a:lnTo>
                  <a:pt x="68" y="479"/>
                </a:lnTo>
                <a:lnTo>
                  <a:pt x="103" y="508"/>
                </a:lnTo>
                <a:lnTo>
                  <a:pt x="90" y="470"/>
                </a:lnTo>
                <a:lnTo>
                  <a:pt x="115" y="470"/>
                </a:lnTo>
                <a:lnTo>
                  <a:pt x="115" y="443"/>
                </a:lnTo>
                <a:lnTo>
                  <a:pt x="90" y="425"/>
                </a:lnTo>
                <a:lnTo>
                  <a:pt x="77" y="451"/>
                </a:lnTo>
                <a:lnTo>
                  <a:pt x="55" y="442"/>
                </a:lnTo>
                <a:lnTo>
                  <a:pt x="9" y="319"/>
                </a:lnTo>
                <a:lnTo>
                  <a:pt x="21" y="231"/>
                </a:lnTo>
                <a:lnTo>
                  <a:pt x="0" y="181"/>
                </a:lnTo>
                <a:lnTo>
                  <a:pt x="11" y="143"/>
                </a:lnTo>
                <a:lnTo>
                  <a:pt x="33" y="134"/>
                </a:lnTo>
                <a:lnTo>
                  <a:pt x="55" y="74"/>
                </a:lnTo>
                <a:lnTo>
                  <a:pt x="55" y="0"/>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63" name="Freeform 21"/>
          <p:cNvSpPr>
            <a:spLocks/>
          </p:cNvSpPr>
          <p:nvPr/>
        </p:nvSpPr>
        <p:spPr bwMode="auto">
          <a:xfrm>
            <a:off x="1376363" y="2706688"/>
            <a:ext cx="887412" cy="1168400"/>
          </a:xfrm>
          <a:custGeom>
            <a:avLst/>
            <a:gdLst>
              <a:gd name="T0" fmla="*/ 2147483647 w 539"/>
              <a:gd name="T1" fmla="*/ 0 h 813"/>
              <a:gd name="T2" fmla="*/ 0 w 539"/>
              <a:gd name="T3" fmla="*/ 2147483647 h 813"/>
              <a:gd name="T4" fmla="*/ 2147483647 w 539"/>
              <a:gd name="T5" fmla="*/ 2147483647 h 813"/>
              <a:gd name="T6" fmla="*/ 2147483647 w 539"/>
              <a:gd name="T7" fmla="*/ 2147483647 h 813"/>
              <a:gd name="T8" fmla="*/ 2147483647 w 539"/>
              <a:gd name="T9" fmla="*/ 2147483647 h 813"/>
              <a:gd name="T10" fmla="*/ 2147483647 w 539"/>
              <a:gd name="T11" fmla="*/ 2147483647 h 813"/>
              <a:gd name="T12" fmla="*/ 2147483647 w 539"/>
              <a:gd name="T13" fmla="*/ 2147483647 h 813"/>
              <a:gd name="T14" fmla="*/ 2147483647 w 539"/>
              <a:gd name="T15" fmla="*/ 2147483647 h 813"/>
              <a:gd name="T16" fmla="*/ 2147483647 w 539"/>
              <a:gd name="T17" fmla="*/ 2147483647 h 813"/>
              <a:gd name="T18" fmla="*/ 2147483647 w 539"/>
              <a:gd name="T19" fmla="*/ 2147483647 h 813"/>
              <a:gd name="T20" fmla="*/ 2147483647 w 539"/>
              <a:gd name="T21" fmla="*/ 2147483647 h 813"/>
              <a:gd name="T22" fmla="*/ 2147483647 w 539"/>
              <a:gd name="T23" fmla="*/ 0 h 8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9"/>
              <a:gd name="T37" fmla="*/ 0 h 813"/>
              <a:gd name="T38" fmla="*/ 539 w 539"/>
              <a:gd name="T39" fmla="*/ 813 h 8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9" h="813">
                <a:moveTo>
                  <a:pt x="68" y="0"/>
                </a:moveTo>
                <a:lnTo>
                  <a:pt x="0" y="322"/>
                </a:lnTo>
                <a:lnTo>
                  <a:pt x="366" y="812"/>
                </a:lnTo>
                <a:lnTo>
                  <a:pt x="389" y="791"/>
                </a:lnTo>
                <a:lnTo>
                  <a:pt x="388" y="694"/>
                </a:lnTo>
                <a:lnTo>
                  <a:pt x="433" y="701"/>
                </a:lnTo>
                <a:lnTo>
                  <a:pt x="480" y="404"/>
                </a:lnTo>
                <a:lnTo>
                  <a:pt x="512" y="202"/>
                </a:lnTo>
                <a:lnTo>
                  <a:pt x="521" y="141"/>
                </a:lnTo>
                <a:lnTo>
                  <a:pt x="538" y="87"/>
                </a:lnTo>
                <a:lnTo>
                  <a:pt x="296" y="49"/>
                </a:lnTo>
                <a:lnTo>
                  <a:pt x="68"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64" name="Freeform 22"/>
          <p:cNvSpPr>
            <a:spLocks/>
          </p:cNvSpPr>
          <p:nvPr/>
        </p:nvSpPr>
        <p:spPr bwMode="auto">
          <a:xfrm>
            <a:off x="1863725" y="1749425"/>
            <a:ext cx="798513" cy="1128713"/>
          </a:xfrm>
          <a:custGeom>
            <a:avLst/>
            <a:gdLst>
              <a:gd name="T0" fmla="*/ 2147483647 w 485"/>
              <a:gd name="T1" fmla="*/ 0 h 785"/>
              <a:gd name="T2" fmla="*/ 2147483647 w 485"/>
              <a:gd name="T3" fmla="*/ 2147483647 h 785"/>
              <a:gd name="T4" fmla="*/ 2147483647 w 485"/>
              <a:gd name="T5" fmla="*/ 2147483647 h 785"/>
              <a:gd name="T6" fmla="*/ 2147483647 w 485"/>
              <a:gd name="T7" fmla="*/ 2147483647 h 785"/>
              <a:gd name="T8" fmla="*/ 2147483647 w 485"/>
              <a:gd name="T9" fmla="*/ 2147483647 h 785"/>
              <a:gd name="T10" fmla="*/ 2147483647 w 485"/>
              <a:gd name="T11" fmla="*/ 2147483647 h 785"/>
              <a:gd name="T12" fmla="*/ 2147483647 w 485"/>
              <a:gd name="T13" fmla="*/ 2147483647 h 785"/>
              <a:gd name="T14" fmla="*/ 0 w 485"/>
              <a:gd name="T15" fmla="*/ 2147483647 h 785"/>
              <a:gd name="T16" fmla="*/ 2147483647 w 485"/>
              <a:gd name="T17" fmla="*/ 2147483647 h 785"/>
              <a:gd name="T18" fmla="*/ 2147483647 w 485"/>
              <a:gd name="T19" fmla="*/ 2147483647 h 785"/>
              <a:gd name="T20" fmla="*/ 2147483647 w 485"/>
              <a:gd name="T21" fmla="*/ 2147483647 h 785"/>
              <a:gd name="T22" fmla="*/ 2147483647 w 485"/>
              <a:gd name="T23" fmla="*/ 2147483647 h 785"/>
              <a:gd name="T24" fmla="*/ 2147483647 w 485"/>
              <a:gd name="T25" fmla="*/ 2147483647 h 785"/>
              <a:gd name="T26" fmla="*/ 2147483647 w 485"/>
              <a:gd name="T27" fmla="*/ 2147483647 h 785"/>
              <a:gd name="T28" fmla="*/ 2147483647 w 485"/>
              <a:gd name="T29" fmla="*/ 2147483647 h 785"/>
              <a:gd name="T30" fmla="*/ 2147483647 w 485"/>
              <a:gd name="T31" fmla="*/ 2147483647 h 785"/>
              <a:gd name="T32" fmla="*/ 2147483647 w 485"/>
              <a:gd name="T33" fmla="*/ 2147483647 h 785"/>
              <a:gd name="T34" fmla="*/ 2147483647 w 485"/>
              <a:gd name="T35" fmla="*/ 2147483647 h 785"/>
              <a:gd name="T36" fmla="*/ 2147483647 w 485"/>
              <a:gd name="T37" fmla="*/ 2147483647 h 785"/>
              <a:gd name="T38" fmla="*/ 2147483647 w 485"/>
              <a:gd name="T39" fmla="*/ 2147483647 h 785"/>
              <a:gd name="T40" fmla="*/ 2147483647 w 485"/>
              <a:gd name="T41" fmla="*/ 2147483647 h 785"/>
              <a:gd name="T42" fmla="*/ 2147483647 w 485"/>
              <a:gd name="T43" fmla="*/ 0 h 7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5"/>
              <a:gd name="T67" fmla="*/ 0 h 785"/>
              <a:gd name="T68" fmla="*/ 485 w 485"/>
              <a:gd name="T69" fmla="*/ 785 h 7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5" h="785">
                <a:moveTo>
                  <a:pt x="117" y="0"/>
                </a:moveTo>
                <a:lnTo>
                  <a:pt x="73" y="306"/>
                </a:lnTo>
                <a:lnTo>
                  <a:pt x="118" y="372"/>
                </a:lnTo>
                <a:lnTo>
                  <a:pt x="47" y="440"/>
                </a:lnTo>
                <a:lnTo>
                  <a:pt x="38" y="487"/>
                </a:lnTo>
                <a:lnTo>
                  <a:pt x="58" y="520"/>
                </a:lnTo>
                <a:lnTo>
                  <a:pt x="38" y="537"/>
                </a:lnTo>
                <a:lnTo>
                  <a:pt x="0" y="714"/>
                </a:lnTo>
                <a:lnTo>
                  <a:pt x="231" y="755"/>
                </a:lnTo>
                <a:lnTo>
                  <a:pt x="449" y="784"/>
                </a:lnTo>
                <a:lnTo>
                  <a:pt x="472" y="622"/>
                </a:lnTo>
                <a:lnTo>
                  <a:pt x="484" y="532"/>
                </a:lnTo>
                <a:lnTo>
                  <a:pt x="463" y="500"/>
                </a:lnTo>
                <a:lnTo>
                  <a:pt x="413" y="510"/>
                </a:lnTo>
                <a:lnTo>
                  <a:pt x="347" y="517"/>
                </a:lnTo>
                <a:lnTo>
                  <a:pt x="335" y="444"/>
                </a:lnTo>
                <a:lnTo>
                  <a:pt x="256" y="385"/>
                </a:lnTo>
                <a:lnTo>
                  <a:pt x="267" y="347"/>
                </a:lnTo>
                <a:lnTo>
                  <a:pt x="275" y="281"/>
                </a:lnTo>
                <a:lnTo>
                  <a:pt x="173" y="136"/>
                </a:lnTo>
                <a:lnTo>
                  <a:pt x="187" y="9"/>
                </a:lnTo>
                <a:lnTo>
                  <a:pt x="117" y="0"/>
                </a:lnTo>
              </a:path>
            </a:pathLst>
          </a:custGeom>
          <a:solidFill>
            <a:schemeClr val="bg1"/>
          </a:solidFill>
          <a:ln w="12700" cap="rnd" cmpd="sng">
            <a:solidFill>
              <a:schemeClr val="tx1"/>
            </a:solidFill>
            <a:prstDash val="solid"/>
            <a:round/>
            <a:headEnd type="none" w="med" len="med"/>
            <a:tailEnd type="none" w="med" len="med"/>
          </a:ln>
        </p:spPr>
        <p:txBody>
          <a:bodyPr/>
          <a:lstStyle/>
          <a:p>
            <a:endParaRPr lang="en-US"/>
          </a:p>
        </p:txBody>
      </p:sp>
      <p:sp>
        <p:nvSpPr>
          <p:cNvPr id="23565" name="Freeform 23"/>
          <p:cNvSpPr>
            <a:spLocks/>
          </p:cNvSpPr>
          <p:nvPr/>
        </p:nvSpPr>
        <p:spPr bwMode="auto">
          <a:xfrm>
            <a:off x="2109788" y="2833688"/>
            <a:ext cx="738187" cy="833437"/>
          </a:xfrm>
          <a:custGeom>
            <a:avLst/>
            <a:gdLst>
              <a:gd name="T0" fmla="*/ 2147483647 w 449"/>
              <a:gd name="T1" fmla="*/ 0 h 580"/>
              <a:gd name="T2" fmla="*/ 2147483647 w 449"/>
              <a:gd name="T3" fmla="*/ 2147483647 h 580"/>
              <a:gd name="T4" fmla="*/ 2147483647 w 449"/>
              <a:gd name="T5" fmla="*/ 2147483647 h 580"/>
              <a:gd name="T6" fmla="*/ 2147483647 w 449"/>
              <a:gd name="T7" fmla="*/ 2147483647 h 580"/>
              <a:gd name="T8" fmla="*/ 2147483647 w 449"/>
              <a:gd name="T9" fmla="*/ 2147483647 h 580"/>
              <a:gd name="T10" fmla="*/ 0 w 449"/>
              <a:gd name="T11" fmla="*/ 2147483647 h 580"/>
              <a:gd name="T12" fmla="*/ 2147483647 w 449"/>
              <a:gd name="T13" fmla="*/ 2147483647 h 580"/>
              <a:gd name="T14" fmla="*/ 2147483647 w 449"/>
              <a:gd name="T15" fmla="*/ 0 h 580"/>
              <a:gd name="T16" fmla="*/ 0 60000 65536"/>
              <a:gd name="T17" fmla="*/ 0 60000 65536"/>
              <a:gd name="T18" fmla="*/ 0 60000 65536"/>
              <a:gd name="T19" fmla="*/ 0 60000 65536"/>
              <a:gd name="T20" fmla="*/ 0 60000 65536"/>
              <a:gd name="T21" fmla="*/ 0 60000 65536"/>
              <a:gd name="T22" fmla="*/ 0 60000 65536"/>
              <a:gd name="T23" fmla="*/ 0 60000 65536"/>
              <a:gd name="T24" fmla="*/ 0 w 449"/>
              <a:gd name="T25" fmla="*/ 0 h 580"/>
              <a:gd name="T26" fmla="*/ 449 w 449"/>
              <a:gd name="T27" fmla="*/ 580 h 5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9" h="580">
                <a:moveTo>
                  <a:pt x="83" y="0"/>
                </a:moveTo>
                <a:lnTo>
                  <a:pt x="303" y="30"/>
                </a:lnTo>
                <a:lnTo>
                  <a:pt x="288" y="141"/>
                </a:lnTo>
                <a:lnTo>
                  <a:pt x="448" y="156"/>
                </a:lnTo>
                <a:lnTo>
                  <a:pt x="404" y="579"/>
                </a:lnTo>
                <a:lnTo>
                  <a:pt x="0" y="535"/>
                </a:lnTo>
                <a:lnTo>
                  <a:pt x="41" y="265"/>
                </a:lnTo>
                <a:lnTo>
                  <a:pt x="83"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66" name="Freeform 24"/>
          <p:cNvSpPr>
            <a:spLocks/>
          </p:cNvSpPr>
          <p:nvPr/>
        </p:nvSpPr>
        <p:spPr bwMode="auto">
          <a:xfrm>
            <a:off x="2144713" y="1760538"/>
            <a:ext cx="1387475" cy="755650"/>
          </a:xfrm>
          <a:custGeom>
            <a:avLst/>
            <a:gdLst>
              <a:gd name="T0" fmla="*/ 2147483647 w 843"/>
              <a:gd name="T1" fmla="*/ 0 h 526"/>
              <a:gd name="T2" fmla="*/ 2147483647 w 843"/>
              <a:gd name="T3" fmla="*/ 2147483647 h 526"/>
              <a:gd name="T4" fmla="*/ 2147483647 w 843"/>
              <a:gd name="T5" fmla="*/ 2147483647 h 526"/>
              <a:gd name="T6" fmla="*/ 2147483647 w 843"/>
              <a:gd name="T7" fmla="*/ 2147483647 h 526"/>
              <a:gd name="T8" fmla="*/ 2147483647 w 843"/>
              <a:gd name="T9" fmla="*/ 2147483647 h 526"/>
              <a:gd name="T10" fmla="*/ 2147483647 w 843"/>
              <a:gd name="T11" fmla="*/ 2147483647 h 526"/>
              <a:gd name="T12" fmla="*/ 2147483647 w 843"/>
              <a:gd name="T13" fmla="*/ 2147483647 h 526"/>
              <a:gd name="T14" fmla="*/ 2147483647 w 843"/>
              <a:gd name="T15" fmla="*/ 2147483647 h 526"/>
              <a:gd name="T16" fmla="*/ 2147483647 w 843"/>
              <a:gd name="T17" fmla="*/ 2147483647 h 526"/>
              <a:gd name="T18" fmla="*/ 2147483647 w 843"/>
              <a:gd name="T19" fmla="*/ 2147483647 h 526"/>
              <a:gd name="T20" fmla="*/ 2147483647 w 843"/>
              <a:gd name="T21" fmla="*/ 2147483647 h 526"/>
              <a:gd name="T22" fmla="*/ 2147483647 w 843"/>
              <a:gd name="T23" fmla="*/ 2147483647 h 526"/>
              <a:gd name="T24" fmla="*/ 2147483647 w 843"/>
              <a:gd name="T25" fmla="*/ 2147483647 h 526"/>
              <a:gd name="T26" fmla="*/ 2147483647 w 843"/>
              <a:gd name="T27" fmla="*/ 2147483647 h 526"/>
              <a:gd name="T28" fmla="*/ 2147483647 w 843"/>
              <a:gd name="T29" fmla="*/ 2147483647 h 526"/>
              <a:gd name="T30" fmla="*/ 2147483647 w 843"/>
              <a:gd name="T31" fmla="*/ 2147483647 h 526"/>
              <a:gd name="T32" fmla="*/ 2147483647 w 843"/>
              <a:gd name="T33" fmla="*/ 2147483647 h 526"/>
              <a:gd name="T34" fmla="*/ 0 w 843"/>
              <a:gd name="T35" fmla="*/ 2147483647 h 526"/>
              <a:gd name="T36" fmla="*/ 2147483647 w 843"/>
              <a:gd name="T37" fmla="*/ 0 h 5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43"/>
              <a:gd name="T58" fmla="*/ 0 h 526"/>
              <a:gd name="T59" fmla="*/ 843 w 843"/>
              <a:gd name="T60" fmla="*/ 526 h 5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43" h="526">
                <a:moveTo>
                  <a:pt x="14" y="0"/>
                </a:moveTo>
                <a:lnTo>
                  <a:pt x="179" y="21"/>
                </a:lnTo>
                <a:lnTo>
                  <a:pt x="279" y="35"/>
                </a:lnTo>
                <a:lnTo>
                  <a:pt x="411" y="49"/>
                </a:lnTo>
                <a:lnTo>
                  <a:pt x="533" y="61"/>
                </a:lnTo>
                <a:lnTo>
                  <a:pt x="743" y="76"/>
                </a:lnTo>
                <a:lnTo>
                  <a:pt x="842" y="83"/>
                </a:lnTo>
                <a:lnTo>
                  <a:pt x="839" y="511"/>
                </a:lnTo>
                <a:lnTo>
                  <a:pt x="323" y="467"/>
                </a:lnTo>
                <a:lnTo>
                  <a:pt x="313" y="525"/>
                </a:lnTo>
                <a:lnTo>
                  <a:pt x="293" y="498"/>
                </a:lnTo>
                <a:lnTo>
                  <a:pt x="246" y="502"/>
                </a:lnTo>
                <a:lnTo>
                  <a:pt x="178" y="513"/>
                </a:lnTo>
                <a:lnTo>
                  <a:pt x="165" y="439"/>
                </a:lnTo>
                <a:lnTo>
                  <a:pt x="85" y="379"/>
                </a:lnTo>
                <a:lnTo>
                  <a:pt x="97" y="323"/>
                </a:lnTo>
                <a:lnTo>
                  <a:pt x="105" y="278"/>
                </a:lnTo>
                <a:lnTo>
                  <a:pt x="0" y="130"/>
                </a:lnTo>
                <a:lnTo>
                  <a:pt x="14" y="0"/>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67" name="Freeform 25"/>
          <p:cNvSpPr>
            <a:spLocks/>
          </p:cNvSpPr>
          <p:nvPr/>
        </p:nvSpPr>
        <p:spPr bwMode="auto">
          <a:xfrm>
            <a:off x="2768600" y="3057525"/>
            <a:ext cx="990600" cy="644525"/>
          </a:xfrm>
          <a:custGeom>
            <a:avLst/>
            <a:gdLst>
              <a:gd name="T0" fmla="*/ 2147483647 w 602"/>
              <a:gd name="T1" fmla="*/ 0 h 448"/>
              <a:gd name="T2" fmla="*/ 2147483647 w 602"/>
              <a:gd name="T3" fmla="*/ 2147483647 h 448"/>
              <a:gd name="T4" fmla="*/ 0 w 602"/>
              <a:gd name="T5" fmla="*/ 2147483647 h 448"/>
              <a:gd name="T6" fmla="*/ 2147483647 w 602"/>
              <a:gd name="T7" fmla="*/ 2147483647 h 448"/>
              <a:gd name="T8" fmla="*/ 2147483647 w 602"/>
              <a:gd name="T9" fmla="*/ 2147483647 h 448"/>
              <a:gd name="T10" fmla="*/ 2147483647 w 602"/>
              <a:gd name="T11" fmla="*/ 2147483647 h 448"/>
              <a:gd name="T12" fmla="*/ 2147483647 w 602"/>
              <a:gd name="T13" fmla="*/ 2147483647 h 448"/>
              <a:gd name="T14" fmla="*/ 2147483647 w 602"/>
              <a:gd name="T15" fmla="*/ 2147483647 h 448"/>
              <a:gd name="T16" fmla="*/ 2147483647 w 602"/>
              <a:gd name="T17" fmla="*/ 0 h 4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2"/>
              <a:gd name="T28" fmla="*/ 0 h 448"/>
              <a:gd name="T29" fmla="*/ 602 w 602"/>
              <a:gd name="T30" fmla="*/ 448 h 4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2" h="448">
                <a:moveTo>
                  <a:pt x="50" y="0"/>
                </a:moveTo>
                <a:lnTo>
                  <a:pt x="20" y="268"/>
                </a:lnTo>
                <a:lnTo>
                  <a:pt x="0" y="423"/>
                </a:lnTo>
                <a:lnTo>
                  <a:pt x="301" y="438"/>
                </a:lnTo>
                <a:lnTo>
                  <a:pt x="587" y="447"/>
                </a:lnTo>
                <a:lnTo>
                  <a:pt x="596" y="238"/>
                </a:lnTo>
                <a:lnTo>
                  <a:pt x="601" y="33"/>
                </a:lnTo>
                <a:lnTo>
                  <a:pt x="437" y="30"/>
                </a:lnTo>
                <a:lnTo>
                  <a:pt x="50" y="0"/>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68" name="Freeform 26"/>
          <p:cNvSpPr>
            <a:spLocks/>
          </p:cNvSpPr>
          <p:nvPr/>
        </p:nvSpPr>
        <p:spPr bwMode="auto">
          <a:xfrm>
            <a:off x="1881188" y="3597275"/>
            <a:ext cx="895350" cy="871538"/>
          </a:xfrm>
          <a:custGeom>
            <a:avLst/>
            <a:gdLst>
              <a:gd name="T0" fmla="*/ 2147483647 w 544"/>
              <a:gd name="T1" fmla="*/ 0 h 606"/>
              <a:gd name="T2" fmla="*/ 2147483647 w 544"/>
              <a:gd name="T3" fmla="*/ 2147483647 h 606"/>
              <a:gd name="T4" fmla="*/ 2147483647 w 544"/>
              <a:gd name="T5" fmla="*/ 2147483647 h 606"/>
              <a:gd name="T6" fmla="*/ 2147483647 w 544"/>
              <a:gd name="T7" fmla="*/ 2147483647 h 606"/>
              <a:gd name="T8" fmla="*/ 2147483647 w 544"/>
              <a:gd name="T9" fmla="*/ 2147483647 h 606"/>
              <a:gd name="T10" fmla="*/ 2147483647 w 544"/>
              <a:gd name="T11" fmla="*/ 2147483647 h 606"/>
              <a:gd name="T12" fmla="*/ 2147483647 w 544"/>
              <a:gd name="T13" fmla="*/ 2147483647 h 606"/>
              <a:gd name="T14" fmla="*/ 2147483647 w 544"/>
              <a:gd name="T15" fmla="*/ 2147483647 h 606"/>
              <a:gd name="T16" fmla="*/ 2147483647 w 544"/>
              <a:gd name="T17" fmla="*/ 2147483647 h 606"/>
              <a:gd name="T18" fmla="*/ 2147483647 w 544"/>
              <a:gd name="T19" fmla="*/ 2147483647 h 606"/>
              <a:gd name="T20" fmla="*/ 2147483647 w 544"/>
              <a:gd name="T21" fmla="*/ 2147483647 h 606"/>
              <a:gd name="T22" fmla="*/ 0 w 544"/>
              <a:gd name="T23" fmla="*/ 2147483647 h 606"/>
              <a:gd name="T24" fmla="*/ 2147483647 w 544"/>
              <a:gd name="T25" fmla="*/ 2147483647 h 606"/>
              <a:gd name="T26" fmla="*/ 2147483647 w 544"/>
              <a:gd name="T27" fmla="*/ 2147483647 h 606"/>
              <a:gd name="T28" fmla="*/ 2147483647 w 544"/>
              <a:gd name="T29" fmla="*/ 2147483647 h 606"/>
              <a:gd name="T30" fmla="*/ 2147483647 w 544"/>
              <a:gd name="T31" fmla="*/ 0 h 6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44"/>
              <a:gd name="T49" fmla="*/ 0 h 606"/>
              <a:gd name="T50" fmla="*/ 544 w 544"/>
              <a:gd name="T51" fmla="*/ 606 h 6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44" h="606">
                <a:moveTo>
                  <a:pt x="138" y="0"/>
                </a:moveTo>
                <a:lnTo>
                  <a:pt x="127" y="79"/>
                </a:lnTo>
                <a:lnTo>
                  <a:pt x="80" y="70"/>
                </a:lnTo>
                <a:lnTo>
                  <a:pt x="83" y="171"/>
                </a:lnTo>
                <a:lnTo>
                  <a:pt x="61" y="191"/>
                </a:lnTo>
                <a:lnTo>
                  <a:pt x="94" y="253"/>
                </a:lnTo>
                <a:lnTo>
                  <a:pt x="61" y="281"/>
                </a:lnTo>
                <a:lnTo>
                  <a:pt x="42" y="326"/>
                </a:lnTo>
                <a:lnTo>
                  <a:pt x="17" y="370"/>
                </a:lnTo>
                <a:lnTo>
                  <a:pt x="35" y="396"/>
                </a:lnTo>
                <a:lnTo>
                  <a:pt x="3" y="406"/>
                </a:lnTo>
                <a:lnTo>
                  <a:pt x="0" y="447"/>
                </a:lnTo>
                <a:lnTo>
                  <a:pt x="306" y="602"/>
                </a:lnTo>
                <a:lnTo>
                  <a:pt x="478" y="605"/>
                </a:lnTo>
                <a:lnTo>
                  <a:pt x="543" y="47"/>
                </a:lnTo>
                <a:lnTo>
                  <a:pt x="138"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69" name="Freeform 27"/>
          <p:cNvSpPr>
            <a:spLocks/>
          </p:cNvSpPr>
          <p:nvPr/>
        </p:nvSpPr>
        <p:spPr bwMode="auto">
          <a:xfrm>
            <a:off x="2660650" y="3657600"/>
            <a:ext cx="954088" cy="825500"/>
          </a:xfrm>
          <a:custGeom>
            <a:avLst/>
            <a:gdLst>
              <a:gd name="T0" fmla="*/ 2147483647 w 579"/>
              <a:gd name="T1" fmla="*/ 0 h 574"/>
              <a:gd name="T2" fmla="*/ 2147483647 w 579"/>
              <a:gd name="T3" fmla="*/ 2147483647 h 574"/>
              <a:gd name="T4" fmla="*/ 2147483647 w 579"/>
              <a:gd name="T5" fmla="*/ 2147483647 h 574"/>
              <a:gd name="T6" fmla="*/ 2147483647 w 579"/>
              <a:gd name="T7" fmla="*/ 2147483647 h 574"/>
              <a:gd name="T8" fmla="*/ 2147483647 w 579"/>
              <a:gd name="T9" fmla="*/ 2147483647 h 574"/>
              <a:gd name="T10" fmla="*/ 2147483647 w 579"/>
              <a:gd name="T11" fmla="*/ 2147483647 h 574"/>
              <a:gd name="T12" fmla="*/ 2147483647 w 579"/>
              <a:gd name="T13" fmla="*/ 2147483647 h 574"/>
              <a:gd name="T14" fmla="*/ 2147483647 w 579"/>
              <a:gd name="T15" fmla="*/ 2147483647 h 574"/>
              <a:gd name="T16" fmla="*/ 0 w 579"/>
              <a:gd name="T17" fmla="*/ 2147483647 h 574"/>
              <a:gd name="T18" fmla="*/ 2147483647 w 579"/>
              <a:gd name="T19" fmla="*/ 2147483647 h 574"/>
              <a:gd name="T20" fmla="*/ 2147483647 w 579"/>
              <a:gd name="T21" fmla="*/ 0 h 5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
              <a:gd name="T34" fmla="*/ 0 h 574"/>
              <a:gd name="T35" fmla="*/ 579 w 579"/>
              <a:gd name="T36" fmla="*/ 574 h 5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 h="574">
                <a:moveTo>
                  <a:pt x="70" y="0"/>
                </a:moveTo>
                <a:lnTo>
                  <a:pt x="578" y="23"/>
                </a:lnTo>
                <a:lnTo>
                  <a:pt x="554" y="529"/>
                </a:lnTo>
                <a:lnTo>
                  <a:pt x="388" y="520"/>
                </a:lnTo>
                <a:lnTo>
                  <a:pt x="234" y="515"/>
                </a:lnTo>
                <a:lnTo>
                  <a:pt x="234" y="535"/>
                </a:lnTo>
                <a:lnTo>
                  <a:pt x="105" y="535"/>
                </a:lnTo>
                <a:lnTo>
                  <a:pt x="97" y="573"/>
                </a:lnTo>
                <a:lnTo>
                  <a:pt x="0" y="561"/>
                </a:lnTo>
                <a:lnTo>
                  <a:pt x="55" y="132"/>
                </a:lnTo>
                <a:lnTo>
                  <a:pt x="70"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0" name="Freeform 28"/>
          <p:cNvSpPr>
            <a:spLocks/>
          </p:cNvSpPr>
          <p:nvPr/>
        </p:nvSpPr>
        <p:spPr bwMode="auto">
          <a:xfrm>
            <a:off x="3527425" y="1881188"/>
            <a:ext cx="930275" cy="476250"/>
          </a:xfrm>
          <a:custGeom>
            <a:avLst/>
            <a:gdLst>
              <a:gd name="T0" fmla="*/ 2147483647 w 565"/>
              <a:gd name="T1" fmla="*/ 0 h 332"/>
              <a:gd name="T2" fmla="*/ 2147483647 w 565"/>
              <a:gd name="T3" fmla="*/ 2147483647 h 332"/>
              <a:gd name="T4" fmla="*/ 2147483647 w 565"/>
              <a:gd name="T5" fmla="*/ 2147483647 h 332"/>
              <a:gd name="T6" fmla="*/ 2147483647 w 565"/>
              <a:gd name="T7" fmla="*/ 2147483647 h 332"/>
              <a:gd name="T8" fmla="*/ 2147483647 w 565"/>
              <a:gd name="T9" fmla="*/ 2147483647 h 332"/>
              <a:gd name="T10" fmla="*/ 2147483647 w 565"/>
              <a:gd name="T11" fmla="*/ 2147483647 h 332"/>
              <a:gd name="T12" fmla="*/ 2147483647 w 565"/>
              <a:gd name="T13" fmla="*/ 2147483647 h 332"/>
              <a:gd name="T14" fmla="*/ 0 w 565"/>
              <a:gd name="T15" fmla="*/ 2147483647 h 332"/>
              <a:gd name="T16" fmla="*/ 2147483647 w 565"/>
              <a:gd name="T17" fmla="*/ 0 h 3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5"/>
              <a:gd name="T28" fmla="*/ 0 h 332"/>
              <a:gd name="T29" fmla="*/ 565 w 565"/>
              <a:gd name="T30" fmla="*/ 332 h 3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5" h="332">
                <a:moveTo>
                  <a:pt x="2" y="0"/>
                </a:moveTo>
                <a:lnTo>
                  <a:pt x="473" y="11"/>
                </a:lnTo>
                <a:lnTo>
                  <a:pt x="508" y="108"/>
                </a:lnTo>
                <a:lnTo>
                  <a:pt x="541" y="182"/>
                </a:lnTo>
                <a:lnTo>
                  <a:pt x="564" y="304"/>
                </a:lnTo>
                <a:lnTo>
                  <a:pt x="550" y="331"/>
                </a:lnTo>
                <a:lnTo>
                  <a:pt x="376" y="326"/>
                </a:lnTo>
                <a:lnTo>
                  <a:pt x="0" y="320"/>
                </a:lnTo>
                <a:lnTo>
                  <a:pt x="2" y="0"/>
                </a:lnTo>
              </a:path>
            </a:pathLst>
          </a:custGeom>
          <a:solidFill>
            <a:srgbClr val="C60AA2"/>
          </a:solidFill>
          <a:ln w="12700" cap="rnd" cmpd="sng">
            <a:solidFill>
              <a:schemeClr val="tx1"/>
            </a:solidFill>
            <a:prstDash val="solid"/>
            <a:round/>
            <a:headEnd type="none" w="med" len="med"/>
            <a:tailEnd type="none" w="med" len="med"/>
          </a:ln>
        </p:spPr>
        <p:txBody>
          <a:bodyPr/>
          <a:lstStyle/>
          <a:p>
            <a:endParaRPr lang="en-US"/>
          </a:p>
        </p:txBody>
      </p:sp>
      <p:sp>
        <p:nvSpPr>
          <p:cNvPr id="23571" name="Freeform 29"/>
          <p:cNvSpPr>
            <a:spLocks/>
          </p:cNvSpPr>
          <p:nvPr/>
        </p:nvSpPr>
        <p:spPr bwMode="auto">
          <a:xfrm>
            <a:off x="3502025" y="2338388"/>
            <a:ext cx="977900" cy="557212"/>
          </a:xfrm>
          <a:custGeom>
            <a:avLst/>
            <a:gdLst>
              <a:gd name="T0" fmla="*/ 2147483647 w 594"/>
              <a:gd name="T1" fmla="*/ 0 h 388"/>
              <a:gd name="T2" fmla="*/ 2147483647 w 594"/>
              <a:gd name="T3" fmla="*/ 2147483647 h 388"/>
              <a:gd name="T4" fmla="*/ 0 w 594"/>
              <a:gd name="T5" fmla="*/ 2147483647 h 388"/>
              <a:gd name="T6" fmla="*/ 2147483647 w 594"/>
              <a:gd name="T7" fmla="*/ 2147483647 h 388"/>
              <a:gd name="T8" fmla="*/ 2147483647 w 594"/>
              <a:gd name="T9" fmla="*/ 2147483647 h 388"/>
              <a:gd name="T10" fmla="*/ 2147483647 w 594"/>
              <a:gd name="T11" fmla="*/ 2147483647 h 388"/>
              <a:gd name="T12" fmla="*/ 2147483647 w 594"/>
              <a:gd name="T13" fmla="*/ 2147483647 h 388"/>
              <a:gd name="T14" fmla="*/ 2147483647 w 594"/>
              <a:gd name="T15" fmla="*/ 2147483647 h 388"/>
              <a:gd name="T16" fmla="*/ 2147483647 w 594"/>
              <a:gd name="T17" fmla="*/ 2147483647 h 388"/>
              <a:gd name="T18" fmla="*/ 2147483647 w 594"/>
              <a:gd name="T19" fmla="*/ 2147483647 h 388"/>
              <a:gd name="T20" fmla="*/ 2147483647 w 594"/>
              <a:gd name="T21" fmla="*/ 2147483647 h 388"/>
              <a:gd name="T22" fmla="*/ 2147483647 w 594"/>
              <a:gd name="T23" fmla="*/ 2147483647 h 388"/>
              <a:gd name="T24" fmla="*/ 2147483647 w 594"/>
              <a:gd name="T25" fmla="*/ 2147483647 h 388"/>
              <a:gd name="T26" fmla="*/ 2147483647 w 594"/>
              <a:gd name="T27" fmla="*/ 0 h 3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4"/>
              <a:gd name="T43" fmla="*/ 0 h 388"/>
              <a:gd name="T44" fmla="*/ 594 w 594"/>
              <a:gd name="T45" fmla="*/ 388 h 38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4" h="388">
                <a:moveTo>
                  <a:pt x="11" y="0"/>
                </a:moveTo>
                <a:lnTo>
                  <a:pt x="9" y="150"/>
                </a:lnTo>
                <a:lnTo>
                  <a:pt x="0" y="326"/>
                </a:lnTo>
                <a:lnTo>
                  <a:pt x="431" y="332"/>
                </a:lnTo>
                <a:lnTo>
                  <a:pt x="476" y="357"/>
                </a:lnTo>
                <a:lnTo>
                  <a:pt x="508" y="322"/>
                </a:lnTo>
                <a:lnTo>
                  <a:pt x="593" y="387"/>
                </a:lnTo>
                <a:lnTo>
                  <a:pt x="581" y="319"/>
                </a:lnTo>
                <a:lnTo>
                  <a:pt x="588" y="269"/>
                </a:lnTo>
                <a:lnTo>
                  <a:pt x="593" y="93"/>
                </a:lnTo>
                <a:lnTo>
                  <a:pt x="555" y="55"/>
                </a:lnTo>
                <a:lnTo>
                  <a:pt x="570" y="6"/>
                </a:lnTo>
                <a:lnTo>
                  <a:pt x="288" y="5"/>
                </a:lnTo>
                <a:lnTo>
                  <a:pt x="11" y="0"/>
                </a:lnTo>
              </a:path>
            </a:pathLst>
          </a:custGeom>
          <a:solidFill>
            <a:srgbClr val="C60AA2"/>
          </a:solidFill>
          <a:ln w="12700" cap="rnd" cmpd="sng">
            <a:solidFill>
              <a:schemeClr val="tx1"/>
            </a:solidFill>
            <a:prstDash val="solid"/>
            <a:round/>
            <a:headEnd type="none" w="med" len="med"/>
            <a:tailEnd type="none" w="med" len="med"/>
          </a:ln>
        </p:spPr>
        <p:txBody>
          <a:bodyPr/>
          <a:lstStyle/>
          <a:p>
            <a:endParaRPr lang="en-US"/>
          </a:p>
        </p:txBody>
      </p:sp>
      <p:sp>
        <p:nvSpPr>
          <p:cNvPr id="23572" name="Freeform 30"/>
          <p:cNvSpPr>
            <a:spLocks/>
          </p:cNvSpPr>
          <p:nvPr/>
        </p:nvSpPr>
        <p:spPr bwMode="auto">
          <a:xfrm>
            <a:off x="3486150" y="2797175"/>
            <a:ext cx="1166813" cy="461963"/>
          </a:xfrm>
          <a:custGeom>
            <a:avLst/>
            <a:gdLst>
              <a:gd name="T0" fmla="*/ 2147483647 w 709"/>
              <a:gd name="T1" fmla="*/ 0 h 321"/>
              <a:gd name="T2" fmla="*/ 0 w 709"/>
              <a:gd name="T3" fmla="*/ 2147483647 h 321"/>
              <a:gd name="T4" fmla="*/ 2147483647 w 709"/>
              <a:gd name="T5" fmla="*/ 2147483647 h 321"/>
              <a:gd name="T6" fmla="*/ 2147483647 w 709"/>
              <a:gd name="T7" fmla="*/ 2147483647 h 321"/>
              <a:gd name="T8" fmla="*/ 2147483647 w 709"/>
              <a:gd name="T9" fmla="*/ 2147483647 h 321"/>
              <a:gd name="T10" fmla="*/ 2147483647 w 709"/>
              <a:gd name="T11" fmla="*/ 2147483647 h 321"/>
              <a:gd name="T12" fmla="*/ 2147483647 w 709"/>
              <a:gd name="T13" fmla="*/ 2147483647 h 321"/>
              <a:gd name="T14" fmla="*/ 2147483647 w 709"/>
              <a:gd name="T15" fmla="*/ 2147483647 h 321"/>
              <a:gd name="T16" fmla="*/ 2147483647 w 709"/>
              <a:gd name="T17" fmla="*/ 2147483647 h 321"/>
              <a:gd name="T18" fmla="*/ 2147483647 w 709"/>
              <a:gd name="T19" fmla="*/ 2147483647 h 321"/>
              <a:gd name="T20" fmla="*/ 2147483647 w 709"/>
              <a:gd name="T21" fmla="*/ 2147483647 h 321"/>
              <a:gd name="T22" fmla="*/ 2147483647 w 709"/>
              <a:gd name="T23" fmla="*/ 2147483647 h 321"/>
              <a:gd name="T24" fmla="*/ 2147483647 w 709"/>
              <a:gd name="T25" fmla="*/ 2147483647 h 321"/>
              <a:gd name="T26" fmla="*/ 2147483647 w 709"/>
              <a:gd name="T27" fmla="*/ 2147483647 h 321"/>
              <a:gd name="T28" fmla="*/ 2147483647 w 709"/>
              <a:gd name="T29" fmla="*/ 0 h 3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9"/>
              <a:gd name="T46" fmla="*/ 0 h 321"/>
              <a:gd name="T47" fmla="*/ 709 w 709"/>
              <a:gd name="T48" fmla="*/ 321 h 3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9" h="321">
                <a:moveTo>
                  <a:pt x="8" y="0"/>
                </a:moveTo>
                <a:lnTo>
                  <a:pt x="0" y="212"/>
                </a:lnTo>
                <a:lnTo>
                  <a:pt x="160" y="217"/>
                </a:lnTo>
                <a:lnTo>
                  <a:pt x="158" y="320"/>
                </a:lnTo>
                <a:lnTo>
                  <a:pt x="374" y="317"/>
                </a:lnTo>
                <a:lnTo>
                  <a:pt x="567" y="314"/>
                </a:lnTo>
                <a:lnTo>
                  <a:pt x="708" y="317"/>
                </a:lnTo>
                <a:lnTo>
                  <a:pt x="664" y="227"/>
                </a:lnTo>
                <a:lnTo>
                  <a:pt x="634" y="144"/>
                </a:lnTo>
                <a:lnTo>
                  <a:pt x="600" y="58"/>
                </a:lnTo>
                <a:lnTo>
                  <a:pt x="520" y="2"/>
                </a:lnTo>
                <a:lnTo>
                  <a:pt x="483" y="35"/>
                </a:lnTo>
                <a:lnTo>
                  <a:pt x="439" y="12"/>
                </a:lnTo>
                <a:lnTo>
                  <a:pt x="246" y="6"/>
                </a:lnTo>
                <a:lnTo>
                  <a:pt x="8"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3" name="Freeform 31"/>
          <p:cNvSpPr>
            <a:spLocks/>
          </p:cNvSpPr>
          <p:nvPr/>
        </p:nvSpPr>
        <p:spPr bwMode="auto">
          <a:xfrm>
            <a:off x="3733800" y="3248025"/>
            <a:ext cx="1025525" cy="455613"/>
          </a:xfrm>
          <a:custGeom>
            <a:avLst/>
            <a:gdLst>
              <a:gd name="T0" fmla="*/ 2147483647 w 623"/>
              <a:gd name="T1" fmla="*/ 2147483647 h 318"/>
              <a:gd name="T2" fmla="*/ 2147483647 w 623"/>
              <a:gd name="T3" fmla="*/ 2147483647 h 318"/>
              <a:gd name="T4" fmla="*/ 0 w 623"/>
              <a:gd name="T5" fmla="*/ 2147483647 h 318"/>
              <a:gd name="T6" fmla="*/ 2147483647 w 623"/>
              <a:gd name="T7" fmla="*/ 2147483647 h 318"/>
              <a:gd name="T8" fmla="*/ 2147483647 w 623"/>
              <a:gd name="T9" fmla="*/ 2147483647 h 318"/>
              <a:gd name="T10" fmla="*/ 2147483647 w 623"/>
              <a:gd name="T11" fmla="*/ 2147483647 h 318"/>
              <a:gd name="T12" fmla="*/ 2147483647 w 623"/>
              <a:gd name="T13" fmla="*/ 2147483647 h 318"/>
              <a:gd name="T14" fmla="*/ 2147483647 w 623"/>
              <a:gd name="T15" fmla="*/ 2147483647 h 318"/>
              <a:gd name="T16" fmla="*/ 2147483647 w 623"/>
              <a:gd name="T17" fmla="*/ 0 h 318"/>
              <a:gd name="T18" fmla="*/ 2147483647 w 623"/>
              <a:gd name="T19" fmla="*/ 2147483647 h 318"/>
              <a:gd name="T20" fmla="*/ 2147483647 w 623"/>
              <a:gd name="T21" fmla="*/ 2147483647 h 3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3"/>
              <a:gd name="T34" fmla="*/ 0 h 318"/>
              <a:gd name="T35" fmla="*/ 623 w 623"/>
              <a:gd name="T36" fmla="*/ 318 h 3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3" h="318">
                <a:moveTo>
                  <a:pt x="6" y="3"/>
                </a:moveTo>
                <a:lnTo>
                  <a:pt x="5" y="185"/>
                </a:lnTo>
                <a:lnTo>
                  <a:pt x="0" y="314"/>
                </a:lnTo>
                <a:lnTo>
                  <a:pt x="622" y="317"/>
                </a:lnTo>
                <a:lnTo>
                  <a:pt x="610" y="152"/>
                </a:lnTo>
                <a:lnTo>
                  <a:pt x="610" y="89"/>
                </a:lnTo>
                <a:lnTo>
                  <a:pt x="560" y="52"/>
                </a:lnTo>
                <a:lnTo>
                  <a:pt x="575" y="18"/>
                </a:lnTo>
                <a:lnTo>
                  <a:pt x="554" y="0"/>
                </a:lnTo>
                <a:lnTo>
                  <a:pt x="272" y="3"/>
                </a:lnTo>
                <a:lnTo>
                  <a:pt x="6" y="3"/>
                </a:lnTo>
              </a:path>
            </a:pathLst>
          </a:custGeom>
          <a:solidFill>
            <a:srgbClr val="CC3399"/>
          </a:solidFill>
          <a:ln w="12700" cap="rnd" cmpd="sng">
            <a:solidFill>
              <a:schemeClr val="tx1"/>
            </a:solidFill>
            <a:prstDash val="solid"/>
            <a:round/>
            <a:headEnd type="none" w="med" len="med"/>
            <a:tailEnd type="none" w="med" len="med"/>
          </a:ln>
        </p:spPr>
        <p:txBody>
          <a:bodyPr/>
          <a:lstStyle/>
          <a:p>
            <a:endParaRPr lang="en-US"/>
          </a:p>
        </p:txBody>
      </p:sp>
      <p:sp>
        <p:nvSpPr>
          <p:cNvPr id="23574" name="Freeform 32"/>
          <p:cNvSpPr>
            <a:spLocks/>
          </p:cNvSpPr>
          <p:nvPr/>
        </p:nvSpPr>
        <p:spPr bwMode="auto">
          <a:xfrm>
            <a:off x="3595688" y="3690938"/>
            <a:ext cx="1196975" cy="504825"/>
          </a:xfrm>
          <a:custGeom>
            <a:avLst/>
            <a:gdLst>
              <a:gd name="T0" fmla="*/ 2147483647 w 727"/>
              <a:gd name="T1" fmla="*/ 0 h 351"/>
              <a:gd name="T2" fmla="*/ 0 w 727"/>
              <a:gd name="T3" fmla="*/ 2147483647 h 351"/>
              <a:gd name="T4" fmla="*/ 2147483647 w 727"/>
              <a:gd name="T5" fmla="*/ 2147483647 h 351"/>
              <a:gd name="T6" fmla="*/ 2147483647 w 727"/>
              <a:gd name="T7" fmla="*/ 2147483647 h 351"/>
              <a:gd name="T8" fmla="*/ 2147483647 w 727"/>
              <a:gd name="T9" fmla="*/ 2147483647 h 351"/>
              <a:gd name="T10" fmla="*/ 2147483647 w 727"/>
              <a:gd name="T11" fmla="*/ 2147483647 h 351"/>
              <a:gd name="T12" fmla="*/ 2147483647 w 727"/>
              <a:gd name="T13" fmla="*/ 2147483647 h 351"/>
              <a:gd name="T14" fmla="*/ 2147483647 w 727"/>
              <a:gd name="T15" fmla="*/ 2147483647 h 351"/>
              <a:gd name="T16" fmla="*/ 2147483647 w 727"/>
              <a:gd name="T17" fmla="*/ 2147483647 h 351"/>
              <a:gd name="T18" fmla="*/ 2147483647 w 727"/>
              <a:gd name="T19" fmla="*/ 2147483647 h 351"/>
              <a:gd name="T20" fmla="*/ 2147483647 w 727"/>
              <a:gd name="T21" fmla="*/ 2147483647 h 351"/>
              <a:gd name="T22" fmla="*/ 2147483647 w 727"/>
              <a:gd name="T23" fmla="*/ 2147483647 h 351"/>
              <a:gd name="T24" fmla="*/ 2147483647 w 727"/>
              <a:gd name="T25" fmla="*/ 0 h 3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27"/>
              <a:gd name="T40" fmla="*/ 0 h 351"/>
              <a:gd name="T41" fmla="*/ 727 w 727"/>
              <a:gd name="T42" fmla="*/ 351 h 35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27" h="351">
                <a:moveTo>
                  <a:pt x="5" y="0"/>
                </a:moveTo>
                <a:lnTo>
                  <a:pt x="0" y="62"/>
                </a:lnTo>
                <a:lnTo>
                  <a:pt x="258" y="72"/>
                </a:lnTo>
                <a:lnTo>
                  <a:pt x="260" y="271"/>
                </a:lnTo>
                <a:lnTo>
                  <a:pt x="392" y="326"/>
                </a:lnTo>
                <a:lnTo>
                  <a:pt x="428" y="306"/>
                </a:lnTo>
                <a:lnTo>
                  <a:pt x="512" y="350"/>
                </a:lnTo>
                <a:lnTo>
                  <a:pt x="567" y="348"/>
                </a:lnTo>
                <a:lnTo>
                  <a:pt x="667" y="306"/>
                </a:lnTo>
                <a:lnTo>
                  <a:pt x="726" y="347"/>
                </a:lnTo>
                <a:lnTo>
                  <a:pt x="726" y="131"/>
                </a:lnTo>
                <a:lnTo>
                  <a:pt x="708" y="5"/>
                </a:lnTo>
                <a:lnTo>
                  <a:pt x="5"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5" name="Freeform 33"/>
          <p:cNvSpPr>
            <a:spLocks/>
          </p:cNvSpPr>
          <p:nvPr/>
        </p:nvSpPr>
        <p:spPr bwMode="auto">
          <a:xfrm>
            <a:off x="4865688" y="4243388"/>
            <a:ext cx="819150" cy="573087"/>
          </a:xfrm>
          <a:custGeom>
            <a:avLst/>
            <a:gdLst>
              <a:gd name="T0" fmla="*/ 0 w 498"/>
              <a:gd name="T1" fmla="*/ 2147483647 h 399"/>
              <a:gd name="T2" fmla="*/ 2147483647 w 498"/>
              <a:gd name="T3" fmla="*/ 0 h 399"/>
              <a:gd name="T4" fmla="*/ 2147483647 w 498"/>
              <a:gd name="T5" fmla="*/ 2147483647 h 399"/>
              <a:gd name="T6" fmla="*/ 2147483647 w 498"/>
              <a:gd name="T7" fmla="*/ 2147483647 h 399"/>
              <a:gd name="T8" fmla="*/ 2147483647 w 498"/>
              <a:gd name="T9" fmla="*/ 2147483647 h 399"/>
              <a:gd name="T10" fmla="*/ 2147483647 w 498"/>
              <a:gd name="T11" fmla="*/ 2147483647 h 399"/>
              <a:gd name="T12" fmla="*/ 2147483647 w 498"/>
              <a:gd name="T13" fmla="*/ 2147483647 h 399"/>
              <a:gd name="T14" fmla="*/ 2147483647 w 498"/>
              <a:gd name="T15" fmla="*/ 2147483647 h 399"/>
              <a:gd name="T16" fmla="*/ 2147483647 w 498"/>
              <a:gd name="T17" fmla="*/ 2147483647 h 399"/>
              <a:gd name="T18" fmla="*/ 2147483647 w 498"/>
              <a:gd name="T19" fmla="*/ 2147483647 h 399"/>
              <a:gd name="T20" fmla="*/ 2147483647 w 498"/>
              <a:gd name="T21" fmla="*/ 2147483647 h 399"/>
              <a:gd name="T22" fmla="*/ 2147483647 w 498"/>
              <a:gd name="T23" fmla="*/ 2147483647 h 399"/>
              <a:gd name="T24" fmla="*/ 2147483647 w 498"/>
              <a:gd name="T25" fmla="*/ 2147483647 h 399"/>
              <a:gd name="T26" fmla="*/ 2147483647 w 498"/>
              <a:gd name="T27" fmla="*/ 2147483647 h 399"/>
              <a:gd name="T28" fmla="*/ 2147483647 w 498"/>
              <a:gd name="T29" fmla="*/ 2147483647 h 399"/>
              <a:gd name="T30" fmla="*/ 2147483647 w 498"/>
              <a:gd name="T31" fmla="*/ 2147483647 h 399"/>
              <a:gd name="T32" fmla="*/ 2147483647 w 498"/>
              <a:gd name="T33" fmla="*/ 2147483647 h 399"/>
              <a:gd name="T34" fmla="*/ 2147483647 w 498"/>
              <a:gd name="T35" fmla="*/ 2147483647 h 399"/>
              <a:gd name="T36" fmla="*/ 2147483647 w 498"/>
              <a:gd name="T37" fmla="*/ 2147483647 h 399"/>
              <a:gd name="T38" fmla="*/ 2147483647 w 498"/>
              <a:gd name="T39" fmla="*/ 2147483647 h 399"/>
              <a:gd name="T40" fmla="*/ 2147483647 w 498"/>
              <a:gd name="T41" fmla="*/ 2147483647 h 399"/>
              <a:gd name="T42" fmla="*/ 2147483647 w 498"/>
              <a:gd name="T43" fmla="*/ 2147483647 h 399"/>
              <a:gd name="T44" fmla="*/ 2147483647 w 498"/>
              <a:gd name="T45" fmla="*/ 2147483647 h 399"/>
              <a:gd name="T46" fmla="*/ 2147483647 w 498"/>
              <a:gd name="T47" fmla="*/ 2147483647 h 399"/>
              <a:gd name="T48" fmla="*/ 2147483647 w 498"/>
              <a:gd name="T49" fmla="*/ 2147483647 h 399"/>
              <a:gd name="T50" fmla="*/ 2147483647 w 498"/>
              <a:gd name="T51" fmla="*/ 2147483647 h 399"/>
              <a:gd name="T52" fmla="*/ 2147483647 w 498"/>
              <a:gd name="T53" fmla="*/ 2147483647 h 399"/>
              <a:gd name="T54" fmla="*/ 2147483647 w 498"/>
              <a:gd name="T55" fmla="*/ 2147483647 h 399"/>
              <a:gd name="T56" fmla="*/ 2147483647 w 498"/>
              <a:gd name="T57" fmla="*/ 2147483647 h 399"/>
              <a:gd name="T58" fmla="*/ 2147483647 w 498"/>
              <a:gd name="T59" fmla="*/ 2147483647 h 399"/>
              <a:gd name="T60" fmla="*/ 2147483647 w 498"/>
              <a:gd name="T61" fmla="*/ 2147483647 h 399"/>
              <a:gd name="T62" fmla="*/ 2147483647 w 498"/>
              <a:gd name="T63" fmla="*/ 2147483647 h 399"/>
              <a:gd name="T64" fmla="*/ 2147483647 w 498"/>
              <a:gd name="T65" fmla="*/ 2147483647 h 399"/>
              <a:gd name="T66" fmla="*/ 2147483647 w 498"/>
              <a:gd name="T67" fmla="*/ 2147483647 h 399"/>
              <a:gd name="T68" fmla="*/ 0 w 498"/>
              <a:gd name="T69" fmla="*/ 2147483647 h 3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8"/>
              <a:gd name="T106" fmla="*/ 0 h 399"/>
              <a:gd name="T107" fmla="*/ 498 w 498"/>
              <a:gd name="T108" fmla="*/ 399 h 3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8" h="399">
                <a:moveTo>
                  <a:pt x="0" y="9"/>
                </a:moveTo>
                <a:lnTo>
                  <a:pt x="249" y="0"/>
                </a:lnTo>
                <a:lnTo>
                  <a:pt x="292" y="82"/>
                </a:lnTo>
                <a:lnTo>
                  <a:pt x="255" y="179"/>
                </a:lnTo>
                <a:lnTo>
                  <a:pt x="242" y="222"/>
                </a:lnTo>
                <a:lnTo>
                  <a:pt x="409" y="204"/>
                </a:lnTo>
                <a:lnTo>
                  <a:pt x="420" y="268"/>
                </a:lnTo>
                <a:lnTo>
                  <a:pt x="370" y="262"/>
                </a:lnTo>
                <a:lnTo>
                  <a:pt x="347" y="289"/>
                </a:lnTo>
                <a:lnTo>
                  <a:pt x="373" y="307"/>
                </a:lnTo>
                <a:lnTo>
                  <a:pt x="418" y="286"/>
                </a:lnTo>
                <a:lnTo>
                  <a:pt x="420" y="316"/>
                </a:lnTo>
                <a:lnTo>
                  <a:pt x="445" y="291"/>
                </a:lnTo>
                <a:lnTo>
                  <a:pt x="465" y="291"/>
                </a:lnTo>
                <a:lnTo>
                  <a:pt x="442" y="344"/>
                </a:lnTo>
                <a:lnTo>
                  <a:pt x="485" y="353"/>
                </a:lnTo>
                <a:lnTo>
                  <a:pt x="497" y="381"/>
                </a:lnTo>
                <a:lnTo>
                  <a:pt x="479" y="390"/>
                </a:lnTo>
                <a:lnTo>
                  <a:pt x="453" y="372"/>
                </a:lnTo>
                <a:lnTo>
                  <a:pt x="405" y="359"/>
                </a:lnTo>
                <a:lnTo>
                  <a:pt x="415" y="393"/>
                </a:lnTo>
                <a:lnTo>
                  <a:pt x="391" y="398"/>
                </a:lnTo>
                <a:lnTo>
                  <a:pt x="371" y="366"/>
                </a:lnTo>
                <a:lnTo>
                  <a:pt x="359" y="386"/>
                </a:lnTo>
                <a:lnTo>
                  <a:pt x="286" y="386"/>
                </a:lnTo>
                <a:lnTo>
                  <a:pt x="286" y="366"/>
                </a:lnTo>
                <a:lnTo>
                  <a:pt x="259" y="344"/>
                </a:lnTo>
                <a:lnTo>
                  <a:pt x="205" y="340"/>
                </a:lnTo>
                <a:lnTo>
                  <a:pt x="250" y="366"/>
                </a:lnTo>
                <a:lnTo>
                  <a:pt x="186" y="380"/>
                </a:lnTo>
                <a:lnTo>
                  <a:pt x="86" y="362"/>
                </a:lnTo>
                <a:lnTo>
                  <a:pt x="48" y="366"/>
                </a:lnTo>
                <a:lnTo>
                  <a:pt x="62" y="233"/>
                </a:lnTo>
                <a:lnTo>
                  <a:pt x="2" y="127"/>
                </a:lnTo>
                <a:lnTo>
                  <a:pt x="0" y="9"/>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6" name="Freeform 34"/>
          <p:cNvSpPr>
            <a:spLocks/>
          </p:cNvSpPr>
          <p:nvPr/>
        </p:nvSpPr>
        <p:spPr bwMode="auto">
          <a:xfrm>
            <a:off x="4303713" y="1824038"/>
            <a:ext cx="915987" cy="898525"/>
          </a:xfrm>
          <a:custGeom>
            <a:avLst/>
            <a:gdLst>
              <a:gd name="T0" fmla="*/ 0 w 556"/>
              <a:gd name="T1" fmla="*/ 2147483647 h 626"/>
              <a:gd name="T2" fmla="*/ 2147483647 w 556"/>
              <a:gd name="T3" fmla="*/ 2147483647 h 626"/>
              <a:gd name="T4" fmla="*/ 2147483647 w 556"/>
              <a:gd name="T5" fmla="*/ 0 h 626"/>
              <a:gd name="T6" fmla="*/ 2147483647 w 556"/>
              <a:gd name="T7" fmla="*/ 2147483647 h 626"/>
              <a:gd name="T8" fmla="*/ 2147483647 w 556"/>
              <a:gd name="T9" fmla="*/ 2147483647 h 626"/>
              <a:gd name="T10" fmla="*/ 2147483647 w 556"/>
              <a:gd name="T11" fmla="*/ 2147483647 h 626"/>
              <a:gd name="T12" fmla="*/ 2147483647 w 556"/>
              <a:gd name="T13" fmla="*/ 2147483647 h 626"/>
              <a:gd name="T14" fmla="*/ 2147483647 w 556"/>
              <a:gd name="T15" fmla="*/ 2147483647 h 626"/>
              <a:gd name="T16" fmla="*/ 2147483647 w 556"/>
              <a:gd name="T17" fmla="*/ 2147483647 h 626"/>
              <a:gd name="T18" fmla="*/ 2147483647 w 556"/>
              <a:gd name="T19" fmla="*/ 2147483647 h 626"/>
              <a:gd name="T20" fmla="*/ 2147483647 w 556"/>
              <a:gd name="T21" fmla="*/ 2147483647 h 626"/>
              <a:gd name="T22" fmla="*/ 2147483647 w 556"/>
              <a:gd name="T23" fmla="*/ 2147483647 h 626"/>
              <a:gd name="T24" fmla="*/ 2147483647 w 556"/>
              <a:gd name="T25" fmla="*/ 2147483647 h 626"/>
              <a:gd name="T26" fmla="*/ 2147483647 w 556"/>
              <a:gd name="T27" fmla="*/ 2147483647 h 626"/>
              <a:gd name="T28" fmla="*/ 2147483647 w 556"/>
              <a:gd name="T29" fmla="*/ 2147483647 h 626"/>
              <a:gd name="T30" fmla="*/ 2147483647 w 556"/>
              <a:gd name="T31" fmla="*/ 2147483647 h 626"/>
              <a:gd name="T32" fmla="*/ 2147483647 w 556"/>
              <a:gd name="T33" fmla="*/ 2147483647 h 626"/>
              <a:gd name="T34" fmla="*/ 2147483647 w 556"/>
              <a:gd name="T35" fmla="*/ 2147483647 h 626"/>
              <a:gd name="T36" fmla="*/ 2147483647 w 556"/>
              <a:gd name="T37" fmla="*/ 2147483647 h 626"/>
              <a:gd name="T38" fmla="*/ 2147483647 w 556"/>
              <a:gd name="T39" fmla="*/ 2147483647 h 626"/>
              <a:gd name="T40" fmla="*/ 2147483647 w 556"/>
              <a:gd name="T41" fmla="*/ 2147483647 h 626"/>
              <a:gd name="T42" fmla="*/ 2147483647 w 556"/>
              <a:gd name="T43" fmla="*/ 2147483647 h 626"/>
              <a:gd name="T44" fmla="*/ 2147483647 w 556"/>
              <a:gd name="T45" fmla="*/ 2147483647 h 626"/>
              <a:gd name="T46" fmla="*/ 2147483647 w 556"/>
              <a:gd name="T47" fmla="*/ 2147483647 h 626"/>
              <a:gd name="T48" fmla="*/ 2147483647 w 556"/>
              <a:gd name="T49" fmla="*/ 2147483647 h 626"/>
              <a:gd name="T50" fmla="*/ 2147483647 w 556"/>
              <a:gd name="T51" fmla="*/ 2147483647 h 626"/>
              <a:gd name="T52" fmla="*/ 2147483647 w 556"/>
              <a:gd name="T53" fmla="*/ 2147483647 h 626"/>
              <a:gd name="T54" fmla="*/ 2147483647 w 556"/>
              <a:gd name="T55" fmla="*/ 2147483647 h 626"/>
              <a:gd name="T56" fmla="*/ 2147483647 w 556"/>
              <a:gd name="T57" fmla="*/ 2147483647 h 626"/>
              <a:gd name="T58" fmla="*/ 2147483647 w 556"/>
              <a:gd name="T59" fmla="*/ 2147483647 h 626"/>
              <a:gd name="T60" fmla="*/ 0 w 556"/>
              <a:gd name="T61" fmla="*/ 2147483647 h 6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56"/>
              <a:gd name="T94" fmla="*/ 0 h 626"/>
              <a:gd name="T95" fmla="*/ 556 w 556"/>
              <a:gd name="T96" fmla="*/ 626 h 6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56" h="626">
                <a:moveTo>
                  <a:pt x="0" y="49"/>
                </a:moveTo>
                <a:lnTo>
                  <a:pt x="146" y="49"/>
                </a:lnTo>
                <a:lnTo>
                  <a:pt x="144" y="0"/>
                </a:lnTo>
                <a:lnTo>
                  <a:pt x="176" y="14"/>
                </a:lnTo>
                <a:lnTo>
                  <a:pt x="182" y="52"/>
                </a:lnTo>
                <a:lnTo>
                  <a:pt x="252" y="93"/>
                </a:lnTo>
                <a:lnTo>
                  <a:pt x="273" y="74"/>
                </a:lnTo>
                <a:lnTo>
                  <a:pt x="314" y="74"/>
                </a:lnTo>
                <a:lnTo>
                  <a:pt x="346" y="111"/>
                </a:lnTo>
                <a:lnTo>
                  <a:pt x="367" y="97"/>
                </a:lnTo>
                <a:lnTo>
                  <a:pt x="428" y="112"/>
                </a:lnTo>
                <a:lnTo>
                  <a:pt x="449" y="85"/>
                </a:lnTo>
                <a:lnTo>
                  <a:pt x="487" y="106"/>
                </a:lnTo>
                <a:lnTo>
                  <a:pt x="555" y="103"/>
                </a:lnTo>
                <a:lnTo>
                  <a:pt x="444" y="181"/>
                </a:lnTo>
                <a:lnTo>
                  <a:pt x="390" y="249"/>
                </a:lnTo>
                <a:lnTo>
                  <a:pt x="400" y="347"/>
                </a:lnTo>
                <a:lnTo>
                  <a:pt x="362" y="388"/>
                </a:lnTo>
                <a:lnTo>
                  <a:pt x="378" y="417"/>
                </a:lnTo>
                <a:lnTo>
                  <a:pt x="378" y="490"/>
                </a:lnTo>
                <a:lnTo>
                  <a:pt x="415" y="490"/>
                </a:lnTo>
                <a:lnTo>
                  <a:pt x="472" y="543"/>
                </a:lnTo>
                <a:lnTo>
                  <a:pt x="494" y="607"/>
                </a:lnTo>
                <a:lnTo>
                  <a:pt x="102" y="625"/>
                </a:lnTo>
                <a:lnTo>
                  <a:pt x="103" y="452"/>
                </a:lnTo>
                <a:lnTo>
                  <a:pt x="68" y="414"/>
                </a:lnTo>
                <a:lnTo>
                  <a:pt x="80" y="369"/>
                </a:lnTo>
                <a:lnTo>
                  <a:pt x="93" y="343"/>
                </a:lnTo>
                <a:lnTo>
                  <a:pt x="68" y="223"/>
                </a:lnTo>
                <a:lnTo>
                  <a:pt x="35" y="144"/>
                </a:lnTo>
                <a:lnTo>
                  <a:pt x="0" y="49"/>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77" name="Freeform 35"/>
          <p:cNvSpPr>
            <a:spLocks/>
          </p:cNvSpPr>
          <p:nvPr/>
        </p:nvSpPr>
        <p:spPr bwMode="auto">
          <a:xfrm>
            <a:off x="4894263" y="2133600"/>
            <a:ext cx="696912" cy="708025"/>
          </a:xfrm>
          <a:custGeom>
            <a:avLst/>
            <a:gdLst>
              <a:gd name="T0" fmla="*/ 2147483647 w 423"/>
              <a:gd name="T1" fmla="*/ 2147483647 h 493"/>
              <a:gd name="T2" fmla="*/ 2147483647 w 423"/>
              <a:gd name="T3" fmla="*/ 2147483647 h 493"/>
              <a:gd name="T4" fmla="*/ 2147483647 w 423"/>
              <a:gd name="T5" fmla="*/ 2147483647 h 493"/>
              <a:gd name="T6" fmla="*/ 2147483647 w 423"/>
              <a:gd name="T7" fmla="*/ 0 h 493"/>
              <a:gd name="T8" fmla="*/ 2147483647 w 423"/>
              <a:gd name="T9" fmla="*/ 2147483647 h 493"/>
              <a:gd name="T10" fmla="*/ 2147483647 w 423"/>
              <a:gd name="T11" fmla="*/ 2147483647 h 493"/>
              <a:gd name="T12" fmla="*/ 2147483647 w 423"/>
              <a:gd name="T13" fmla="*/ 2147483647 h 493"/>
              <a:gd name="T14" fmla="*/ 2147483647 w 423"/>
              <a:gd name="T15" fmla="*/ 2147483647 h 493"/>
              <a:gd name="T16" fmla="*/ 2147483647 w 423"/>
              <a:gd name="T17" fmla="*/ 2147483647 h 493"/>
              <a:gd name="T18" fmla="*/ 2147483647 w 423"/>
              <a:gd name="T19" fmla="*/ 2147483647 h 493"/>
              <a:gd name="T20" fmla="*/ 2147483647 w 423"/>
              <a:gd name="T21" fmla="*/ 2147483647 h 493"/>
              <a:gd name="T22" fmla="*/ 2147483647 w 423"/>
              <a:gd name="T23" fmla="*/ 2147483647 h 493"/>
              <a:gd name="T24" fmla="*/ 2147483647 w 423"/>
              <a:gd name="T25" fmla="*/ 2147483647 h 493"/>
              <a:gd name="T26" fmla="*/ 2147483647 w 423"/>
              <a:gd name="T27" fmla="*/ 2147483647 h 493"/>
              <a:gd name="T28" fmla="*/ 2147483647 w 423"/>
              <a:gd name="T29" fmla="*/ 2147483647 h 493"/>
              <a:gd name="T30" fmla="*/ 2147483647 w 423"/>
              <a:gd name="T31" fmla="*/ 2147483647 h 493"/>
              <a:gd name="T32" fmla="*/ 2147483647 w 423"/>
              <a:gd name="T33" fmla="*/ 2147483647 h 493"/>
              <a:gd name="T34" fmla="*/ 2147483647 w 423"/>
              <a:gd name="T35" fmla="*/ 2147483647 h 493"/>
              <a:gd name="T36" fmla="*/ 2147483647 w 423"/>
              <a:gd name="T37" fmla="*/ 2147483647 h 493"/>
              <a:gd name="T38" fmla="*/ 2147483647 w 423"/>
              <a:gd name="T39" fmla="*/ 2147483647 h 493"/>
              <a:gd name="T40" fmla="*/ 2147483647 w 423"/>
              <a:gd name="T41" fmla="*/ 2147483647 h 493"/>
              <a:gd name="T42" fmla="*/ 2147483647 w 423"/>
              <a:gd name="T43" fmla="*/ 2147483647 h 493"/>
              <a:gd name="T44" fmla="*/ 2147483647 w 423"/>
              <a:gd name="T45" fmla="*/ 2147483647 h 493"/>
              <a:gd name="T46" fmla="*/ 2147483647 w 423"/>
              <a:gd name="T47" fmla="*/ 2147483647 h 493"/>
              <a:gd name="T48" fmla="*/ 2147483647 w 423"/>
              <a:gd name="T49" fmla="*/ 2147483647 h 493"/>
              <a:gd name="T50" fmla="*/ 2147483647 w 423"/>
              <a:gd name="T51" fmla="*/ 2147483647 h 493"/>
              <a:gd name="T52" fmla="*/ 2147483647 w 423"/>
              <a:gd name="T53" fmla="*/ 2147483647 h 493"/>
              <a:gd name="T54" fmla="*/ 2147483647 w 423"/>
              <a:gd name="T55" fmla="*/ 2147483647 h 493"/>
              <a:gd name="T56" fmla="*/ 2147483647 w 423"/>
              <a:gd name="T57" fmla="*/ 2147483647 h 493"/>
              <a:gd name="T58" fmla="*/ 2147483647 w 423"/>
              <a:gd name="T59" fmla="*/ 2147483647 h 493"/>
              <a:gd name="T60" fmla="*/ 2147483647 w 423"/>
              <a:gd name="T61" fmla="*/ 2147483647 h 493"/>
              <a:gd name="T62" fmla="*/ 2147483647 w 423"/>
              <a:gd name="T63" fmla="*/ 2147483647 h 493"/>
              <a:gd name="T64" fmla="*/ 2147483647 w 423"/>
              <a:gd name="T65" fmla="*/ 2147483647 h 493"/>
              <a:gd name="T66" fmla="*/ 0 w 423"/>
              <a:gd name="T67" fmla="*/ 2147483647 h 493"/>
              <a:gd name="T68" fmla="*/ 2147483647 w 423"/>
              <a:gd name="T69" fmla="*/ 2147483647 h 493"/>
              <a:gd name="T70" fmla="*/ 2147483647 w 423"/>
              <a:gd name="T71" fmla="*/ 2147483647 h 4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3"/>
              <a:gd name="T109" fmla="*/ 0 h 493"/>
              <a:gd name="T110" fmla="*/ 423 w 423"/>
              <a:gd name="T111" fmla="*/ 493 h 4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3" h="493">
                <a:moveTo>
                  <a:pt x="30" y="33"/>
                </a:moveTo>
                <a:lnTo>
                  <a:pt x="62" y="29"/>
                </a:lnTo>
                <a:lnTo>
                  <a:pt x="91" y="29"/>
                </a:lnTo>
                <a:lnTo>
                  <a:pt x="109" y="0"/>
                </a:lnTo>
                <a:lnTo>
                  <a:pt x="123" y="36"/>
                </a:lnTo>
                <a:lnTo>
                  <a:pt x="168" y="36"/>
                </a:lnTo>
                <a:lnTo>
                  <a:pt x="193" y="70"/>
                </a:lnTo>
                <a:lnTo>
                  <a:pt x="240" y="61"/>
                </a:lnTo>
                <a:lnTo>
                  <a:pt x="272" y="82"/>
                </a:lnTo>
                <a:lnTo>
                  <a:pt x="331" y="97"/>
                </a:lnTo>
                <a:lnTo>
                  <a:pt x="342" y="123"/>
                </a:lnTo>
                <a:lnTo>
                  <a:pt x="372" y="124"/>
                </a:lnTo>
                <a:lnTo>
                  <a:pt x="363" y="150"/>
                </a:lnTo>
                <a:lnTo>
                  <a:pt x="373" y="179"/>
                </a:lnTo>
                <a:lnTo>
                  <a:pt x="354" y="215"/>
                </a:lnTo>
                <a:lnTo>
                  <a:pt x="367" y="223"/>
                </a:lnTo>
                <a:lnTo>
                  <a:pt x="393" y="186"/>
                </a:lnTo>
                <a:lnTo>
                  <a:pt x="399" y="170"/>
                </a:lnTo>
                <a:lnTo>
                  <a:pt x="413" y="163"/>
                </a:lnTo>
                <a:lnTo>
                  <a:pt x="422" y="183"/>
                </a:lnTo>
                <a:lnTo>
                  <a:pt x="402" y="218"/>
                </a:lnTo>
                <a:lnTo>
                  <a:pt x="386" y="272"/>
                </a:lnTo>
                <a:lnTo>
                  <a:pt x="386" y="377"/>
                </a:lnTo>
                <a:lnTo>
                  <a:pt x="401" y="395"/>
                </a:lnTo>
                <a:lnTo>
                  <a:pt x="395" y="459"/>
                </a:lnTo>
                <a:lnTo>
                  <a:pt x="194" y="492"/>
                </a:lnTo>
                <a:lnTo>
                  <a:pt x="144" y="460"/>
                </a:lnTo>
                <a:lnTo>
                  <a:pt x="155" y="422"/>
                </a:lnTo>
                <a:lnTo>
                  <a:pt x="131" y="380"/>
                </a:lnTo>
                <a:lnTo>
                  <a:pt x="109" y="327"/>
                </a:lnTo>
                <a:lnTo>
                  <a:pt x="53" y="274"/>
                </a:lnTo>
                <a:lnTo>
                  <a:pt x="18" y="274"/>
                </a:lnTo>
                <a:lnTo>
                  <a:pt x="18" y="201"/>
                </a:lnTo>
                <a:lnTo>
                  <a:pt x="0" y="174"/>
                </a:lnTo>
                <a:lnTo>
                  <a:pt x="39" y="132"/>
                </a:lnTo>
                <a:lnTo>
                  <a:pt x="30" y="33"/>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8" name="Freeform 36"/>
          <p:cNvSpPr>
            <a:spLocks/>
          </p:cNvSpPr>
          <p:nvPr/>
        </p:nvSpPr>
        <p:spPr bwMode="auto">
          <a:xfrm>
            <a:off x="4454525" y="2693988"/>
            <a:ext cx="809625" cy="458787"/>
          </a:xfrm>
          <a:custGeom>
            <a:avLst/>
            <a:gdLst>
              <a:gd name="T0" fmla="*/ 2147483647 w 491"/>
              <a:gd name="T1" fmla="*/ 2147483647 h 319"/>
              <a:gd name="T2" fmla="*/ 0 w 491"/>
              <a:gd name="T3" fmla="*/ 2147483647 h 319"/>
              <a:gd name="T4" fmla="*/ 2147483647 w 491"/>
              <a:gd name="T5" fmla="*/ 2147483647 h 319"/>
              <a:gd name="T6" fmla="*/ 2147483647 w 491"/>
              <a:gd name="T7" fmla="*/ 2147483647 h 319"/>
              <a:gd name="T8" fmla="*/ 2147483647 w 491"/>
              <a:gd name="T9" fmla="*/ 2147483647 h 319"/>
              <a:gd name="T10" fmla="*/ 2147483647 w 491"/>
              <a:gd name="T11" fmla="*/ 2147483647 h 319"/>
              <a:gd name="T12" fmla="*/ 2147483647 w 491"/>
              <a:gd name="T13" fmla="*/ 2147483647 h 319"/>
              <a:gd name="T14" fmla="*/ 2147483647 w 491"/>
              <a:gd name="T15" fmla="*/ 2147483647 h 319"/>
              <a:gd name="T16" fmla="*/ 2147483647 w 491"/>
              <a:gd name="T17" fmla="*/ 2147483647 h 319"/>
              <a:gd name="T18" fmla="*/ 2147483647 w 491"/>
              <a:gd name="T19" fmla="*/ 2147483647 h 319"/>
              <a:gd name="T20" fmla="*/ 2147483647 w 491"/>
              <a:gd name="T21" fmla="*/ 2147483647 h 319"/>
              <a:gd name="T22" fmla="*/ 2147483647 w 491"/>
              <a:gd name="T23" fmla="*/ 2147483647 h 319"/>
              <a:gd name="T24" fmla="*/ 2147483647 w 491"/>
              <a:gd name="T25" fmla="*/ 2147483647 h 319"/>
              <a:gd name="T26" fmla="*/ 2147483647 w 491"/>
              <a:gd name="T27" fmla="*/ 2147483647 h 319"/>
              <a:gd name="T28" fmla="*/ 2147483647 w 491"/>
              <a:gd name="T29" fmla="*/ 0 h 319"/>
              <a:gd name="T30" fmla="*/ 2147483647 w 491"/>
              <a:gd name="T31" fmla="*/ 2147483647 h 319"/>
              <a:gd name="T32" fmla="*/ 2147483647 w 491"/>
              <a:gd name="T33" fmla="*/ 2147483647 h 319"/>
              <a:gd name="T34" fmla="*/ 2147483647 w 491"/>
              <a:gd name="T35" fmla="*/ 2147483647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91"/>
              <a:gd name="T55" fmla="*/ 0 h 319"/>
              <a:gd name="T56" fmla="*/ 491 w 491"/>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91" h="319">
                <a:moveTo>
                  <a:pt x="8" y="17"/>
                </a:moveTo>
                <a:lnTo>
                  <a:pt x="0" y="71"/>
                </a:lnTo>
                <a:lnTo>
                  <a:pt x="11" y="132"/>
                </a:lnTo>
                <a:lnTo>
                  <a:pt x="56" y="253"/>
                </a:lnTo>
                <a:lnTo>
                  <a:pt x="82" y="318"/>
                </a:lnTo>
                <a:lnTo>
                  <a:pt x="370" y="303"/>
                </a:lnTo>
                <a:lnTo>
                  <a:pt x="417" y="318"/>
                </a:lnTo>
                <a:lnTo>
                  <a:pt x="446" y="256"/>
                </a:lnTo>
                <a:lnTo>
                  <a:pt x="435" y="212"/>
                </a:lnTo>
                <a:lnTo>
                  <a:pt x="484" y="203"/>
                </a:lnTo>
                <a:lnTo>
                  <a:pt x="490" y="133"/>
                </a:lnTo>
                <a:lnTo>
                  <a:pt x="461" y="103"/>
                </a:lnTo>
                <a:lnTo>
                  <a:pt x="411" y="71"/>
                </a:lnTo>
                <a:lnTo>
                  <a:pt x="422" y="30"/>
                </a:lnTo>
                <a:lnTo>
                  <a:pt x="400" y="0"/>
                </a:lnTo>
                <a:lnTo>
                  <a:pt x="293" y="5"/>
                </a:lnTo>
                <a:lnTo>
                  <a:pt x="184" y="9"/>
                </a:lnTo>
                <a:lnTo>
                  <a:pt x="8" y="17"/>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79" name="Freeform 37"/>
          <p:cNvSpPr>
            <a:spLocks/>
          </p:cNvSpPr>
          <p:nvPr/>
        </p:nvSpPr>
        <p:spPr bwMode="auto">
          <a:xfrm>
            <a:off x="5165725" y="2033588"/>
            <a:ext cx="749300" cy="282575"/>
          </a:xfrm>
          <a:custGeom>
            <a:avLst/>
            <a:gdLst>
              <a:gd name="T0" fmla="*/ 0 w 455"/>
              <a:gd name="T1" fmla="*/ 2147483647 h 197"/>
              <a:gd name="T2" fmla="*/ 2147483647 w 455"/>
              <a:gd name="T3" fmla="*/ 0 h 197"/>
              <a:gd name="T4" fmla="*/ 2147483647 w 455"/>
              <a:gd name="T5" fmla="*/ 2147483647 h 197"/>
              <a:gd name="T6" fmla="*/ 2147483647 w 455"/>
              <a:gd name="T7" fmla="*/ 2147483647 h 197"/>
              <a:gd name="T8" fmla="*/ 2147483647 w 455"/>
              <a:gd name="T9" fmla="*/ 2147483647 h 197"/>
              <a:gd name="T10" fmla="*/ 2147483647 w 455"/>
              <a:gd name="T11" fmla="*/ 2147483647 h 197"/>
              <a:gd name="T12" fmla="*/ 2147483647 w 455"/>
              <a:gd name="T13" fmla="*/ 2147483647 h 197"/>
              <a:gd name="T14" fmla="*/ 2147483647 w 455"/>
              <a:gd name="T15" fmla="*/ 2147483647 h 197"/>
              <a:gd name="T16" fmla="*/ 2147483647 w 455"/>
              <a:gd name="T17" fmla="*/ 2147483647 h 197"/>
              <a:gd name="T18" fmla="*/ 2147483647 w 455"/>
              <a:gd name="T19" fmla="*/ 2147483647 h 197"/>
              <a:gd name="T20" fmla="*/ 2147483647 w 455"/>
              <a:gd name="T21" fmla="*/ 2147483647 h 197"/>
              <a:gd name="T22" fmla="*/ 2147483647 w 455"/>
              <a:gd name="T23" fmla="*/ 2147483647 h 197"/>
              <a:gd name="T24" fmla="*/ 2147483647 w 455"/>
              <a:gd name="T25" fmla="*/ 2147483647 h 197"/>
              <a:gd name="T26" fmla="*/ 2147483647 w 455"/>
              <a:gd name="T27" fmla="*/ 2147483647 h 197"/>
              <a:gd name="T28" fmla="*/ 2147483647 w 455"/>
              <a:gd name="T29" fmla="*/ 2147483647 h 197"/>
              <a:gd name="T30" fmla="*/ 2147483647 w 455"/>
              <a:gd name="T31" fmla="*/ 2147483647 h 197"/>
              <a:gd name="T32" fmla="*/ 2147483647 w 455"/>
              <a:gd name="T33" fmla="*/ 2147483647 h 197"/>
              <a:gd name="T34" fmla="*/ 2147483647 w 455"/>
              <a:gd name="T35" fmla="*/ 2147483647 h 197"/>
              <a:gd name="T36" fmla="*/ 2147483647 w 455"/>
              <a:gd name="T37" fmla="*/ 2147483647 h 197"/>
              <a:gd name="T38" fmla="*/ 2147483647 w 455"/>
              <a:gd name="T39" fmla="*/ 2147483647 h 197"/>
              <a:gd name="T40" fmla="*/ 2147483647 w 455"/>
              <a:gd name="T41" fmla="*/ 2147483647 h 197"/>
              <a:gd name="T42" fmla="*/ 2147483647 w 455"/>
              <a:gd name="T43" fmla="*/ 2147483647 h 197"/>
              <a:gd name="T44" fmla="*/ 2147483647 w 455"/>
              <a:gd name="T45" fmla="*/ 2147483647 h 197"/>
              <a:gd name="T46" fmla="*/ 2147483647 w 455"/>
              <a:gd name="T47" fmla="*/ 2147483647 h 197"/>
              <a:gd name="T48" fmla="*/ 0 w 455"/>
              <a:gd name="T49" fmla="*/ 2147483647 h 1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55"/>
              <a:gd name="T76" fmla="*/ 0 h 197"/>
              <a:gd name="T77" fmla="*/ 455 w 455"/>
              <a:gd name="T78" fmla="*/ 197 h 1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55" h="197">
                <a:moveTo>
                  <a:pt x="0" y="108"/>
                </a:moveTo>
                <a:lnTo>
                  <a:pt x="102" y="0"/>
                </a:lnTo>
                <a:lnTo>
                  <a:pt x="84" y="44"/>
                </a:lnTo>
                <a:lnTo>
                  <a:pt x="97" y="58"/>
                </a:lnTo>
                <a:lnTo>
                  <a:pt x="129" y="40"/>
                </a:lnTo>
                <a:lnTo>
                  <a:pt x="199" y="67"/>
                </a:lnTo>
                <a:lnTo>
                  <a:pt x="229" y="44"/>
                </a:lnTo>
                <a:lnTo>
                  <a:pt x="323" y="32"/>
                </a:lnTo>
                <a:lnTo>
                  <a:pt x="342" y="59"/>
                </a:lnTo>
                <a:lnTo>
                  <a:pt x="378" y="53"/>
                </a:lnTo>
                <a:lnTo>
                  <a:pt x="449" y="82"/>
                </a:lnTo>
                <a:lnTo>
                  <a:pt x="454" y="103"/>
                </a:lnTo>
                <a:lnTo>
                  <a:pt x="377" y="122"/>
                </a:lnTo>
                <a:lnTo>
                  <a:pt x="354" y="108"/>
                </a:lnTo>
                <a:lnTo>
                  <a:pt x="314" y="112"/>
                </a:lnTo>
                <a:lnTo>
                  <a:pt x="269" y="140"/>
                </a:lnTo>
                <a:lnTo>
                  <a:pt x="247" y="141"/>
                </a:lnTo>
                <a:lnTo>
                  <a:pt x="231" y="122"/>
                </a:lnTo>
                <a:lnTo>
                  <a:pt x="205" y="194"/>
                </a:lnTo>
                <a:lnTo>
                  <a:pt x="176" y="196"/>
                </a:lnTo>
                <a:lnTo>
                  <a:pt x="164" y="167"/>
                </a:lnTo>
                <a:lnTo>
                  <a:pt x="103" y="153"/>
                </a:lnTo>
                <a:lnTo>
                  <a:pt x="74" y="132"/>
                </a:lnTo>
                <a:lnTo>
                  <a:pt x="24" y="140"/>
                </a:lnTo>
                <a:lnTo>
                  <a:pt x="0" y="10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0" name="Freeform 38"/>
          <p:cNvSpPr>
            <a:spLocks/>
          </p:cNvSpPr>
          <p:nvPr/>
        </p:nvSpPr>
        <p:spPr bwMode="auto">
          <a:xfrm>
            <a:off x="5683250" y="2232025"/>
            <a:ext cx="536575" cy="633413"/>
          </a:xfrm>
          <a:custGeom>
            <a:avLst/>
            <a:gdLst>
              <a:gd name="T0" fmla="*/ 2147483647 w 326"/>
              <a:gd name="T1" fmla="*/ 2147483647 h 441"/>
              <a:gd name="T2" fmla="*/ 2147483647 w 326"/>
              <a:gd name="T3" fmla="*/ 2147483647 h 441"/>
              <a:gd name="T4" fmla="*/ 2147483647 w 326"/>
              <a:gd name="T5" fmla="*/ 2147483647 h 441"/>
              <a:gd name="T6" fmla="*/ 2147483647 w 326"/>
              <a:gd name="T7" fmla="*/ 2147483647 h 441"/>
              <a:gd name="T8" fmla="*/ 2147483647 w 326"/>
              <a:gd name="T9" fmla="*/ 2147483647 h 441"/>
              <a:gd name="T10" fmla="*/ 2147483647 w 326"/>
              <a:gd name="T11" fmla="*/ 2147483647 h 441"/>
              <a:gd name="T12" fmla="*/ 0 w 326"/>
              <a:gd name="T13" fmla="*/ 2147483647 h 441"/>
              <a:gd name="T14" fmla="*/ 2147483647 w 326"/>
              <a:gd name="T15" fmla="*/ 2147483647 h 441"/>
              <a:gd name="T16" fmla="*/ 2147483647 w 326"/>
              <a:gd name="T17" fmla="*/ 2147483647 h 441"/>
              <a:gd name="T18" fmla="*/ 2147483647 w 326"/>
              <a:gd name="T19" fmla="*/ 2147483647 h 441"/>
              <a:gd name="T20" fmla="*/ 2147483647 w 326"/>
              <a:gd name="T21" fmla="*/ 2147483647 h 441"/>
              <a:gd name="T22" fmla="*/ 2147483647 w 326"/>
              <a:gd name="T23" fmla="*/ 2147483647 h 441"/>
              <a:gd name="T24" fmla="*/ 2147483647 w 326"/>
              <a:gd name="T25" fmla="*/ 2147483647 h 441"/>
              <a:gd name="T26" fmla="*/ 2147483647 w 326"/>
              <a:gd name="T27" fmla="*/ 2147483647 h 441"/>
              <a:gd name="T28" fmla="*/ 2147483647 w 326"/>
              <a:gd name="T29" fmla="*/ 2147483647 h 441"/>
              <a:gd name="T30" fmla="*/ 2147483647 w 326"/>
              <a:gd name="T31" fmla="*/ 2147483647 h 441"/>
              <a:gd name="T32" fmla="*/ 2147483647 w 326"/>
              <a:gd name="T33" fmla="*/ 2147483647 h 441"/>
              <a:gd name="T34" fmla="*/ 2147483647 w 326"/>
              <a:gd name="T35" fmla="*/ 2147483647 h 441"/>
              <a:gd name="T36" fmla="*/ 2147483647 w 326"/>
              <a:gd name="T37" fmla="*/ 2147483647 h 441"/>
              <a:gd name="T38" fmla="*/ 2147483647 w 326"/>
              <a:gd name="T39" fmla="*/ 2147483647 h 441"/>
              <a:gd name="T40" fmla="*/ 2147483647 w 326"/>
              <a:gd name="T41" fmla="*/ 2147483647 h 441"/>
              <a:gd name="T42" fmla="*/ 2147483647 w 326"/>
              <a:gd name="T43" fmla="*/ 2147483647 h 441"/>
              <a:gd name="T44" fmla="*/ 2147483647 w 326"/>
              <a:gd name="T45" fmla="*/ 2147483647 h 441"/>
              <a:gd name="T46" fmla="*/ 2147483647 w 326"/>
              <a:gd name="T47" fmla="*/ 2147483647 h 441"/>
              <a:gd name="T48" fmla="*/ 2147483647 w 326"/>
              <a:gd name="T49" fmla="*/ 2147483647 h 441"/>
              <a:gd name="T50" fmla="*/ 2147483647 w 326"/>
              <a:gd name="T51" fmla="*/ 2147483647 h 441"/>
              <a:gd name="T52" fmla="*/ 2147483647 w 326"/>
              <a:gd name="T53" fmla="*/ 2147483647 h 441"/>
              <a:gd name="T54" fmla="*/ 2147483647 w 326"/>
              <a:gd name="T55" fmla="*/ 2147483647 h 441"/>
              <a:gd name="T56" fmla="*/ 2147483647 w 326"/>
              <a:gd name="T57" fmla="*/ 2147483647 h 441"/>
              <a:gd name="T58" fmla="*/ 2147483647 w 326"/>
              <a:gd name="T59" fmla="*/ 2147483647 h 441"/>
              <a:gd name="T60" fmla="*/ 2147483647 w 326"/>
              <a:gd name="T61" fmla="*/ 2147483647 h 441"/>
              <a:gd name="T62" fmla="*/ 2147483647 w 326"/>
              <a:gd name="T63" fmla="*/ 2147483647 h 441"/>
              <a:gd name="T64" fmla="*/ 2147483647 w 326"/>
              <a:gd name="T65" fmla="*/ 2147483647 h 441"/>
              <a:gd name="T66" fmla="*/ 2147483647 w 326"/>
              <a:gd name="T67" fmla="*/ 2147483647 h 441"/>
              <a:gd name="T68" fmla="*/ 2147483647 w 326"/>
              <a:gd name="T69" fmla="*/ 2147483647 h 441"/>
              <a:gd name="T70" fmla="*/ 2147483647 w 326"/>
              <a:gd name="T71" fmla="*/ 2147483647 h 441"/>
              <a:gd name="T72" fmla="*/ 2147483647 w 326"/>
              <a:gd name="T73" fmla="*/ 2147483647 h 441"/>
              <a:gd name="T74" fmla="*/ 2147483647 w 326"/>
              <a:gd name="T75" fmla="*/ 2147483647 h 441"/>
              <a:gd name="T76" fmla="*/ 2147483647 w 326"/>
              <a:gd name="T77" fmla="*/ 2147483647 h 441"/>
              <a:gd name="T78" fmla="*/ 2147483647 w 326"/>
              <a:gd name="T79" fmla="*/ 2147483647 h 441"/>
              <a:gd name="T80" fmla="*/ 2147483647 w 326"/>
              <a:gd name="T81" fmla="*/ 2147483647 h 441"/>
              <a:gd name="T82" fmla="*/ 2147483647 w 326"/>
              <a:gd name="T83" fmla="*/ 0 h 441"/>
              <a:gd name="T84" fmla="*/ 2147483647 w 326"/>
              <a:gd name="T85" fmla="*/ 2147483647 h 44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6"/>
              <a:gd name="T130" fmla="*/ 0 h 441"/>
              <a:gd name="T131" fmla="*/ 326 w 326"/>
              <a:gd name="T132" fmla="*/ 441 h 44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6" h="441">
                <a:moveTo>
                  <a:pt x="82" y="18"/>
                </a:moveTo>
                <a:lnTo>
                  <a:pt x="94" y="46"/>
                </a:lnTo>
                <a:lnTo>
                  <a:pt x="71" y="62"/>
                </a:lnTo>
                <a:lnTo>
                  <a:pt x="70" y="132"/>
                </a:lnTo>
                <a:lnTo>
                  <a:pt x="58" y="86"/>
                </a:lnTo>
                <a:lnTo>
                  <a:pt x="11" y="130"/>
                </a:lnTo>
                <a:lnTo>
                  <a:pt x="0" y="256"/>
                </a:lnTo>
                <a:lnTo>
                  <a:pt x="30" y="319"/>
                </a:lnTo>
                <a:lnTo>
                  <a:pt x="33" y="350"/>
                </a:lnTo>
                <a:lnTo>
                  <a:pt x="35" y="376"/>
                </a:lnTo>
                <a:lnTo>
                  <a:pt x="33" y="399"/>
                </a:lnTo>
                <a:lnTo>
                  <a:pt x="27" y="440"/>
                </a:lnTo>
                <a:lnTo>
                  <a:pt x="155" y="432"/>
                </a:lnTo>
                <a:lnTo>
                  <a:pt x="323" y="417"/>
                </a:lnTo>
                <a:lnTo>
                  <a:pt x="293" y="408"/>
                </a:lnTo>
                <a:lnTo>
                  <a:pt x="276" y="385"/>
                </a:lnTo>
                <a:lnTo>
                  <a:pt x="302" y="366"/>
                </a:lnTo>
                <a:lnTo>
                  <a:pt x="302" y="341"/>
                </a:lnTo>
                <a:lnTo>
                  <a:pt x="290" y="320"/>
                </a:lnTo>
                <a:lnTo>
                  <a:pt x="302" y="305"/>
                </a:lnTo>
                <a:lnTo>
                  <a:pt x="325" y="306"/>
                </a:lnTo>
                <a:lnTo>
                  <a:pt x="320" y="246"/>
                </a:lnTo>
                <a:lnTo>
                  <a:pt x="314" y="209"/>
                </a:lnTo>
                <a:lnTo>
                  <a:pt x="301" y="187"/>
                </a:lnTo>
                <a:lnTo>
                  <a:pt x="287" y="173"/>
                </a:lnTo>
                <a:lnTo>
                  <a:pt x="266" y="168"/>
                </a:lnTo>
                <a:lnTo>
                  <a:pt x="246" y="168"/>
                </a:lnTo>
                <a:lnTo>
                  <a:pt x="225" y="197"/>
                </a:lnTo>
                <a:lnTo>
                  <a:pt x="211" y="206"/>
                </a:lnTo>
                <a:lnTo>
                  <a:pt x="202" y="209"/>
                </a:lnTo>
                <a:lnTo>
                  <a:pt x="191" y="205"/>
                </a:lnTo>
                <a:lnTo>
                  <a:pt x="188" y="191"/>
                </a:lnTo>
                <a:lnTo>
                  <a:pt x="191" y="182"/>
                </a:lnTo>
                <a:lnTo>
                  <a:pt x="200" y="173"/>
                </a:lnTo>
                <a:lnTo>
                  <a:pt x="210" y="168"/>
                </a:lnTo>
                <a:lnTo>
                  <a:pt x="219" y="167"/>
                </a:lnTo>
                <a:lnTo>
                  <a:pt x="219" y="150"/>
                </a:lnTo>
                <a:lnTo>
                  <a:pt x="243" y="132"/>
                </a:lnTo>
                <a:lnTo>
                  <a:pt x="219" y="74"/>
                </a:lnTo>
                <a:lnTo>
                  <a:pt x="219" y="47"/>
                </a:lnTo>
                <a:lnTo>
                  <a:pt x="178" y="36"/>
                </a:lnTo>
                <a:lnTo>
                  <a:pt x="118" y="0"/>
                </a:lnTo>
                <a:lnTo>
                  <a:pt x="82" y="1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1" name="Freeform 39"/>
          <p:cNvSpPr>
            <a:spLocks/>
          </p:cNvSpPr>
          <p:nvPr/>
        </p:nvSpPr>
        <p:spPr bwMode="auto">
          <a:xfrm>
            <a:off x="5102225" y="2790825"/>
            <a:ext cx="581025" cy="836613"/>
          </a:xfrm>
          <a:custGeom>
            <a:avLst/>
            <a:gdLst>
              <a:gd name="T0" fmla="*/ 2147483647 w 353"/>
              <a:gd name="T1" fmla="*/ 2147483647 h 582"/>
              <a:gd name="T2" fmla="*/ 2147483647 w 353"/>
              <a:gd name="T3" fmla="*/ 0 h 582"/>
              <a:gd name="T4" fmla="*/ 2147483647 w 353"/>
              <a:gd name="T5" fmla="*/ 2147483647 h 582"/>
              <a:gd name="T6" fmla="*/ 2147483647 w 353"/>
              <a:gd name="T7" fmla="*/ 2147483647 h 582"/>
              <a:gd name="T8" fmla="*/ 2147483647 w 353"/>
              <a:gd name="T9" fmla="*/ 2147483647 h 582"/>
              <a:gd name="T10" fmla="*/ 2147483647 w 353"/>
              <a:gd name="T11" fmla="*/ 2147483647 h 582"/>
              <a:gd name="T12" fmla="*/ 2147483647 w 353"/>
              <a:gd name="T13" fmla="*/ 2147483647 h 582"/>
              <a:gd name="T14" fmla="*/ 2147483647 w 353"/>
              <a:gd name="T15" fmla="*/ 2147483647 h 582"/>
              <a:gd name="T16" fmla="*/ 2147483647 w 353"/>
              <a:gd name="T17" fmla="*/ 2147483647 h 582"/>
              <a:gd name="T18" fmla="*/ 2147483647 w 353"/>
              <a:gd name="T19" fmla="*/ 2147483647 h 582"/>
              <a:gd name="T20" fmla="*/ 2147483647 w 353"/>
              <a:gd name="T21" fmla="*/ 2147483647 h 582"/>
              <a:gd name="T22" fmla="*/ 2147483647 w 353"/>
              <a:gd name="T23" fmla="*/ 2147483647 h 582"/>
              <a:gd name="T24" fmla="*/ 2147483647 w 353"/>
              <a:gd name="T25" fmla="*/ 2147483647 h 582"/>
              <a:gd name="T26" fmla="*/ 2147483647 w 353"/>
              <a:gd name="T27" fmla="*/ 2147483647 h 582"/>
              <a:gd name="T28" fmla="*/ 2147483647 w 353"/>
              <a:gd name="T29" fmla="*/ 2147483647 h 582"/>
              <a:gd name="T30" fmla="*/ 2147483647 w 353"/>
              <a:gd name="T31" fmla="*/ 2147483647 h 582"/>
              <a:gd name="T32" fmla="*/ 2147483647 w 353"/>
              <a:gd name="T33" fmla="*/ 2147483647 h 582"/>
              <a:gd name="T34" fmla="*/ 0 w 353"/>
              <a:gd name="T35" fmla="*/ 2147483647 h 582"/>
              <a:gd name="T36" fmla="*/ 2147483647 w 353"/>
              <a:gd name="T37" fmla="*/ 2147483647 h 582"/>
              <a:gd name="T38" fmla="*/ 2147483647 w 353"/>
              <a:gd name="T39" fmla="*/ 2147483647 h 582"/>
              <a:gd name="T40" fmla="*/ 2147483647 w 353"/>
              <a:gd name="T41" fmla="*/ 2147483647 h 582"/>
              <a:gd name="T42" fmla="*/ 2147483647 w 353"/>
              <a:gd name="T43" fmla="*/ 2147483647 h 582"/>
              <a:gd name="T44" fmla="*/ 2147483647 w 353"/>
              <a:gd name="T45" fmla="*/ 2147483647 h 5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3"/>
              <a:gd name="T70" fmla="*/ 0 h 582"/>
              <a:gd name="T71" fmla="*/ 353 w 353"/>
              <a:gd name="T72" fmla="*/ 582 h 5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3" h="582">
                <a:moveTo>
                  <a:pt x="65" y="33"/>
                </a:moveTo>
                <a:lnTo>
                  <a:pt x="267" y="0"/>
                </a:lnTo>
                <a:lnTo>
                  <a:pt x="297" y="71"/>
                </a:lnTo>
                <a:lnTo>
                  <a:pt x="340" y="369"/>
                </a:lnTo>
                <a:lnTo>
                  <a:pt x="352" y="408"/>
                </a:lnTo>
                <a:lnTo>
                  <a:pt x="320" y="487"/>
                </a:lnTo>
                <a:lnTo>
                  <a:pt x="320" y="542"/>
                </a:lnTo>
                <a:lnTo>
                  <a:pt x="284" y="535"/>
                </a:lnTo>
                <a:lnTo>
                  <a:pt x="285" y="581"/>
                </a:lnTo>
                <a:lnTo>
                  <a:pt x="247" y="563"/>
                </a:lnTo>
                <a:lnTo>
                  <a:pt x="228" y="569"/>
                </a:lnTo>
                <a:lnTo>
                  <a:pt x="199" y="564"/>
                </a:lnTo>
                <a:lnTo>
                  <a:pt x="178" y="495"/>
                </a:lnTo>
                <a:lnTo>
                  <a:pt x="137" y="473"/>
                </a:lnTo>
                <a:lnTo>
                  <a:pt x="137" y="399"/>
                </a:lnTo>
                <a:lnTo>
                  <a:pt x="96" y="408"/>
                </a:lnTo>
                <a:lnTo>
                  <a:pt x="73" y="353"/>
                </a:lnTo>
                <a:lnTo>
                  <a:pt x="0" y="290"/>
                </a:lnTo>
                <a:lnTo>
                  <a:pt x="53" y="190"/>
                </a:lnTo>
                <a:lnTo>
                  <a:pt x="38" y="143"/>
                </a:lnTo>
                <a:lnTo>
                  <a:pt x="91" y="133"/>
                </a:lnTo>
                <a:lnTo>
                  <a:pt x="96" y="68"/>
                </a:lnTo>
                <a:lnTo>
                  <a:pt x="65" y="33"/>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82" name="Freeform 40"/>
          <p:cNvSpPr>
            <a:spLocks/>
          </p:cNvSpPr>
          <p:nvPr/>
        </p:nvSpPr>
        <p:spPr bwMode="auto">
          <a:xfrm>
            <a:off x="4592638" y="3128963"/>
            <a:ext cx="917575" cy="663575"/>
          </a:xfrm>
          <a:custGeom>
            <a:avLst/>
            <a:gdLst>
              <a:gd name="T0" fmla="*/ 0 w 558"/>
              <a:gd name="T1" fmla="*/ 2147483647 h 461"/>
              <a:gd name="T2" fmla="*/ 2147483647 w 558"/>
              <a:gd name="T3" fmla="*/ 0 h 461"/>
              <a:gd name="T4" fmla="*/ 2147483647 w 558"/>
              <a:gd name="T5" fmla="*/ 0 h 461"/>
              <a:gd name="T6" fmla="*/ 2147483647 w 558"/>
              <a:gd name="T7" fmla="*/ 2147483647 h 461"/>
              <a:gd name="T8" fmla="*/ 2147483647 w 558"/>
              <a:gd name="T9" fmla="*/ 2147483647 h 461"/>
              <a:gd name="T10" fmla="*/ 2147483647 w 558"/>
              <a:gd name="T11" fmla="*/ 2147483647 h 461"/>
              <a:gd name="T12" fmla="*/ 2147483647 w 558"/>
              <a:gd name="T13" fmla="*/ 2147483647 h 461"/>
              <a:gd name="T14" fmla="*/ 2147483647 w 558"/>
              <a:gd name="T15" fmla="*/ 2147483647 h 461"/>
              <a:gd name="T16" fmla="*/ 2147483647 w 558"/>
              <a:gd name="T17" fmla="*/ 2147483647 h 461"/>
              <a:gd name="T18" fmla="*/ 2147483647 w 558"/>
              <a:gd name="T19" fmla="*/ 2147483647 h 461"/>
              <a:gd name="T20" fmla="*/ 2147483647 w 558"/>
              <a:gd name="T21" fmla="*/ 2147483647 h 461"/>
              <a:gd name="T22" fmla="*/ 2147483647 w 558"/>
              <a:gd name="T23" fmla="*/ 2147483647 h 461"/>
              <a:gd name="T24" fmla="*/ 2147483647 w 558"/>
              <a:gd name="T25" fmla="*/ 2147483647 h 461"/>
              <a:gd name="T26" fmla="*/ 2147483647 w 558"/>
              <a:gd name="T27" fmla="*/ 2147483647 h 461"/>
              <a:gd name="T28" fmla="*/ 2147483647 w 558"/>
              <a:gd name="T29" fmla="*/ 2147483647 h 461"/>
              <a:gd name="T30" fmla="*/ 2147483647 w 558"/>
              <a:gd name="T31" fmla="*/ 2147483647 h 461"/>
              <a:gd name="T32" fmla="*/ 2147483647 w 558"/>
              <a:gd name="T33" fmla="*/ 2147483647 h 461"/>
              <a:gd name="T34" fmla="*/ 2147483647 w 558"/>
              <a:gd name="T35" fmla="*/ 2147483647 h 461"/>
              <a:gd name="T36" fmla="*/ 2147483647 w 558"/>
              <a:gd name="T37" fmla="*/ 2147483647 h 461"/>
              <a:gd name="T38" fmla="*/ 2147483647 w 558"/>
              <a:gd name="T39" fmla="*/ 2147483647 h 461"/>
              <a:gd name="T40" fmla="*/ 2147483647 w 558"/>
              <a:gd name="T41" fmla="*/ 2147483647 h 461"/>
              <a:gd name="T42" fmla="*/ 2147483647 w 558"/>
              <a:gd name="T43" fmla="*/ 2147483647 h 461"/>
              <a:gd name="T44" fmla="*/ 2147483647 w 558"/>
              <a:gd name="T45" fmla="*/ 2147483647 h 461"/>
              <a:gd name="T46" fmla="*/ 2147483647 w 558"/>
              <a:gd name="T47" fmla="*/ 2147483647 h 461"/>
              <a:gd name="T48" fmla="*/ 2147483647 w 558"/>
              <a:gd name="T49" fmla="*/ 2147483647 h 461"/>
              <a:gd name="T50" fmla="*/ 0 w 558"/>
              <a:gd name="T51" fmla="*/ 2147483647 h 46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58"/>
              <a:gd name="T79" fmla="*/ 0 h 461"/>
              <a:gd name="T80" fmla="*/ 558 w 558"/>
              <a:gd name="T81" fmla="*/ 461 h 46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58" h="461">
                <a:moveTo>
                  <a:pt x="0" y="15"/>
                </a:moveTo>
                <a:lnTo>
                  <a:pt x="244" y="0"/>
                </a:lnTo>
                <a:lnTo>
                  <a:pt x="295" y="0"/>
                </a:lnTo>
                <a:lnTo>
                  <a:pt x="335" y="14"/>
                </a:lnTo>
                <a:lnTo>
                  <a:pt x="313" y="53"/>
                </a:lnTo>
                <a:lnTo>
                  <a:pt x="384" y="118"/>
                </a:lnTo>
                <a:lnTo>
                  <a:pt x="407" y="173"/>
                </a:lnTo>
                <a:lnTo>
                  <a:pt x="450" y="159"/>
                </a:lnTo>
                <a:lnTo>
                  <a:pt x="448" y="237"/>
                </a:lnTo>
                <a:lnTo>
                  <a:pt x="490" y="260"/>
                </a:lnTo>
                <a:lnTo>
                  <a:pt x="510" y="328"/>
                </a:lnTo>
                <a:lnTo>
                  <a:pt x="540" y="334"/>
                </a:lnTo>
                <a:lnTo>
                  <a:pt x="557" y="363"/>
                </a:lnTo>
                <a:lnTo>
                  <a:pt x="519" y="402"/>
                </a:lnTo>
                <a:lnTo>
                  <a:pt x="507" y="448"/>
                </a:lnTo>
                <a:lnTo>
                  <a:pt x="454" y="460"/>
                </a:lnTo>
                <a:lnTo>
                  <a:pt x="468" y="410"/>
                </a:lnTo>
                <a:lnTo>
                  <a:pt x="259" y="428"/>
                </a:lnTo>
                <a:lnTo>
                  <a:pt x="109" y="446"/>
                </a:lnTo>
                <a:lnTo>
                  <a:pt x="100" y="398"/>
                </a:lnTo>
                <a:lnTo>
                  <a:pt x="89" y="250"/>
                </a:lnTo>
                <a:lnTo>
                  <a:pt x="88" y="170"/>
                </a:lnTo>
                <a:lnTo>
                  <a:pt x="38" y="134"/>
                </a:lnTo>
                <a:lnTo>
                  <a:pt x="56" y="100"/>
                </a:lnTo>
                <a:lnTo>
                  <a:pt x="32" y="82"/>
                </a:lnTo>
                <a:lnTo>
                  <a:pt x="0" y="15"/>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83" name="Freeform 41"/>
          <p:cNvSpPr>
            <a:spLocks/>
          </p:cNvSpPr>
          <p:nvPr/>
        </p:nvSpPr>
        <p:spPr bwMode="auto">
          <a:xfrm>
            <a:off x="5591175" y="2851150"/>
            <a:ext cx="454025" cy="644525"/>
          </a:xfrm>
          <a:custGeom>
            <a:avLst/>
            <a:gdLst>
              <a:gd name="T0" fmla="*/ 0 w 276"/>
              <a:gd name="T1" fmla="*/ 2147483647 h 449"/>
              <a:gd name="T2" fmla="*/ 2147483647 w 276"/>
              <a:gd name="T3" fmla="*/ 2147483647 h 449"/>
              <a:gd name="T4" fmla="*/ 2147483647 w 276"/>
              <a:gd name="T5" fmla="*/ 2147483647 h 449"/>
              <a:gd name="T6" fmla="*/ 2147483647 w 276"/>
              <a:gd name="T7" fmla="*/ 2147483647 h 449"/>
              <a:gd name="T8" fmla="*/ 2147483647 w 276"/>
              <a:gd name="T9" fmla="*/ 2147483647 h 449"/>
              <a:gd name="T10" fmla="*/ 2147483647 w 276"/>
              <a:gd name="T11" fmla="*/ 0 h 449"/>
              <a:gd name="T12" fmla="*/ 2147483647 w 276"/>
              <a:gd name="T13" fmla="*/ 2147483647 h 449"/>
              <a:gd name="T14" fmla="*/ 2147483647 w 276"/>
              <a:gd name="T15" fmla="*/ 2147483647 h 449"/>
              <a:gd name="T16" fmla="*/ 2147483647 w 276"/>
              <a:gd name="T17" fmla="*/ 2147483647 h 449"/>
              <a:gd name="T18" fmla="*/ 2147483647 w 276"/>
              <a:gd name="T19" fmla="*/ 2147483647 h 449"/>
              <a:gd name="T20" fmla="*/ 2147483647 w 276"/>
              <a:gd name="T21" fmla="*/ 2147483647 h 449"/>
              <a:gd name="T22" fmla="*/ 2147483647 w 276"/>
              <a:gd name="T23" fmla="*/ 2147483647 h 449"/>
              <a:gd name="T24" fmla="*/ 2147483647 w 276"/>
              <a:gd name="T25" fmla="*/ 2147483647 h 449"/>
              <a:gd name="T26" fmla="*/ 2147483647 w 276"/>
              <a:gd name="T27" fmla="*/ 2147483647 h 449"/>
              <a:gd name="T28" fmla="*/ 2147483647 w 276"/>
              <a:gd name="T29" fmla="*/ 2147483647 h 449"/>
              <a:gd name="T30" fmla="*/ 0 w 276"/>
              <a:gd name="T31" fmla="*/ 2147483647 h 4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6"/>
              <a:gd name="T49" fmla="*/ 0 h 449"/>
              <a:gd name="T50" fmla="*/ 276 w 276"/>
              <a:gd name="T51" fmla="*/ 449 h 4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6" h="449">
                <a:moveTo>
                  <a:pt x="0" y="32"/>
                </a:moveTo>
                <a:lnTo>
                  <a:pt x="33" y="48"/>
                </a:lnTo>
                <a:lnTo>
                  <a:pt x="64" y="45"/>
                </a:lnTo>
                <a:lnTo>
                  <a:pt x="74" y="36"/>
                </a:lnTo>
                <a:lnTo>
                  <a:pt x="82" y="9"/>
                </a:lnTo>
                <a:lnTo>
                  <a:pt x="214" y="0"/>
                </a:lnTo>
                <a:lnTo>
                  <a:pt x="275" y="316"/>
                </a:lnTo>
                <a:lnTo>
                  <a:pt x="270" y="313"/>
                </a:lnTo>
                <a:lnTo>
                  <a:pt x="225" y="331"/>
                </a:lnTo>
                <a:lnTo>
                  <a:pt x="193" y="416"/>
                </a:lnTo>
                <a:lnTo>
                  <a:pt x="146" y="404"/>
                </a:lnTo>
                <a:lnTo>
                  <a:pt x="91" y="436"/>
                </a:lnTo>
                <a:lnTo>
                  <a:pt x="20" y="448"/>
                </a:lnTo>
                <a:lnTo>
                  <a:pt x="52" y="365"/>
                </a:lnTo>
                <a:lnTo>
                  <a:pt x="38" y="318"/>
                </a:lnTo>
                <a:lnTo>
                  <a:pt x="0" y="3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4" name="Freeform 42"/>
          <p:cNvSpPr>
            <a:spLocks/>
          </p:cNvSpPr>
          <p:nvPr/>
        </p:nvSpPr>
        <p:spPr bwMode="auto">
          <a:xfrm>
            <a:off x="5943600" y="2719388"/>
            <a:ext cx="577850" cy="584200"/>
          </a:xfrm>
          <a:custGeom>
            <a:avLst/>
            <a:gdLst>
              <a:gd name="T0" fmla="*/ 0 w 351"/>
              <a:gd name="T1" fmla="*/ 2147483647 h 406"/>
              <a:gd name="T2" fmla="*/ 2147483647 w 351"/>
              <a:gd name="T3" fmla="*/ 2147483647 h 406"/>
              <a:gd name="T4" fmla="*/ 2147483647 w 351"/>
              <a:gd name="T5" fmla="*/ 2147483647 h 406"/>
              <a:gd name="T6" fmla="*/ 2147483647 w 351"/>
              <a:gd name="T7" fmla="*/ 2147483647 h 406"/>
              <a:gd name="T8" fmla="*/ 2147483647 w 351"/>
              <a:gd name="T9" fmla="*/ 2147483647 h 406"/>
              <a:gd name="T10" fmla="*/ 2147483647 w 351"/>
              <a:gd name="T11" fmla="*/ 0 h 406"/>
              <a:gd name="T12" fmla="*/ 2147483647 w 351"/>
              <a:gd name="T13" fmla="*/ 2147483647 h 406"/>
              <a:gd name="T14" fmla="*/ 2147483647 w 351"/>
              <a:gd name="T15" fmla="*/ 2147483647 h 406"/>
              <a:gd name="T16" fmla="*/ 2147483647 w 351"/>
              <a:gd name="T17" fmla="*/ 2147483647 h 406"/>
              <a:gd name="T18" fmla="*/ 2147483647 w 351"/>
              <a:gd name="T19" fmla="*/ 2147483647 h 406"/>
              <a:gd name="T20" fmla="*/ 2147483647 w 351"/>
              <a:gd name="T21" fmla="*/ 2147483647 h 406"/>
              <a:gd name="T22" fmla="*/ 2147483647 w 351"/>
              <a:gd name="T23" fmla="*/ 2147483647 h 406"/>
              <a:gd name="T24" fmla="*/ 2147483647 w 351"/>
              <a:gd name="T25" fmla="*/ 2147483647 h 406"/>
              <a:gd name="T26" fmla="*/ 2147483647 w 351"/>
              <a:gd name="T27" fmla="*/ 2147483647 h 406"/>
              <a:gd name="T28" fmla="*/ 2147483647 w 351"/>
              <a:gd name="T29" fmla="*/ 2147483647 h 406"/>
              <a:gd name="T30" fmla="*/ 2147483647 w 351"/>
              <a:gd name="T31" fmla="*/ 2147483647 h 406"/>
              <a:gd name="T32" fmla="*/ 2147483647 w 351"/>
              <a:gd name="T33" fmla="*/ 2147483647 h 406"/>
              <a:gd name="T34" fmla="*/ 2147483647 w 351"/>
              <a:gd name="T35" fmla="*/ 2147483647 h 406"/>
              <a:gd name="T36" fmla="*/ 0 w 351"/>
              <a:gd name="T37" fmla="*/ 2147483647 h 4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1"/>
              <a:gd name="T58" fmla="*/ 0 h 406"/>
              <a:gd name="T59" fmla="*/ 351 w 351"/>
              <a:gd name="T60" fmla="*/ 406 h 4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1" h="406">
                <a:moveTo>
                  <a:pt x="0" y="91"/>
                </a:moveTo>
                <a:lnTo>
                  <a:pt x="158" y="76"/>
                </a:lnTo>
                <a:lnTo>
                  <a:pt x="191" y="82"/>
                </a:lnTo>
                <a:lnTo>
                  <a:pt x="265" y="47"/>
                </a:lnTo>
                <a:lnTo>
                  <a:pt x="282" y="15"/>
                </a:lnTo>
                <a:lnTo>
                  <a:pt x="326" y="0"/>
                </a:lnTo>
                <a:lnTo>
                  <a:pt x="350" y="153"/>
                </a:lnTo>
                <a:lnTo>
                  <a:pt x="332" y="170"/>
                </a:lnTo>
                <a:lnTo>
                  <a:pt x="336" y="276"/>
                </a:lnTo>
                <a:lnTo>
                  <a:pt x="302" y="285"/>
                </a:lnTo>
                <a:lnTo>
                  <a:pt x="282" y="344"/>
                </a:lnTo>
                <a:lnTo>
                  <a:pt x="255" y="337"/>
                </a:lnTo>
                <a:lnTo>
                  <a:pt x="245" y="405"/>
                </a:lnTo>
                <a:lnTo>
                  <a:pt x="206" y="376"/>
                </a:lnTo>
                <a:lnTo>
                  <a:pt x="129" y="394"/>
                </a:lnTo>
                <a:lnTo>
                  <a:pt x="95" y="369"/>
                </a:lnTo>
                <a:lnTo>
                  <a:pt x="52" y="367"/>
                </a:lnTo>
                <a:lnTo>
                  <a:pt x="29" y="253"/>
                </a:lnTo>
                <a:lnTo>
                  <a:pt x="0" y="91"/>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5" name="Freeform 43"/>
          <p:cNvSpPr>
            <a:spLocks/>
          </p:cNvSpPr>
          <p:nvPr/>
        </p:nvSpPr>
        <p:spPr bwMode="auto">
          <a:xfrm>
            <a:off x="5429250" y="3244850"/>
            <a:ext cx="1017588" cy="493713"/>
          </a:xfrm>
          <a:custGeom>
            <a:avLst/>
            <a:gdLst>
              <a:gd name="T0" fmla="*/ 0 w 618"/>
              <a:gd name="T1" fmla="*/ 2147483647 h 344"/>
              <a:gd name="T2" fmla="*/ 2147483647 w 618"/>
              <a:gd name="T3" fmla="*/ 2147483647 h 344"/>
              <a:gd name="T4" fmla="*/ 2147483647 w 618"/>
              <a:gd name="T5" fmla="*/ 2147483647 h 344"/>
              <a:gd name="T6" fmla="*/ 2147483647 w 618"/>
              <a:gd name="T7" fmla="*/ 2147483647 h 344"/>
              <a:gd name="T8" fmla="*/ 2147483647 w 618"/>
              <a:gd name="T9" fmla="*/ 2147483647 h 344"/>
              <a:gd name="T10" fmla="*/ 2147483647 w 618"/>
              <a:gd name="T11" fmla="*/ 2147483647 h 344"/>
              <a:gd name="T12" fmla="*/ 2147483647 w 618"/>
              <a:gd name="T13" fmla="*/ 2147483647 h 344"/>
              <a:gd name="T14" fmla="*/ 2147483647 w 618"/>
              <a:gd name="T15" fmla="*/ 2147483647 h 344"/>
              <a:gd name="T16" fmla="*/ 2147483647 w 618"/>
              <a:gd name="T17" fmla="*/ 2147483647 h 344"/>
              <a:gd name="T18" fmla="*/ 2147483647 w 618"/>
              <a:gd name="T19" fmla="*/ 2147483647 h 344"/>
              <a:gd name="T20" fmla="*/ 2147483647 w 618"/>
              <a:gd name="T21" fmla="*/ 2147483647 h 344"/>
              <a:gd name="T22" fmla="*/ 2147483647 w 618"/>
              <a:gd name="T23" fmla="*/ 2147483647 h 344"/>
              <a:gd name="T24" fmla="*/ 2147483647 w 618"/>
              <a:gd name="T25" fmla="*/ 2147483647 h 344"/>
              <a:gd name="T26" fmla="*/ 2147483647 w 618"/>
              <a:gd name="T27" fmla="*/ 2147483647 h 344"/>
              <a:gd name="T28" fmla="*/ 2147483647 w 618"/>
              <a:gd name="T29" fmla="*/ 0 h 344"/>
              <a:gd name="T30" fmla="*/ 2147483647 w 618"/>
              <a:gd name="T31" fmla="*/ 2147483647 h 344"/>
              <a:gd name="T32" fmla="*/ 2147483647 w 618"/>
              <a:gd name="T33" fmla="*/ 2147483647 h 344"/>
              <a:gd name="T34" fmla="*/ 2147483647 w 618"/>
              <a:gd name="T35" fmla="*/ 2147483647 h 344"/>
              <a:gd name="T36" fmla="*/ 2147483647 w 618"/>
              <a:gd name="T37" fmla="*/ 2147483647 h 344"/>
              <a:gd name="T38" fmla="*/ 2147483647 w 618"/>
              <a:gd name="T39" fmla="*/ 2147483647 h 344"/>
              <a:gd name="T40" fmla="*/ 2147483647 w 618"/>
              <a:gd name="T41" fmla="*/ 2147483647 h 344"/>
              <a:gd name="T42" fmla="*/ 2147483647 w 618"/>
              <a:gd name="T43" fmla="*/ 2147483647 h 344"/>
              <a:gd name="T44" fmla="*/ 2147483647 w 618"/>
              <a:gd name="T45" fmla="*/ 2147483647 h 344"/>
              <a:gd name="T46" fmla="*/ 2147483647 w 618"/>
              <a:gd name="T47" fmla="*/ 2147483647 h 344"/>
              <a:gd name="T48" fmla="*/ 2147483647 w 618"/>
              <a:gd name="T49" fmla="*/ 2147483647 h 344"/>
              <a:gd name="T50" fmla="*/ 2147483647 w 618"/>
              <a:gd name="T51" fmla="*/ 2147483647 h 344"/>
              <a:gd name="T52" fmla="*/ 2147483647 w 618"/>
              <a:gd name="T53" fmla="*/ 2147483647 h 344"/>
              <a:gd name="T54" fmla="*/ 2147483647 w 618"/>
              <a:gd name="T55" fmla="*/ 2147483647 h 344"/>
              <a:gd name="T56" fmla="*/ 0 w 618"/>
              <a:gd name="T57" fmla="*/ 2147483647 h 3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8"/>
              <a:gd name="T88" fmla="*/ 0 h 344"/>
              <a:gd name="T89" fmla="*/ 618 w 618"/>
              <a:gd name="T90" fmla="*/ 344 h 3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8" h="344">
                <a:moveTo>
                  <a:pt x="0" y="343"/>
                </a:moveTo>
                <a:lnTo>
                  <a:pt x="150" y="322"/>
                </a:lnTo>
                <a:lnTo>
                  <a:pt x="150" y="307"/>
                </a:lnTo>
                <a:lnTo>
                  <a:pt x="509" y="253"/>
                </a:lnTo>
                <a:lnTo>
                  <a:pt x="521" y="228"/>
                </a:lnTo>
                <a:lnTo>
                  <a:pt x="572" y="211"/>
                </a:lnTo>
                <a:lnTo>
                  <a:pt x="578" y="184"/>
                </a:lnTo>
                <a:lnTo>
                  <a:pt x="600" y="175"/>
                </a:lnTo>
                <a:lnTo>
                  <a:pt x="617" y="134"/>
                </a:lnTo>
                <a:lnTo>
                  <a:pt x="567" y="93"/>
                </a:lnTo>
                <a:lnTo>
                  <a:pt x="558" y="38"/>
                </a:lnTo>
                <a:lnTo>
                  <a:pt x="518" y="11"/>
                </a:lnTo>
                <a:lnTo>
                  <a:pt x="438" y="26"/>
                </a:lnTo>
                <a:lnTo>
                  <a:pt x="400" y="2"/>
                </a:lnTo>
                <a:lnTo>
                  <a:pt x="364" y="0"/>
                </a:lnTo>
                <a:lnTo>
                  <a:pt x="371" y="38"/>
                </a:lnTo>
                <a:lnTo>
                  <a:pt x="321" y="58"/>
                </a:lnTo>
                <a:lnTo>
                  <a:pt x="288" y="143"/>
                </a:lnTo>
                <a:lnTo>
                  <a:pt x="243" y="129"/>
                </a:lnTo>
                <a:lnTo>
                  <a:pt x="188" y="161"/>
                </a:lnTo>
                <a:lnTo>
                  <a:pt x="118" y="173"/>
                </a:lnTo>
                <a:lnTo>
                  <a:pt x="118" y="222"/>
                </a:lnTo>
                <a:lnTo>
                  <a:pt x="83" y="220"/>
                </a:lnTo>
                <a:lnTo>
                  <a:pt x="85" y="263"/>
                </a:lnTo>
                <a:lnTo>
                  <a:pt x="49" y="246"/>
                </a:lnTo>
                <a:lnTo>
                  <a:pt x="27" y="253"/>
                </a:lnTo>
                <a:lnTo>
                  <a:pt x="45" y="282"/>
                </a:lnTo>
                <a:lnTo>
                  <a:pt x="8" y="320"/>
                </a:lnTo>
                <a:lnTo>
                  <a:pt x="0" y="343"/>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6" name="Freeform 44"/>
          <p:cNvSpPr>
            <a:spLocks/>
          </p:cNvSpPr>
          <p:nvPr/>
        </p:nvSpPr>
        <p:spPr bwMode="auto">
          <a:xfrm>
            <a:off x="5362575" y="3563938"/>
            <a:ext cx="1171575" cy="373062"/>
          </a:xfrm>
          <a:custGeom>
            <a:avLst/>
            <a:gdLst>
              <a:gd name="T0" fmla="*/ 2147483647 w 712"/>
              <a:gd name="T1" fmla="*/ 2147483647 h 260"/>
              <a:gd name="T2" fmla="*/ 2147483647 w 712"/>
              <a:gd name="T3" fmla="*/ 2147483647 h 260"/>
              <a:gd name="T4" fmla="*/ 2147483647 w 712"/>
              <a:gd name="T5" fmla="*/ 2147483647 h 260"/>
              <a:gd name="T6" fmla="*/ 2147483647 w 712"/>
              <a:gd name="T7" fmla="*/ 2147483647 h 260"/>
              <a:gd name="T8" fmla="*/ 0 w 712"/>
              <a:gd name="T9" fmla="*/ 2147483647 h 260"/>
              <a:gd name="T10" fmla="*/ 2147483647 w 712"/>
              <a:gd name="T11" fmla="*/ 2147483647 h 260"/>
              <a:gd name="T12" fmla="*/ 2147483647 w 712"/>
              <a:gd name="T13" fmla="*/ 2147483647 h 260"/>
              <a:gd name="T14" fmla="*/ 2147483647 w 712"/>
              <a:gd name="T15" fmla="*/ 2147483647 h 260"/>
              <a:gd name="T16" fmla="*/ 2147483647 w 712"/>
              <a:gd name="T17" fmla="*/ 2147483647 h 260"/>
              <a:gd name="T18" fmla="*/ 2147483647 w 712"/>
              <a:gd name="T19" fmla="*/ 2147483647 h 260"/>
              <a:gd name="T20" fmla="*/ 2147483647 w 712"/>
              <a:gd name="T21" fmla="*/ 2147483647 h 260"/>
              <a:gd name="T22" fmla="*/ 2147483647 w 712"/>
              <a:gd name="T23" fmla="*/ 0 h 260"/>
              <a:gd name="T24" fmla="*/ 2147483647 w 712"/>
              <a:gd name="T25" fmla="*/ 2147483647 h 260"/>
              <a:gd name="T26" fmla="*/ 2147483647 w 712"/>
              <a:gd name="T27" fmla="*/ 2147483647 h 260"/>
              <a:gd name="T28" fmla="*/ 2147483647 w 712"/>
              <a:gd name="T29" fmla="*/ 2147483647 h 260"/>
              <a:gd name="T30" fmla="*/ 2147483647 w 712"/>
              <a:gd name="T31" fmla="*/ 2147483647 h 2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12"/>
              <a:gd name="T49" fmla="*/ 0 h 260"/>
              <a:gd name="T50" fmla="*/ 712 w 712"/>
              <a:gd name="T51" fmla="*/ 260 h 2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12" h="260">
                <a:moveTo>
                  <a:pt x="42" y="118"/>
                </a:moveTo>
                <a:lnTo>
                  <a:pt x="42" y="123"/>
                </a:lnTo>
                <a:lnTo>
                  <a:pt x="30" y="147"/>
                </a:lnTo>
                <a:lnTo>
                  <a:pt x="44" y="180"/>
                </a:lnTo>
                <a:lnTo>
                  <a:pt x="0" y="209"/>
                </a:lnTo>
                <a:lnTo>
                  <a:pt x="9" y="259"/>
                </a:lnTo>
                <a:lnTo>
                  <a:pt x="196" y="244"/>
                </a:lnTo>
                <a:lnTo>
                  <a:pt x="417" y="218"/>
                </a:lnTo>
                <a:lnTo>
                  <a:pt x="528" y="198"/>
                </a:lnTo>
                <a:lnTo>
                  <a:pt x="550" y="132"/>
                </a:lnTo>
                <a:lnTo>
                  <a:pt x="590" y="129"/>
                </a:lnTo>
                <a:lnTo>
                  <a:pt x="711" y="0"/>
                </a:lnTo>
                <a:lnTo>
                  <a:pt x="553" y="32"/>
                </a:lnTo>
                <a:lnTo>
                  <a:pt x="186" y="85"/>
                </a:lnTo>
                <a:lnTo>
                  <a:pt x="189" y="100"/>
                </a:lnTo>
                <a:lnTo>
                  <a:pt x="42" y="11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7" name="Freeform 45"/>
          <p:cNvSpPr>
            <a:spLocks/>
          </p:cNvSpPr>
          <p:nvPr/>
        </p:nvSpPr>
        <p:spPr bwMode="auto">
          <a:xfrm>
            <a:off x="5246688" y="3906838"/>
            <a:ext cx="482600" cy="733425"/>
          </a:xfrm>
          <a:custGeom>
            <a:avLst/>
            <a:gdLst>
              <a:gd name="T0" fmla="*/ 2147483647 w 293"/>
              <a:gd name="T1" fmla="*/ 2147483647 h 510"/>
              <a:gd name="T2" fmla="*/ 2147483647 w 293"/>
              <a:gd name="T3" fmla="*/ 2147483647 h 510"/>
              <a:gd name="T4" fmla="*/ 0 w 293"/>
              <a:gd name="T5" fmla="*/ 2147483647 h 510"/>
              <a:gd name="T6" fmla="*/ 2147483647 w 293"/>
              <a:gd name="T7" fmla="*/ 2147483647 h 510"/>
              <a:gd name="T8" fmla="*/ 2147483647 w 293"/>
              <a:gd name="T9" fmla="*/ 2147483647 h 510"/>
              <a:gd name="T10" fmla="*/ 2147483647 w 293"/>
              <a:gd name="T11" fmla="*/ 2147483647 h 510"/>
              <a:gd name="T12" fmla="*/ 2147483647 w 293"/>
              <a:gd name="T13" fmla="*/ 2147483647 h 510"/>
              <a:gd name="T14" fmla="*/ 2147483647 w 293"/>
              <a:gd name="T15" fmla="*/ 2147483647 h 510"/>
              <a:gd name="T16" fmla="*/ 2147483647 w 293"/>
              <a:gd name="T17" fmla="*/ 2147483647 h 510"/>
              <a:gd name="T18" fmla="*/ 2147483647 w 293"/>
              <a:gd name="T19" fmla="*/ 2147483647 h 510"/>
              <a:gd name="T20" fmla="*/ 2147483647 w 293"/>
              <a:gd name="T21" fmla="*/ 2147483647 h 510"/>
              <a:gd name="T22" fmla="*/ 2147483647 w 293"/>
              <a:gd name="T23" fmla="*/ 2147483647 h 510"/>
              <a:gd name="T24" fmla="*/ 2147483647 w 293"/>
              <a:gd name="T25" fmla="*/ 2147483647 h 510"/>
              <a:gd name="T26" fmla="*/ 2147483647 w 293"/>
              <a:gd name="T27" fmla="*/ 0 h 510"/>
              <a:gd name="T28" fmla="*/ 2147483647 w 293"/>
              <a:gd name="T29" fmla="*/ 2147483647 h 5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3"/>
              <a:gd name="T46" fmla="*/ 0 h 510"/>
              <a:gd name="T47" fmla="*/ 293 w 293"/>
              <a:gd name="T48" fmla="*/ 510 h 5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3" h="510">
                <a:moveTo>
                  <a:pt x="82" y="17"/>
                </a:moveTo>
                <a:lnTo>
                  <a:pt x="38" y="103"/>
                </a:lnTo>
                <a:lnTo>
                  <a:pt x="0" y="160"/>
                </a:lnTo>
                <a:lnTo>
                  <a:pt x="12" y="226"/>
                </a:lnTo>
                <a:lnTo>
                  <a:pt x="58" y="318"/>
                </a:lnTo>
                <a:lnTo>
                  <a:pt x="23" y="410"/>
                </a:lnTo>
                <a:lnTo>
                  <a:pt x="8" y="459"/>
                </a:lnTo>
                <a:lnTo>
                  <a:pt x="178" y="439"/>
                </a:lnTo>
                <a:lnTo>
                  <a:pt x="186" y="501"/>
                </a:lnTo>
                <a:lnTo>
                  <a:pt x="221" y="509"/>
                </a:lnTo>
                <a:lnTo>
                  <a:pt x="230" y="477"/>
                </a:lnTo>
                <a:lnTo>
                  <a:pt x="292" y="468"/>
                </a:lnTo>
                <a:lnTo>
                  <a:pt x="278" y="365"/>
                </a:lnTo>
                <a:lnTo>
                  <a:pt x="275" y="0"/>
                </a:lnTo>
                <a:lnTo>
                  <a:pt x="82" y="17"/>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8" name="Freeform 46"/>
          <p:cNvSpPr>
            <a:spLocks/>
          </p:cNvSpPr>
          <p:nvPr/>
        </p:nvSpPr>
        <p:spPr bwMode="auto">
          <a:xfrm>
            <a:off x="5695950" y="3873500"/>
            <a:ext cx="546100" cy="736600"/>
          </a:xfrm>
          <a:custGeom>
            <a:avLst/>
            <a:gdLst>
              <a:gd name="T0" fmla="*/ 0 w 331"/>
              <a:gd name="T1" fmla="*/ 2147483647 h 512"/>
              <a:gd name="T2" fmla="*/ 2147483647 w 331"/>
              <a:gd name="T3" fmla="*/ 0 h 512"/>
              <a:gd name="T4" fmla="*/ 2147483647 w 331"/>
              <a:gd name="T5" fmla="*/ 2147483647 h 512"/>
              <a:gd name="T6" fmla="*/ 2147483647 w 331"/>
              <a:gd name="T7" fmla="*/ 2147483647 h 512"/>
              <a:gd name="T8" fmla="*/ 2147483647 w 331"/>
              <a:gd name="T9" fmla="*/ 2147483647 h 512"/>
              <a:gd name="T10" fmla="*/ 2147483647 w 331"/>
              <a:gd name="T11" fmla="*/ 2147483647 h 512"/>
              <a:gd name="T12" fmla="*/ 2147483647 w 331"/>
              <a:gd name="T13" fmla="*/ 2147483647 h 512"/>
              <a:gd name="T14" fmla="*/ 2147483647 w 331"/>
              <a:gd name="T15" fmla="*/ 2147483647 h 512"/>
              <a:gd name="T16" fmla="*/ 2147483647 w 331"/>
              <a:gd name="T17" fmla="*/ 2147483647 h 512"/>
              <a:gd name="T18" fmla="*/ 2147483647 w 331"/>
              <a:gd name="T19" fmla="*/ 2147483647 h 512"/>
              <a:gd name="T20" fmla="*/ 2147483647 w 331"/>
              <a:gd name="T21" fmla="*/ 2147483647 h 512"/>
              <a:gd name="T22" fmla="*/ 2147483647 w 331"/>
              <a:gd name="T23" fmla="*/ 2147483647 h 512"/>
              <a:gd name="T24" fmla="*/ 2147483647 w 331"/>
              <a:gd name="T25" fmla="*/ 2147483647 h 512"/>
              <a:gd name="T26" fmla="*/ 2147483647 w 331"/>
              <a:gd name="T27" fmla="*/ 2147483647 h 512"/>
              <a:gd name="T28" fmla="*/ 0 w 331"/>
              <a:gd name="T29" fmla="*/ 2147483647 h 5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1"/>
              <a:gd name="T46" fmla="*/ 0 h 512"/>
              <a:gd name="T47" fmla="*/ 331 w 331"/>
              <a:gd name="T48" fmla="*/ 512 h 5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1" h="512">
                <a:moveTo>
                  <a:pt x="0" y="26"/>
                </a:moveTo>
                <a:lnTo>
                  <a:pt x="214" y="0"/>
                </a:lnTo>
                <a:lnTo>
                  <a:pt x="283" y="236"/>
                </a:lnTo>
                <a:lnTo>
                  <a:pt x="330" y="274"/>
                </a:lnTo>
                <a:lnTo>
                  <a:pt x="292" y="343"/>
                </a:lnTo>
                <a:lnTo>
                  <a:pt x="328" y="410"/>
                </a:lnTo>
                <a:lnTo>
                  <a:pt x="109" y="434"/>
                </a:lnTo>
                <a:lnTo>
                  <a:pt x="119" y="491"/>
                </a:lnTo>
                <a:lnTo>
                  <a:pt x="87" y="511"/>
                </a:lnTo>
                <a:lnTo>
                  <a:pt x="61" y="438"/>
                </a:lnTo>
                <a:lnTo>
                  <a:pt x="46" y="497"/>
                </a:lnTo>
                <a:lnTo>
                  <a:pt x="18" y="491"/>
                </a:lnTo>
                <a:lnTo>
                  <a:pt x="9" y="432"/>
                </a:lnTo>
                <a:lnTo>
                  <a:pt x="2" y="381"/>
                </a:lnTo>
                <a:lnTo>
                  <a:pt x="0" y="26"/>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89" name="Freeform 47"/>
          <p:cNvSpPr>
            <a:spLocks/>
          </p:cNvSpPr>
          <p:nvPr/>
        </p:nvSpPr>
        <p:spPr bwMode="auto">
          <a:xfrm>
            <a:off x="6046788" y="3836988"/>
            <a:ext cx="750887" cy="679450"/>
          </a:xfrm>
          <a:custGeom>
            <a:avLst/>
            <a:gdLst>
              <a:gd name="T0" fmla="*/ 0 w 456"/>
              <a:gd name="T1" fmla="*/ 2147483647 h 473"/>
              <a:gd name="T2" fmla="*/ 2147483647 w 456"/>
              <a:gd name="T3" fmla="*/ 2147483647 h 473"/>
              <a:gd name="T4" fmla="*/ 2147483647 w 456"/>
              <a:gd name="T5" fmla="*/ 2147483647 h 473"/>
              <a:gd name="T6" fmla="*/ 2147483647 w 456"/>
              <a:gd name="T7" fmla="*/ 0 h 473"/>
              <a:gd name="T8" fmla="*/ 2147483647 w 456"/>
              <a:gd name="T9" fmla="*/ 2147483647 h 473"/>
              <a:gd name="T10" fmla="*/ 2147483647 w 456"/>
              <a:gd name="T11" fmla="*/ 2147483647 h 473"/>
              <a:gd name="T12" fmla="*/ 2147483647 w 456"/>
              <a:gd name="T13" fmla="*/ 2147483647 h 473"/>
              <a:gd name="T14" fmla="*/ 2147483647 w 456"/>
              <a:gd name="T15" fmla="*/ 2147483647 h 473"/>
              <a:gd name="T16" fmla="*/ 2147483647 w 456"/>
              <a:gd name="T17" fmla="*/ 2147483647 h 473"/>
              <a:gd name="T18" fmla="*/ 2147483647 w 456"/>
              <a:gd name="T19" fmla="*/ 2147483647 h 473"/>
              <a:gd name="T20" fmla="*/ 2147483647 w 456"/>
              <a:gd name="T21" fmla="*/ 2147483647 h 473"/>
              <a:gd name="T22" fmla="*/ 2147483647 w 456"/>
              <a:gd name="T23" fmla="*/ 2147483647 h 473"/>
              <a:gd name="T24" fmla="*/ 2147483647 w 456"/>
              <a:gd name="T25" fmla="*/ 2147483647 h 473"/>
              <a:gd name="T26" fmla="*/ 2147483647 w 456"/>
              <a:gd name="T27" fmla="*/ 2147483647 h 473"/>
              <a:gd name="T28" fmla="*/ 2147483647 w 456"/>
              <a:gd name="T29" fmla="*/ 2147483647 h 473"/>
              <a:gd name="T30" fmla="*/ 2147483647 w 456"/>
              <a:gd name="T31" fmla="*/ 2147483647 h 473"/>
              <a:gd name="T32" fmla="*/ 2147483647 w 456"/>
              <a:gd name="T33" fmla="*/ 2147483647 h 473"/>
              <a:gd name="T34" fmla="*/ 2147483647 w 456"/>
              <a:gd name="T35" fmla="*/ 2147483647 h 473"/>
              <a:gd name="T36" fmla="*/ 0 w 456"/>
              <a:gd name="T37" fmla="*/ 2147483647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6"/>
              <a:gd name="T58" fmla="*/ 0 h 473"/>
              <a:gd name="T59" fmla="*/ 456 w 456"/>
              <a:gd name="T60" fmla="*/ 473 h 4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6" h="473">
                <a:moveTo>
                  <a:pt x="0" y="29"/>
                </a:moveTo>
                <a:lnTo>
                  <a:pt x="5" y="29"/>
                </a:lnTo>
                <a:lnTo>
                  <a:pt x="111" y="9"/>
                </a:lnTo>
                <a:lnTo>
                  <a:pt x="205" y="0"/>
                </a:lnTo>
                <a:lnTo>
                  <a:pt x="191" y="24"/>
                </a:lnTo>
                <a:lnTo>
                  <a:pt x="220" y="24"/>
                </a:lnTo>
                <a:lnTo>
                  <a:pt x="382" y="170"/>
                </a:lnTo>
                <a:lnTo>
                  <a:pt x="446" y="264"/>
                </a:lnTo>
                <a:lnTo>
                  <a:pt x="455" y="328"/>
                </a:lnTo>
                <a:lnTo>
                  <a:pt x="434" y="343"/>
                </a:lnTo>
                <a:lnTo>
                  <a:pt x="446" y="407"/>
                </a:lnTo>
                <a:lnTo>
                  <a:pt x="400" y="410"/>
                </a:lnTo>
                <a:lnTo>
                  <a:pt x="400" y="464"/>
                </a:lnTo>
                <a:lnTo>
                  <a:pt x="364" y="437"/>
                </a:lnTo>
                <a:lnTo>
                  <a:pt x="130" y="472"/>
                </a:lnTo>
                <a:lnTo>
                  <a:pt x="77" y="370"/>
                </a:lnTo>
                <a:lnTo>
                  <a:pt x="115" y="301"/>
                </a:lnTo>
                <a:lnTo>
                  <a:pt x="65" y="266"/>
                </a:lnTo>
                <a:lnTo>
                  <a:pt x="0" y="29"/>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0" name="Freeform 48"/>
          <p:cNvSpPr>
            <a:spLocks/>
          </p:cNvSpPr>
          <p:nvPr/>
        </p:nvSpPr>
        <p:spPr bwMode="auto">
          <a:xfrm>
            <a:off x="6362700" y="3744913"/>
            <a:ext cx="685800" cy="473075"/>
          </a:xfrm>
          <a:custGeom>
            <a:avLst/>
            <a:gdLst>
              <a:gd name="T0" fmla="*/ 2147483647 w 416"/>
              <a:gd name="T1" fmla="*/ 2147483647 h 330"/>
              <a:gd name="T2" fmla="*/ 2147483647 w 416"/>
              <a:gd name="T3" fmla="*/ 2147483647 h 330"/>
              <a:gd name="T4" fmla="*/ 2147483647 w 416"/>
              <a:gd name="T5" fmla="*/ 0 h 330"/>
              <a:gd name="T6" fmla="*/ 2147483647 w 416"/>
              <a:gd name="T7" fmla="*/ 2147483647 h 330"/>
              <a:gd name="T8" fmla="*/ 2147483647 w 416"/>
              <a:gd name="T9" fmla="*/ 2147483647 h 330"/>
              <a:gd name="T10" fmla="*/ 2147483647 w 416"/>
              <a:gd name="T11" fmla="*/ 2147483647 h 330"/>
              <a:gd name="T12" fmla="*/ 2147483647 w 416"/>
              <a:gd name="T13" fmla="*/ 2147483647 h 330"/>
              <a:gd name="T14" fmla="*/ 2147483647 w 416"/>
              <a:gd name="T15" fmla="*/ 2147483647 h 330"/>
              <a:gd name="T16" fmla="*/ 2147483647 w 416"/>
              <a:gd name="T17" fmla="*/ 2147483647 h 330"/>
              <a:gd name="T18" fmla="*/ 2147483647 w 416"/>
              <a:gd name="T19" fmla="*/ 2147483647 h 330"/>
              <a:gd name="T20" fmla="*/ 2147483647 w 416"/>
              <a:gd name="T21" fmla="*/ 2147483647 h 330"/>
              <a:gd name="T22" fmla="*/ 2147483647 w 416"/>
              <a:gd name="T23" fmla="*/ 2147483647 h 330"/>
              <a:gd name="T24" fmla="*/ 2147483647 w 416"/>
              <a:gd name="T25" fmla="*/ 2147483647 h 330"/>
              <a:gd name="T26" fmla="*/ 2147483647 w 416"/>
              <a:gd name="T27" fmla="*/ 2147483647 h 330"/>
              <a:gd name="T28" fmla="*/ 0 w 416"/>
              <a:gd name="T29" fmla="*/ 2147483647 h 330"/>
              <a:gd name="T30" fmla="*/ 2147483647 w 416"/>
              <a:gd name="T31" fmla="*/ 2147483647 h 3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16"/>
              <a:gd name="T49" fmla="*/ 0 h 330"/>
              <a:gd name="T50" fmla="*/ 416 w 416"/>
              <a:gd name="T51" fmla="*/ 330 h 3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16" h="330">
                <a:moveTo>
                  <a:pt x="15" y="59"/>
                </a:moveTo>
                <a:lnTo>
                  <a:pt x="48" y="27"/>
                </a:lnTo>
                <a:lnTo>
                  <a:pt x="173" y="0"/>
                </a:lnTo>
                <a:lnTo>
                  <a:pt x="211" y="18"/>
                </a:lnTo>
                <a:lnTo>
                  <a:pt x="291" y="5"/>
                </a:lnTo>
                <a:lnTo>
                  <a:pt x="356" y="52"/>
                </a:lnTo>
                <a:lnTo>
                  <a:pt x="415" y="88"/>
                </a:lnTo>
                <a:lnTo>
                  <a:pt x="382" y="186"/>
                </a:lnTo>
                <a:lnTo>
                  <a:pt x="332" y="237"/>
                </a:lnTo>
                <a:lnTo>
                  <a:pt x="277" y="252"/>
                </a:lnTo>
                <a:lnTo>
                  <a:pt x="288" y="291"/>
                </a:lnTo>
                <a:lnTo>
                  <a:pt x="254" y="329"/>
                </a:lnTo>
                <a:lnTo>
                  <a:pt x="191" y="232"/>
                </a:lnTo>
                <a:lnTo>
                  <a:pt x="27" y="88"/>
                </a:lnTo>
                <a:lnTo>
                  <a:pt x="0" y="88"/>
                </a:lnTo>
                <a:lnTo>
                  <a:pt x="15" y="59"/>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1" name="Freeform 49"/>
          <p:cNvSpPr>
            <a:spLocks/>
          </p:cNvSpPr>
          <p:nvPr/>
        </p:nvSpPr>
        <p:spPr bwMode="auto">
          <a:xfrm>
            <a:off x="5875338" y="4419600"/>
            <a:ext cx="1282700" cy="760413"/>
          </a:xfrm>
          <a:custGeom>
            <a:avLst/>
            <a:gdLst>
              <a:gd name="T0" fmla="*/ 0 w 779"/>
              <a:gd name="T1" fmla="*/ 2147483647 h 529"/>
              <a:gd name="T2" fmla="*/ 2147483647 w 779"/>
              <a:gd name="T3" fmla="*/ 2147483647 h 529"/>
              <a:gd name="T4" fmla="*/ 2147483647 w 779"/>
              <a:gd name="T5" fmla="*/ 2147483647 h 529"/>
              <a:gd name="T6" fmla="*/ 2147483647 w 779"/>
              <a:gd name="T7" fmla="*/ 2147483647 h 529"/>
              <a:gd name="T8" fmla="*/ 2147483647 w 779"/>
              <a:gd name="T9" fmla="*/ 2147483647 h 529"/>
              <a:gd name="T10" fmla="*/ 2147483647 w 779"/>
              <a:gd name="T11" fmla="*/ 2147483647 h 529"/>
              <a:gd name="T12" fmla="*/ 2147483647 w 779"/>
              <a:gd name="T13" fmla="*/ 0 h 529"/>
              <a:gd name="T14" fmla="*/ 2147483647 w 779"/>
              <a:gd name="T15" fmla="*/ 2147483647 h 529"/>
              <a:gd name="T16" fmla="*/ 2147483647 w 779"/>
              <a:gd name="T17" fmla="*/ 2147483647 h 529"/>
              <a:gd name="T18" fmla="*/ 2147483647 w 779"/>
              <a:gd name="T19" fmla="*/ 2147483647 h 529"/>
              <a:gd name="T20" fmla="*/ 2147483647 w 779"/>
              <a:gd name="T21" fmla="*/ 2147483647 h 529"/>
              <a:gd name="T22" fmla="*/ 2147483647 w 779"/>
              <a:gd name="T23" fmla="*/ 2147483647 h 529"/>
              <a:gd name="T24" fmla="*/ 2147483647 w 779"/>
              <a:gd name="T25" fmla="*/ 2147483647 h 529"/>
              <a:gd name="T26" fmla="*/ 2147483647 w 779"/>
              <a:gd name="T27" fmla="*/ 2147483647 h 529"/>
              <a:gd name="T28" fmla="*/ 2147483647 w 779"/>
              <a:gd name="T29" fmla="*/ 2147483647 h 529"/>
              <a:gd name="T30" fmla="*/ 2147483647 w 779"/>
              <a:gd name="T31" fmla="*/ 2147483647 h 529"/>
              <a:gd name="T32" fmla="*/ 2147483647 w 779"/>
              <a:gd name="T33" fmla="*/ 2147483647 h 529"/>
              <a:gd name="T34" fmla="*/ 2147483647 w 779"/>
              <a:gd name="T35" fmla="*/ 2147483647 h 529"/>
              <a:gd name="T36" fmla="*/ 2147483647 w 779"/>
              <a:gd name="T37" fmla="*/ 2147483647 h 529"/>
              <a:gd name="T38" fmla="*/ 2147483647 w 779"/>
              <a:gd name="T39" fmla="*/ 2147483647 h 529"/>
              <a:gd name="T40" fmla="*/ 2147483647 w 779"/>
              <a:gd name="T41" fmla="*/ 2147483647 h 529"/>
              <a:gd name="T42" fmla="*/ 2147483647 w 779"/>
              <a:gd name="T43" fmla="*/ 2147483647 h 529"/>
              <a:gd name="T44" fmla="*/ 2147483647 w 779"/>
              <a:gd name="T45" fmla="*/ 2147483647 h 529"/>
              <a:gd name="T46" fmla="*/ 2147483647 w 779"/>
              <a:gd name="T47" fmla="*/ 2147483647 h 529"/>
              <a:gd name="T48" fmla="*/ 2147483647 w 779"/>
              <a:gd name="T49" fmla="*/ 2147483647 h 529"/>
              <a:gd name="T50" fmla="*/ 2147483647 w 779"/>
              <a:gd name="T51" fmla="*/ 2147483647 h 529"/>
              <a:gd name="T52" fmla="*/ 2147483647 w 779"/>
              <a:gd name="T53" fmla="*/ 2147483647 h 529"/>
              <a:gd name="T54" fmla="*/ 2147483647 w 779"/>
              <a:gd name="T55" fmla="*/ 2147483647 h 529"/>
              <a:gd name="T56" fmla="*/ 2147483647 w 779"/>
              <a:gd name="T57" fmla="*/ 2147483647 h 529"/>
              <a:gd name="T58" fmla="*/ 2147483647 w 779"/>
              <a:gd name="T59" fmla="*/ 2147483647 h 529"/>
              <a:gd name="T60" fmla="*/ 2147483647 w 779"/>
              <a:gd name="T61" fmla="*/ 2147483647 h 529"/>
              <a:gd name="T62" fmla="*/ 2147483647 w 779"/>
              <a:gd name="T63" fmla="*/ 2147483647 h 529"/>
              <a:gd name="T64" fmla="*/ 2147483647 w 779"/>
              <a:gd name="T65" fmla="*/ 2147483647 h 529"/>
              <a:gd name="T66" fmla="*/ 2147483647 w 779"/>
              <a:gd name="T67" fmla="*/ 2147483647 h 529"/>
              <a:gd name="T68" fmla="*/ 2147483647 w 779"/>
              <a:gd name="T69" fmla="*/ 2147483647 h 529"/>
              <a:gd name="T70" fmla="*/ 2147483647 w 779"/>
              <a:gd name="T71" fmla="*/ 2147483647 h 529"/>
              <a:gd name="T72" fmla="*/ 2147483647 w 779"/>
              <a:gd name="T73" fmla="*/ 2147483647 h 529"/>
              <a:gd name="T74" fmla="*/ 2147483647 w 779"/>
              <a:gd name="T75" fmla="*/ 2147483647 h 529"/>
              <a:gd name="T76" fmla="*/ 2147483647 w 779"/>
              <a:gd name="T77" fmla="*/ 2147483647 h 529"/>
              <a:gd name="T78" fmla="*/ 0 w 779"/>
              <a:gd name="T79" fmla="*/ 2147483647 h 5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79"/>
              <a:gd name="T121" fmla="*/ 0 h 529"/>
              <a:gd name="T122" fmla="*/ 779 w 779"/>
              <a:gd name="T123" fmla="*/ 529 h 5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79" h="529">
                <a:moveTo>
                  <a:pt x="0" y="52"/>
                </a:moveTo>
                <a:lnTo>
                  <a:pt x="214" y="30"/>
                </a:lnTo>
                <a:lnTo>
                  <a:pt x="237" y="65"/>
                </a:lnTo>
                <a:lnTo>
                  <a:pt x="466" y="30"/>
                </a:lnTo>
                <a:lnTo>
                  <a:pt x="505" y="59"/>
                </a:lnTo>
                <a:lnTo>
                  <a:pt x="505" y="5"/>
                </a:lnTo>
                <a:lnTo>
                  <a:pt x="502" y="0"/>
                </a:lnTo>
                <a:lnTo>
                  <a:pt x="547" y="3"/>
                </a:lnTo>
                <a:lnTo>
                  <a:pt x="596" y="85"/>
                </a:lnTo>
                <a:lnTo>
                  <a:pt x="673" y="196"/>
                </a:lnTo>
                <a:lnTo>
                  <a:pt x="711" y="291"/>
                </a:lnTo>
                <a:lnTo>
                  <a:pt x="769" y="358"/>
                </a:lnTo>
                <a:lnTo>
                  <a:pt x="778" y="455"/>
                </a:lnTo>
                <a:lnTo>
                  <a:pt x="760" y="513"/>
                </a:lnTo>
                <a:lnTo>
                  <a:pt x="678" y="528"/>
                </a:lnTo>
                <a:lnTo>
                  <a:pt x="664" y="504"/>
                </a:lnTo>
                <a:lnTo>
                  <a:pt x="607" y="469"/>
                </a:lnTo>
                <a:lnTo>
                  <a:pt x="588" y="432"/>
                </a:lnTo>
                <a:lnTo>
                  <a:pt x="573" y="419"/>
                </a:lnTo>
                <a:lnTo>
                  <a:pt x="564" y="385"/>
                </a:lnTo>
                <a:lnTo>
                  <a:pt x="551" y="394"/>
                </a:lnTo>
                <a:lnTo>
                  <a:pt x="505" y="350"/>
                </a:lnTo>
                <a:lnTo>
                  <a:pt x="516" y="310"/>
                </a:lnTo>
                <a:lnTo>
                  <a:pt x="505" y="287"/>
                </a:lnTo>
                <a:lnTo>
                  <a:pt x="491" y="294"/>
                </a:lnTo>
                <a:lnTo>
                  <a:pt x="493" y="319"/>
                </a:lnTo>
                <a:lnTo>
                  <a:pt x="478" y="287"/>
                </a:lnTo>
                <a:lnTo>
                  <a:pt x="479" y="212"/>
                </a:lnTo>
                <a:lnTo>
                  <a:pt x="450" y="168"/>
                </a:lnTo>
                <a:lnTo>
                  <a:pt x="378" y="132"/>
                </a:lnTo>
                <a:lnTo>
                  <a:pt x="341" y="91"/>
                </a:lnTo>
                <a:lnTo>
                  <a:pt x="300" y="86"/>
                </a:lnTo>
                <a:lnTo>
                  <a:pt x="284" y="112"/>
                </a:lnTo>
                <a:lnTo>
                  <a:pt x="223" y="130"/>
                </a:lnTo>
                <a:lnTo>
                  <a:pt x="188" y="112"/>
                </a:lnTo>
                <a:lnTo>
                  <a:pt x="170" y="85"/>
                </a:lnTo>
                <a:lnTo>
                  <a:pt x="56" y="109"/>
                </a:lnTo>
                <a:lnTo>
                  <a:pt x="32" y="90"/>
                </a:lnTo>
                <a:lnTo>
                  <a:pt x="6" y="111"/>
                </a:lnTo>
                <a:lnTo>
                  <a:pt x="0" y="5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2" name="Freeform 50"/>
          <p:cNvSpPr>
            <a:spLocks/>
          </p:cNvSpPr>
          <p:nvPr/>
        </p:nvSpPr>
        <p:spPr bwMode="auto">
          <a:xfrm>
            <a:off x="3044825" y="3779838"/>
            <a:ext cx="1930400" cy="1562100"/>
          </a:xfrm>
          <a:custGeom>
            <a:avLst/>
            <a:gdLst>
              <a:gd name="T0" fmla="*/ 2147483647 w 1173"/>
              <a:gd name="T1" fmla="*/ 0 h 1087"/>
              <a:gd name="T2" fmla="*/ 2147483647 w 1173"/>
              <a:gd name="T3" fmla="*/ 2147483647 h 1087"/>
              <a:gd name="T4" fmla="*/ 2147483647 w 1173"/>
              <a:gd name="T5" fmla="*/ 2147483647 h 1087"/>
              <a:gd name="T6" fmla="*/ 2147483647 w 1173"/>
              <a:gd name="T7" fmla="*/ 2147483647 h 1087"/>
              <a:gd name="T8" fmla="*/ 2147483647 w 1173"/>
              <a:gd name="T9" fmla="*/ 2147483647 h 1087"/>
              <a:gd name="T10" fmla="*/ 2147483647 w 1173"/>
              <a:gd name="T11" fmla="*/ 2147483647 h 1087"/>
              <a:gd name="T12" fmla="*/ 2147483647 w 1173"/>
              <a:gd name="T13" fmla="*/ 2147483647 h 1087"/>
              <a:gd name="T14" fmla="*/ 2147483647 w 1173"/>
              <a:gd name="T15" fmla="*/ 2147483647 h 1087"/>
              <a:gd name="T16" fmla="*/ 2147483647 w 1173"/>
              <a:gd name="T17" fmla="*/ 2147483647 h 1087"/>
              <a:gd name="T18" fmla="*/ 2147483647 w 1173"/>
              <a:gd name="T19" fmla="*/ 2147483647 h 1087"/>
              <a:gd name="T20" fmla="*/ 2147483647 w 1173"/>
              <a:gd name="T21" fmla="*/ 2147483647 h 1087"/>
              <a:gd name="T22" fmla="*/ 2147483647 w 1173"/>
              <a:gd name="T23" fmla="*/ 2147483647 h 1087"/>
              <a:gd name="T24" fmla="*/ 2147483647 w 1173"/>
              <a:gd name="T25" fmla="*/ 2147483647 h 1087"/>
              <a:gd name="T26" fmla="*/ 2147483647 w 1173"/>
              <a:gd name="T27" fmla="*/ 2147483647 h 1087"/>
              <a:gd name="T28" fmla="*/ 2147483647 w 1173"/>
              <a:gd name="T29" fmla="*/ 2147483647 h 1087"/>
              <a:gd name="T30" fmla="*/ 2147483647 w 1173"/>
              <a:gd name="T31" fmla="*/ 2147483647 h 1087"/>
              <a:gd name="T32" fmla="*/ 2147483647 w 1173"/>
              <a:gd name="T33" fmla="*/ 2147483647 h 1087"/>
              <a:gd name="T34" fmla="*/ 2147483647 w 1173"/>
              <a:gd name="T35" fmla="*/ 2147483647 h 1087"/>
              <a:gd name="T36" fmla="*/ 2147483647 w 1173"/>
              <a:gd name="T37" fmla="*/ 2147483647 h 1087"/>
              <a:gd name="T38" fmla="*/ 2147483647 w 1173"/>
              <a:gd name="T39" fmla="*/ 2147483647 h 1087"/>
              <a:gd name="T40" fmla="*/ 2147483647 w 1173"/>
              <a:gd name="T41" fmla="*/ 2147483647 h 1087"/>
              <a:gd name="T42" fmla="*/ 2147483647 w 1173"/>
              <a:gd name="T43" fmla="*/ 2147483647 h 1087"/>
              <a:gd name="T44" fmla="*/ 2147483647 w 1173"/>
              <a:gd name="T45" fmla="*/ 2147483647 h 1087"/>
              <a:gd name="T46" fmla="*/ 2147483647 w 1173"/>
              <a:gd name="T47" fmla="*/ 2147483647 h 1087"/>
              <a:gd name="T48" fmla="*/ 2147483647 w 1173"/>
              <a:gd name="T49" fmla="*/ 2147483647 h 1087"/>
              <a:gd name="T50" fmla="*/ 2147483647 w 1173"/>
              <a:gd name="T51" fmla="*/ 2147483647 h 1087"/>
              <a:gd name="T52" fmla="*/ 2147483647 w 1173"/>
              <a:gd name="T53" fmla="*/ 2147483647 h 1087"/>
              <a:gd name="T54" fmla="*/ 2147483647 w 1173"/>
              <a:gd name="T55" fmla="*/ 2147483647 h 1087"/>
              <a:gd name="T56" fmla="*/ 2147483647 w 1173"/>
              <a:gd name="T57" fmla="*/ 2147483647 h 1087"/>
              <a:gd name="T58" fmla="*/ 2147483647 w 1173"/>
              <a:gd name="T59" fmla="*/ 2147483647 h 1087"/>
              <a:gd name="T60" fmla="*/ 2147483647 w 1173"/>
              <a:gd name="T61" fmla="*/ 2147483647 h 1087"/>
              <a:gd name="T62" fmla="*/ 2147483647 w 1173"/>
              <a:gd name="T63" fmla="*/ 2147483647 h 1087"/>
              <a:gd name="T64" fmla="*/ 2147483647 w 1173"/>
              <a:gd name="T65" fmla="*/ 2147483647 h 1087"/>
              <a:gd name="T66" fmla="*/ 2147483647 w 1173"/>
              <a:gd name="T67" fmla="*/ 2147483647 h 1087"/>
              <a:gd name="T68" fmla="*/ 2147483647 w 1173"/>
              <a:gd name="T69" fmla="*/ 2147483647 h 1087"/>
              <a:gd name="T70" fmla="*/ 2147483647 w 1173"/>
              <a:gd name="T71" fmla="*/ 2147483647 h 1087"/>
              <a:gd name="T72" fmla="*/ 2147483647 w 1173"/>
              <a:gd name="T73" fmla="*/ 2147483647 h 1087"/>
              <a:gd name="T74" fmla="*/ 2147483647 w 1173"/>
              <a:gd name="T75" fmla="*/ 2147483647 h 1087"/>
              <a:gd name="T76" fmla="*/ 2147483647 w 1173"/>
              <a:gd name="T77" fmla="*/ 2147483647 h 1087"/>
              <a:gd name="T78" fmla="*/ 2147483647 w 1173"/>
              <a:gd name="T79" fmla="*/ 2147483647 h 1087"/>
              <a:gd name="T80" fmla="*/ 2147483647 w 1173"/>
              <a:gd name="T81" fmla="*/ 2147483647 h 1087"/>
              <a:gd name="T82" fmla="*/ 2147483647 w 1173"/>
              <a:gd name="T83" fmla="*/ 2147483647 h 1087"/>
              <a:gd name="T84" fmla="*/ 2147483647 w 1173"/>
              <a:gd name="T85" fmla="*/ 2147483647 h 1087"/>
              <a:gd name="T86" fmla="*/ 2147483647 w 1173"/>
              <a:gd name="T87" fmla="*/ 2147483647 h 1087"/>
              <a:gd name="T88" fmla="*/ 2147483647 w 1173"/>
              <a:gd name="T89" fmla="*/ 2147483647 h 1087"/>
              <a:gd name="T90" fmla="*/ 2147483647 w 1173"/>
              <a:gd name="T91" fmla="*/ 2147483647 h 1087"/>
              <a:gd name="T92" fmla="*/ 0 w 1173"/>
              <a:gd name="T93" fmla="*/ 2147483647 h 1087"/>
              <a:gd name="T94" fmla="*/ 0 w 1173"/>
              <a:gd name="T95" fmla="*/ 2147483647 h 1087"/>
              <a:gd name="T96" fmla="*/ 2147483647 w 1173"/>
              <a:gd name="T97" fmla="*/ 2147483647 h 1087"/>
              <a:gd name="T98" fmla="*/ 2147483647 w 1173"/>
              <a:gd name="T99" fmla="*/ 2147483647 h 1087"/>
              <a:gd name="T100" fmla="*/ 2147483647 w 1173"/>
              <a:gd name="T101" fmla="*/ 0 h 108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73"/>
              <a:gd name="T154" fmla="*/ 0 h 1087"/>
              <a:gd name="T155" fmla="*/ 1173 w 1173"/>
              <a:gd name="T156" fmla="*/ 1087 h 108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73" h="1087">
                <a:moveTo>
                  <a:pt x="340" y="0"/>
                </a:moveTo>
                <a:lnTo>
                  <a:pt x="599" y="9"/>
                </a:lnTo>
                <a:lnTo>
                  <a:pt x="599" y="206"/>
                </a:lnTo>
                <a:lnTo>
                  <a:pt x="731" y="261"/>
                </a:lnTo>
                <a:lnTo>
                  <a:pt x="767" y="243"/>
                </a:lnTo>
                <a:lnTo>
                  <a:pt x="854" y="285"/>
                </a:lnTo>
                <a:lnTo>
                  <a:pt x="905" y="282"/>
                </a:lnTo>
                <a:lnTo>
                  <a:pt x="1005" y="240"/>
                </a:lnTo>
                <a:lnTo>
                  <a:pt x="1063" y="281"/>
                </a:lnTo>
                <a:lnTo>
                  <a:pt x="1113" y="291"/>
                </a:lnTo>
                <a:lnTo>
                  <a:pt x="1113" y="452"/>
                </a:lnTo>
                <a:lnTo>
                  <a:pt x="1172" y="552"/>
                </a:lnTo>
                <a:lnTo>
                  <a:pt x="1158" y="689"/>
                </a:lnTo>
                <a:lnTo>
                  <a:pt x="1095" y="743"/>
                </a:lnTo>
                <a:lnTo>
                  <a:pt x="1081" y="693"/>
                </a:lnTo>
                <a:lnTo>
                  <a:pt x="1063" y="716"/>
                </a:lnTo>
                <a:lnTo>
                  <a:pt x="1076" y="748"/>
                </a:lnTo>
                <a:lnTo>
                  <a:pt x="963" y="830"/>
                </a:lnTo>
                <a:lnTo>
                  <a:pt x="935" y="834"/>
                </a:lnTo>
                <a:lnTo>
                  <a:pt x="876" y="875"/>
                </a:lnTo>
                <a:lnTo>
                  <a:pt x="876" y="898"/>
                </a:lnTo>
                <a:lnTo>
                  <a:pt x="858" y="902"/>
                </a:lnTo>
                <a:lnTo>
                  <a:pt x="872" y="930"/>
                </a:lnTo>
                <a:lnTo>
                  <a:pt x="840" y="971"/>
                </a:lnTo>
                <a:lnTo>
                  <a:pt x="858" y="1030"/>
                </a:lnTo>
                <a:lnTo>
                  <a:pt x="876" y="1050"/>
                </a:lnTo>
                <a:lnTo>
                  <a:pt x="872" y="1086"/>
                </a:lnTo>
                <a:lnTo>
                  <a:pt x="826" y="1086"/>
                </a:lnTo>
                <a:lnTo>
                  <a:pt x="785" y="1068"/>
                </a:lnTo>
                <a:lnTo>
                  <a:pt x="758" y="1072"/>
                </a:lnTo>
                <a:lnTo>
                  <a:pt x="667" y="1039"/>
                </a:lnTo>
                <a:lnTo>
                  <a:pt x="626" y="916"/>
                </a:lnTo>
                <a:lnTo>
                  <a:pt x="562" y="857"/>
                </a:lnTo>
                <a:lnTo>
                  <a:pt x="506" y="748"/>
                </a:lnTo>
                <a:lnTo>
                  <a:pt x="481" y="737"/>
                </a:lnTo>
                <a:lnTo>
                  <a:pt x="450" y="710"/>
                </a:lnTo>
                <a:lnTo>
                  <a:pt x="421" y="710"/>
                </a:lnTo>
                <a:lnTo>
                  <a:pt x="378" y="701"/>
                </a:lnTo>
                <a:lnTo>
                  <a:pt x="344" y="710"/>
                </a:lnTo>
                <a:lnTo>
                  <a:pt x="321" y="764"/>
                </a:lnTo>
                <a:lnTo>
                  <a:pt x="287" y="774"/>
                </a:lnTo>
                <a:lnTo>
                  <a:pt x="212" y="731"/>
                </a:lnTo>
                <a:lnTo>
                  <a:pt x="168" y="680"/>
                </a:lnTo>
                <a:lnTo>
                  <a:pt x="161" y="617"/>
                </a:lnTo>
                <a:lnTo>
                  <a:pt x="129" y="575"/>
                </a:lnTo>
                <a:lnTo>
                  <a:pt x="55" y="516"/>
                </a:lnTo>
                <a:lnTo>
                  <a:pt x="0" y="454"/>
                </a:lnTo>
                <a:lnTo>
                  <a:pt x="0" y="428"/>
                </a:lnTo>
                <a:lnTo>
                  <a:pt x="177" y="429"/>
                </a:lnTo>
                <a:lnTo>
                  <a:pt x="321" y="441"/>
                </a:lnTo>
                <a:lnTo>
                  <a:pt x="340"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3" name="Freeform 51"/>
          <p:cNvSpPr>
            <a:spLocks/>
          </p:cNvSpPr>
          <p:nvPr/>
        </p:nvSpPr>
        <p:spPr bwMode="auto">
          <a:xfrm>
            <a:off x="4768850" y="3716338"/>
            <a:ext cx="671513" cy="547687"/>
          </a:xfrm>
          <a:custGeom>
            <a:avLst/>
            <a:gdLst>
              <a:gd name="T0" fmla="*/ 0 w 408"/>
              <a:gd name="T1" fmla="*/ 2147483647 h 381"/>
              <a:gd name="T2" fmla="*/ 2147483647 w 408"/>
              <a:gd name="T3" fmla="*/ 2147483647 h 381"/>
              <a:gd name="T4" fmla="*/ 2147483647 w 408"/>
              <a:gd name="T5" fmla="*/ 0 h 381"/>
              <a:gd name="T6" fmla="*/ 2147483647 w 408"/>
              <a:gd name="T7" fmla="*/ 2147483647 h 381"/>
              <a:gd name="T8" fmla="*/ 2147483647 w 408"/>
              <a:gd name="T9" fmla="*/ 2147483647 h 381"/>
              <a:gd name="T10" fmla="*/ 2147483647 w 408"/>
              <a:gd name="T11" fmla="*/ 2147483647 h 381"/>
              <a:gd name="T12" fmla="*/ 2147483647 w 408"/>
              <a:gd name="T13" fmla="*/ 2147483647 h 381"/>
              <a:gd name="T14" fmla="*/ 2147483647 w 408"/>
              <a:gd name="T15" fmla="*/ 2147483647 h 381"/>
              <a:gd name="T16" fmla="*/ 2147483647 w 408"/>
              <a:gd name="T17" fmla="*/ 2147483647 h 381"/>
              <a:gd name="T18" fmla="*/ 2147483647 w 408"/>
              <a:gd name="T19" fmla="*/ 2147483647 h 381"/>
              <a:gd name="T20" fmla="*/ 2147483647 w 408"/>
              <a:gd name="T21" fmla="*/ 2147483647 h 381"/>
              <a:gd name="T22" fmla="*/ 2147483647 w 408"/>
              <a:gd name="T23" fmla="*/ 2147483647 h 381"/>
              <a:gd name="T24" fmla="*/ 2147483647 w 408"/>
              <a:gd name="T25" fmla="*/ 2147483647 h 381"/>
              <a:gd name="T26" fmla="*/ 2147483647 w 408"/>
              <a:gd name="T27" fmla="*/ 2147483647 h 381"/>
              <a:gd name="T28" fmla="*/ 2147483647 w 408"/>
              <a:gd name="T29" fmla="*/ 2147483647 h 381"/>
              <a:gd name="T30" fmla="*/ 0 w 408"/>
              <a:gd name="T31" fmla="*/ 2147483647 h 38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81"/>
              <a:gd name="T50" fmla="*/ 408 w 408"/>
              <a:gd name="T51" fmla="*/ 381 h 38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81">
                <a:moveTo>
                  <a:pt x="0" y="35"/>
                </a:moveTo>
                <a:lnTo>
                  <a:pt x="160" y="15"/>
                </a:lnTo>
                <a:lnTo>
                  <a:pt x="359" y="0"/>
                </a:lnTo>
                <a:lnTo>
                  <a:pt x="348" y="50"/>
                </a:lnTo>
                <a:lnTo>
                  <a:pt x="392" y="39"/>
                </a:lnTo>
                <a:lnTo>
                  <a:pt x="407" y="73"/>
                </a:lnTo>
                <a:lnTo>
                  <a:pt x="362" y="103"/>
                </a:lnTo>
                <a:lnTo>
                  <a:pt x="372" y="156"/>
                </a:lnTo>
                <a:lnTo>
                  <a:pt x="325" y="244"/>
                </a:lnTo>
                <a:lnTo>
                  <a:pt x="290" y="298"/>
                </a:lnTo>
                <a:lnTo>
                  <a:pt x="310" y="368"/>
                </a:lnTo>
                <a:lnTo>
                  <a:pt x="59" y="380"/>
                </a:lnTo>
                <a:lnTo>
                  <a:pt x="57" y="338"/>
                </a:lnTo>
                <a:lnTo>
                  <a:pt x="8" y="329"/>
                </a:lnTo>
                <a:lnTo>
                  <a:pt x="8" y="103"/>
                </a:lnTo>
                <a:lnTo>
                  <a:pt x="0" y="35"/>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4" name="Freeform 52"/>
          <p:cNvSpPr>
            <a:spLocks/>
          </p:cNvSpPr>
          <p:nvPr/>
        </p:nvSpPr>
        <p:spPr bwMode="auto">
          <a:xfrm>
            <a:off x="6205538" y="3421063"/>
            <a:ext cx="1179512" cy="450850"/>
          </a:xfrm>
          <a:custGeom>
            <a:avLst/>
            <a:gdLst>
              <a:gd name="T0" fmla="*/ 2147483647 w 717"/>
              <a:gd name="T1" fmla="*/ 2147483647 h 313"/>
              <a:gd name="T2" fmla="*/ 0 w 717"/>
              <a:gd name="T3" fmla="*/ 2147483647 h 313"/>
              <a:gd name="T4" fmla="*/ 2147483647 w 717"/>
              <a:gd name="T5" fmla="*/ 2147483647 h 313"/>
              <a:gd name="T6" fmla="*/ 2147483647 w 717"/>
              <a:gd name="T7" fmla="*/ 2147483647 h 313"/>
              <a:gd name="T8" fmla="*/ 2147483647 w 717"/>
              <a:gd name="T9" fmla="*/ 2147483647 h 313"/>
              <a:gd name="T10" fmla="*/ 2147483647 w 717"/>
              <a:gd name="T11" fmla="*/ 2147483647 h 313"/>
              <a:gd name="T12" fmla="*/ 2147483647 w 717"/>
              <a:gd name="T13" fmla="*/ 2147483647 h 313"/>
              <a:gd name="T14" fmla="*/ 2147483647 w 717"/>
              <a:gd name="T15" fmla="*/ 2147483647 h 313"/>
              <a:gd name="T16" fmla="*/ 2147483647 w 717"/>
              <a:gd name="T17" fmla="*/ 2147483647 h 313"/>
              <a:gd name="T18" fmla="*/ 2147483647 w 717"/>
              <a:gd name="T19" fmla="*/ 2147483647 h 313"/>
              <a:gd name="T20" fmla="*/ 2147483647 w 717"/>
              <a:gd name="T21" fmla="*/ 2147483647 h 313"/>
              <a:gd name="T22" fmla="*/ 2147483647 w 717"/>
              <a:gd name="T23" fmla="*/ 2147483647 h 313"/>
              <a:gd name="T24" fmla="*/ 2147483647 w 717"/>
              <a:gd name="T25" fmla="*/ 2147483647 h 313"/>
              <a:gd name="T26" fmla="*/ 2147483647 w 717"/>
              <a:gd name="T27" fmla="*/ 2147483647 h 313"/>
              <a:gd name="T28" fmla="*/ 2147483647 w 717"/>
              <a:gd name="T29" fmla="*/ 2147483647 h 313"/>
              <a:gd name="T30" fmla="*/ 2147483647 w 717"/>
              <a:gd name="T31" fmla="*/ 2147483647 h 313"/>
              <a:gd name="T32" fmla="*/ 2147483647 w 717"/>
              <a:gd name="T33" fmla="*/ 2147483647 h 313"/>
              <a:gd name="T34" fmla="*/ 2147483647 w 717"/>
              <a:gd name="T35" fmla="*/ 2147483647 h 313"/>
              <a:gd name="T36" fmla="*/ 2147483647 w 717"/>
              <a:gd name="T37" fmla="*/ 2147483647 h 313"/>
              <a:gd name="T38" fmla="*/ 2147483647 w 717"/>
              <a:gd name="T39" fmla="*/ 2147483647 h 313"/>
              <a:gd name="T40" fmla="*/ 2147483647 w 717"/>
              <a:gd name="T41" fmla="*/ 2147483647 h 313"/>
              <a:gd name="T42" fmla="*/ 2147483647 w 717"/>
              <a:gd name="T43" fmla="*/ 2147483647 h 313"/>
              <a:gd name="T44" fmla="*/ 2147483647 w 717"/>
              <a:gd name="T45" fmla="*/ 2147483647 h 313"/>
              <a:gd name="T46" fmla="*/ 2147483647 w 717"/>
              <a:gd name="T47" fmla="*/ 2147483647 h 313"/>
              <a:gd name="T48" fmla="*/ 2147483647 w 717"/>
              <a:gd name="T49" fmla="*/ 2147483647 h 313"/>
              <a:gd name="T50" fmla="*/ 2147483647 w 717"/>
              <a:gd name="T51" fmla="*/ 2147483647 h 313"/>
              <a:gd name="T52" fmla="*/ 2147483647 w 717"/>
              <a:gd name="T53" fmla="*/ 2147483647 h 313"/>
              <a:gd name="T54" fmla="*/ 2147483647 w 717"/>
              <a:gd name="T55" fmla="*/ 2147483647 h 313"/>
              <a:gd name="T56" fmla="*/ 2147483647 w 717"/>
              <a:gd name="T57" fmla="*/ 2147483647 h 313"/>
              <a:gd name="T58" fmla="*/ 2147483647 w 717"/>
              <a:gd name="T59" fmla="*/ 0 h 313"/>
              <a:gd name="T60" fmla="*/ 2147483647 w 717"/>
              <a:gd name="T61" fmla="*/ 2147483647 h 313"/>
              <a:gd name="T62" fmla="*/ 2147483647 w 717"/>
              <a:gd name="T63" fmla="*/ 2147483647 h 313"/>
              <a:gd name="T64" fmla="*/ 2147483647 w 717"/>
              <a:gd name="T65" fmla="*/ 2147483647 h 313"/>
              <a:gd name="T66" fmla="*/ 2147483647 w 717"/>
              <a:gd name="T67" fmla="*/ 2147483647 h 3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17"/>
              <a:gd name="T103" fmla="*/ 0 h 313"/>
              <a:gd name="T104" fmla="*/ 717 w 717"/>
              <a:gd name="T105" fmla="*/ 313 h 3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17" h="313">
                <a:moveTo>
                  <a:pt x="24" y="232"/>
                </a:moveTo>
                <a:lnTo>
                  <a:pt x="0" y="298"/>
                </a:lnTo>
                <a:lnTo>
                  <a:pt x="93" y="289"/>
                </a:lnTo>
                <a:lnTo>
                  <a:pt x="127" y="256"/>
                </a:lnTo>
                <a:lnTo>
                  <a:pt x="255" y="226"/>
                </a:lnTo>
                <a:lnTo>
                  <a:pt x="290" y="244"/>
                </a:lnTo>
                <a:lnTo>
                  <a:pt x="373" y="232"/>
                </a:lnTo>
                <a:lnTo>
                  <a:pt x="373" y="233"/>
                </a:lnTo>
                <a:lnTo>
                  <a:pt x="491" y="312"/>
                </a:lnTo>
                <a:lnTo>
                  <a:pt x="570" y="291"/>
                </a:lnTo>
                <a:lnTo>
                  <a:pt x="611" y="204"/>
                </a:lnTo>
                <a:lnTo>
                  <a:pt x="683" y="180"/>
                </a:lnTo>
                <a:lnTo>
                  <a:pt x="716" y="117"/>
                </a:lnTo>
                <a:lnTo>
                  <a:pt x="714" y="39"/>
                </a:lnTo>
                <a:lnTo>
                  <a:pt x="705" y="103"/>
                </a:lnTo>
                <a:lnTo>
                  <a:pt x="666" y="158"/>
                </a:lnTo>
                <a:lnTo>
                  <a:pt x="651" y="153"/>
                </a:lnTo>
                <a:lnTo>
                  <a:pt x="598" y="168"/>
                </a:lnTo>
                <a:lnTo>
                  <a:pt x="598" y="150"/>
                </a:lnTo>
                <a:lnTo>
                  <a:pt x="651" y="132"/>
                </a:lnTo>
                <a:lnTo>
                  <a:pt x="602" y="126"/>
                </a:lnTo>
                <a:lnTo>
                  <a:pt x="657" y="109"/>
                </a:lnTo>
                <a:lnTo>
                  <a:pt x="678" y="118"/>
                </a:lnTo>
                <a:lnTo>
                  <a:pt x="689" y="58"/>
                </a:lnTo>
                <a:lnTo>
                  <a:pt x="675" y="44"/>
                </a:lnTo>
                <a:lnTo>
                  <a:pt x="610" y="68"/>
                </a:lnTo>
                <a:lnTo>
                  <a:pt x="611" y="32"/>
                </a:lnTo>
                <a:lnTo>
                  <a:pt x="639" y="41"/>
                </a:lnTo>
                <a:lnTo>
                  <a:pt x="675" y="14"/>
                </a:lnTo>
                <a:lnTo>
                  <a:pt x="655" y="0"/>
                </a:lnTo>
                <a:lnTo>
                  <a:pt x="441" y="48"/>
                </a:lnTo>
                <a:lnTo>
                  <a:pt x="179" y="101"/>
                </a:lnTo>
                <a:lnTo>
                  <a:pt x="59" y="230"/>
                </a:lnTo>
                <a:lnTo>
                  <a:pt x="24" y="23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5" name="Freeform 53"/>
          <p:cNvSpPr>
            <a:spLocks/>
          </p:cNvSpPr>
          <p:nvPr/>
        </p:nvSpPr>
        <p:spPr bwMode="auto">
          <a:xfrm>
            <a:off x="6272213" y="3048000"/>
            <a:ext cx="1036637" cy="560388"/>
          </a:xfrm>
          <a:custGeom>
            <a:avLst/>
            <a:gdLst>
              <a:gd name="T0" fmla="*/ 2147483647 w 629"/>
              <a:gd name="T1" fmla="*/ 2147483647 h 390"/>
              <a:gd name="T2" fmla="*/ 2147483647 w 629"/>
              <a:gd name="T3" fmla="*/ 2147483647 h 390"/>
              <a:gd name="T4" fmla="*/ 2147483647 w 629"/>
              <a:gd name="T5" fmla="*/ 2147483647 h 390"/>
              <a:gd name="T6" fmla="*/ 2147483647 w 629"/>
              <a:gd name="T7" fmla="*/ 2147483647 h 390"/>
              <a:gd name="T8" fmla="*/ 2147483647 w 629"/>
              <a:gd name="T9" fmla="*/ 2147483647 h 390"/>
              <a:gd name="T10" fmla="*/ 0 w 629"/>
              <a:gd name="T11" fmla="*/ 2147483647 h 390"/>
              <a:gd name="T12" fmla="*/ 2147483647 w 629"/>
              <a:gd name="T13" fmla="*/ 2147483647 h 390"/>
              <a:gd name="T14" fmla="*/ 2147483647 w 629"/>
              <a:gd name="T15" fmla="*/ 2147483647 h 390"/>
              <a:gd name="T16" fmla="*/ 2147483647 w 629"/>
              <a:gd name="T17" fmla="*/ 2147483647 h 390"/>
              <a:gd name="T18" fmla="*/ 2147483647 w 629"/>
              <a:gd name="T19" fmla="*/ 2147483647 h 390"/>
              <a:gd name="T20" fmla="*/ 2147483647 w 629"/>
              <a:gd name="T21" fmla="*/ 2147483647 h 390"/>
              <a:gd name="T22" fmla="*/ 2147483647 w 629"/>
              <a:gd name="T23" fmla="*/ 2147483647 h 390"/>
              <a:gd name="T24" fmla="*/ 2147483647 w 629"/>
              <a:gd name="T25" fmla="*/ 2147483647 h 390"/>
              <a:gd name="T26" fmla="*/ 2147483647 w 629"/>
              <a:gd name="T27" fmla="*/ 2147483647 h 390"/>
              <a:gd name="T28" fmla="*/ 2147483647 w 629"/>
              <a:gd name="T29" fmla="*/ 2147483647 h 390"/>
              <a:gd name="T30" fmla="*/ 2147483647 w 629"/>
              <a:gd name="T31" fmla="*/ 2147483647 h 390"/>
              <a:gd name="T32" fmla="*/ 2147483647 w 629"/>
              <a:gd name="T33" fmla="*/ 2147483647 h 390"/>
              <a:gd name="T34" fmla="*/ 2147483647 w 629"/>
              <a:gd name="T35" fmla="*/ 0 h 390"/>
              <a:gd name="T36" fmla="*/ 2147483647 w 629"/>
              <a:gd name="T37" fmla="*/ 2147483647 h 390"/>
              <a:gd name="T38" fmla="*/ 2147483647 w 629"/>
              <a:gd name="T39" fmla="*/ 2147483647 h 390"/>
              <a:gd name="T40" fmla="*/ 2147483647 w 629"/>
              <a:gd name="T41" fmla="*/ 2147483647 h 390"/>
              <a:gd name="T42" fmla="*/ 2147483647 w 629"/>
              <a:gd name="T43" fmla="*/ 2147483647 h 390"/>
              <a:gd name="T44" fmla="*/ 2147483647 w 629"/>
              <a:gd name="T45" fmla="*/ 2147483647 h 390"/>
              <a:gd name="T46" fmla="*/ 2147483647 w 629"/>
              <a:gd name="T47" fmla="*/ 2147483647 h 390"/>
              <a:gd name="T48" fmla="*/ 2147483647 w 629"/>
              <a:gd name="T49" fmla="*/ 2147483647 h 3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9"/>
              <a:gd name="T76" fmla="*/ 0 h 390"/>
              <a:gd name="T77" fmla="*/ 629 w 629"/>
              <a:gd name="T78" fmla="*/ 390 h 3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9" h="390">
                <a:moveTo>
                  <a:pt x="105" y="272"/>
                </a:moveTo>
                <a:lnTo>
                  <a:pt x="86" y="312"/>
                </a:lnTo>
                <a:lnTo>
                  <a:pt x="61" y="322"/>
                </a:lnTo>
                <a:lnTo>
                  <a:pt x="59" y="348"/>
                </a:lnTo>
                <a:lnTo>
                  <a:pt x="5" y="368"/>
                </a:lnTo>
                <a:lnTo>
                  <a:pt x="0" y="389"/>
                </a:lnTo>
                <a:lnTo>
                  <a:pt x="150" y="363"/>
                </a:lnTo>
                <a:lnTo>
                  <a:pt x="420" y="307"/>
                </a:lnTo>
                <a:lnTo>
                  <a:pt x="628" y="257"/>
                </a:lnTo>
                <a:lnTo>
                  <a:pt x="628" y="218"/>
                </a:lnTo>
                <a:lnTo>
                  <a:pt x="605" y="206"/>
                </a:lnTo>
                <a:lnTo>
                  <a:pt x="587" y="226"/>
                </a:lnTo>
                <a:lnTo>
                  <a:pt x="576" y="173"/>
                </a:lnTo>
                <a:lnTo>
                  <a:pt x="587" y="126"/>
                </a:lnTo>
                <a:lnTo>
                  <a:pt x="510" y="91"/>
                </a:lnTo>
                <a:lnTo>
                  <a:pt x="457" y="100"/>
                </a:lnTo>
                <a:lnTo>
                  <a:pt x="455" y="27"/>
                </a:lnTo>
                <a:lnTo>
                  <a:pt x="400" y="0"/>
                </a:lnTo>
                <a:lnTo>
                  <a:pt x="360" y="17"/>
                </a:lnTo>
                <a:lnTo>
                  <a:pt x="332" y="85"/>
                </a:lnTo>
                <a:lnTo>
                  <a:pt x="284" y="112"/>
                </a:lnTo>
                <a:lnTo>
                  <a:pt x="264" y="219"/>
                </a:lnTo>
                <a:lnTo>
                  <a:pt x="185" y="272"/>
                </a:lnTo>
                <a:lnTo>
                  <a:pt x="121" y="294"/>
                </a:lnTo>
                <a:lnTo>
                  <a:pt x="105" y="272"/>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596" name="Freeform 54"/>
          <p:cNvSpPr>
            <a:spLocks/>
          </p:cNvSpPr>
          <p:nvPr/>
        </p:nvSpPr>
        <p:spPr bwMode="auto">
          <a:xfrm>
            <a:off x="6348413" y="2935288"/>
            <a:ext cx="585787" cy="536575"/>
          </a:xfrm>
          <a:custGeom>
            <a:avLst/>
            <a:gdLst>
              <a:gd name="T0" fmla="*/ 2147483647 w 356"/>
              <a:gd name="T1" fmla="*/ 2147483647 h 373"/>
              <a:gd name="T2" fmla="*/ 2147483647 w 356"/>
              <a:gd name="T3" fmla="*/ 2147483647 h 373"/>
              <a:gd name="T4" fmla="*/ 0 w 356"/>
              <a:gd name="T5" fmla="*/ 2147483647 h 373"/>
              <a:gd name="T6" fmla="*/ 2147483647 w 356"/>
              <a:gd name="T7" fmla="*/ 2147483647 h 373"/>
              <a:gd name="T8" fmla="*/ 2147483647 w 356"/>
              <a:gd name="T9" fmla="*/ 2147483647 h 373"/>
              <a:gd name="T10" fmla="*/ 2147483647 w 356"/>
              <a:gd name="T11" fmla="*/ 2147483647 h 373"/>
              <a:gd name="T12" fmla="*/ 2147483647 w 356"/>
              <a:gd name="T13" fmla="*/ 2147483647 h 373"/>
              <a:gd name="T14" fmla="*/ 2147483647 w 356"/>
              <a:gd name="T15" fmla="*/ 2147483647 h 373"/>
              <a:gd name="T16" fmla="*/ 2147483647 w 356"/>
              <a:gd name="T17" fmla="*/ 2147483647 h 373"/>
              <a:gd name="T18" fmla="*/ 2147483647 w 356"/>
              <a:gd name="T19" fmla="*/ 2147483647 h 373"/>
              <a:gd name="T20" fmla="*/ 2147483647 w 356"/>
              <a:gd name="T21" fmla="*/ 2147483647 h 373"/>
              <a:gd name="T22" fmla="*/ 2147483647 w 356"/>
              <a:gd name="T23" fmla="*/ 2147483647 h 373"/>
              <a:gd name="T24" fmla="*/ 2147483647 w 356"/>
              <a:gd name="T25" fmla="*/ 2147483647 h 373"/>
              <a:gd name="T26" fmla="*/ 2147483647 w 356"/>
              <a:gd name="T27" fmla="*/ 2147483647 h 373"/>
              <a:gd name="T28" fmla="*/ 2147483647 w 356"/>
              <a:gd name="T29" fmla="*/ 2147483647 h 373"/>
              <a:gd name="T30" fmla="*/ 2147483647 w 356"/>
              <a:gd name="T31" fmla="*/ 2147483647 h 373"/>
              <a:gd name="T32" fmla="*/ 2147483647 w 356"/>
              <a:gd name="T33" fmla="*/ 0 h 373"/>
              <a:gd name="T34" fmla="*/ 2147483647 w 356"/>
              <a:gd name="T35" fmla="*/ 2147483647 h 373"/>
              <a:gd name="T36" fmla="*/ 2147483647 w 356"/>
              <a:gd name="T37" fmla="*/ 2147483647 h 373"/>
              <a:gd name="T38" fmla="*/ 2147483647 w 356"/>
              <a:gd name="T39" fmla="*/ 2147483647 h 373"/>
              <a:gd name="T40" fmla="*/ 2147483647 w 356"/>
              <a:gd name="T41" fmla="*/ 2147483647 h 3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6"/>
              <a:gd name="T64" fmla="*/ 0 h 373"/>
              <a:gd name="T65" fmla="*/ 356 w 356"/>
              <a:gd name="T66" fmla="*/ 373 h 3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6" h="373">
                <a:moveTo>
                  <a:pt x="36" y="194"/>
                </a:moveTo>
                <a:lnTo>
                  <a:pt x="9" y="187"/>
                </a:lnTo>
                <a:lnTo>
                  <a:pt x="0" y="246"/>
                </a:lnTo>
                <a:lnTo>
                  <a:pt x="9" y="308"/>
                </a:lnTo>
                <a:lnTo>
                  <a:pt x="61" y="351"/>
                </a:lnTo>
                <a:lnTo>
                  <a:pt x="73" y="372"/>
                </a:lnTo>
                <a:lnTo>
                  <a:pt x="138" y="351"/>
                </a:lnTo>
                <a:lnTo>
                  <a:pt x="215" y="301"/>
                </a:lnTo>
                <a:lnTo>
                  <a:pt x="238" y="191"/>
                </a:lnTo>
                <a:lnTo>
                  <a:pt x="284" y="162"/>
                </a:lnTo>
                <a:lnTo>
                  <a:pt x="309" y="97"/>
                </a:lnTo>
                <a:lnTo>
                  <a:pt x="355" y="77"/>
                </a:lnTo>
                <a:lnTo>
                  <a:pt x="303" y="68"/>
                </a:lnTo>
                <a:lnTo>
                  <a:pt x="209" y="118"/>
                </a:lnTo>
                <a:lnTo>
                  <a:pt x="200" y="70"/>
                </a:lnTo>
                <a:lnTo>
                  <a:pt x="123" y="74"/>
                </a:lnTo>
                <a:lnTo>
                  <a:pt x="105" y="0"/>
                </a:lnTo>
                <a:lnTo>
                  <a:pt x="85" y="20"/>
                </a:lnTo>
                <a:lnTo>
                  <a:pt x="91" y="126"/>
                </a:lnTo>
                <a:lnTo>
                  <a:pt x="56" y="135"/>
                </a:lnTo>
                <a:lnTo>
                  <a:pt x="36" y="194"/>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7" name="Freeform 55"/>
          <p:cNvSpPr>
            <a:spLocks/>
          </p:cNvSpPr>
          <p:nvPr/>
        </p:nvSpPr>
        <p:spPr bwMode="auto">
          <a:xfrm>
            <a:off x="7180263" y="2944813"/>
            <a:ext cx="165100" cy="180975"/>
          </a:xfrm>
          <a:custGeom>
            <a:avLst/>
            <a:gdLst>
              <a:gd name="T0" fmla="*/ 0 w 101"/>
              <a:gd name="T1" fmla="*/ 2147483647 h 126"/>
              <a:gd name="T2" fmla="*/ 2147483647 w 101"/>
              <a:gd name="T3" fmla="*/ 0 h 126"/>
              <a:gd name="T4" fmla="*/ 2147483647 w 101"/>
              <a:gd name="T5" fmla="*/ 2147483647 h 126"/>
              <a:gd name="T6" fmla="*/ 2147483647 w 101"/>
              <a:gd name="T7" fmla="*/ 2147483647 h 126"/>
              <a:gd name="T8" fmla="*/ 2147483647 w 101"/>
              <a:gd name="T9" fmla="*/ 2147483647 h 126"/>
              <a:gd name="T10" fmla="*/ 2147483647 w 101"/>
              <a:gd name="T11" fmla="*/ 2147483647 h 126"/>
              <a:gd name="T12" fmla="*/ 2147483647 w 101"/>
              <a:gd name="T13" fmla="*/ 2147483647 h 126"/>
              <a:gd name="T14" fmla="*/ 0 w 101"/>
              <a:gd name="T15" fmla="*/ 2147483647 h 126"/>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126"/>
              <a:gd name="T26" fmla="*/ 101 w 101"/>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126">
                <a:moveTo>
                  <a:pt x="0" y="8"/>
                </a:moveTo>
                <a:lnTo>
                  <a:pt x="21" y="0"/>
                </a:lnTo>
                <a:lnTo>
                  <a:pt x="67" y="27"/>
                </a:lnTo>
                <a:lnTo>
                  <a:pt x="67" y="55"/>
                </a:lnTo>
                <a:lnTo>
                  <a:pt x="98" y="75"/>
                </a:lnTo>
                <a:lnTo>
                  <a:pt x="100" y="111"/>
                </a:lnTo>
                <a:lnTo>
                  <a:pt x="48" y="125"/>
                </a:lnTo>
                <a:lnTo>
                  <a:pt x="0" y="8"/>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8" name="Freeform 56"/>
          <p:cNvSpPr>
            <a:spLocks/>
          </p:cNvSpPr>
          <p:nvPr/>
        </p:nvSpPr>
        <p:spPr bwMode="auto">
          <a:xfrm>
            <a:off x="6477000" y="2593975"/>
            <a:ext cx="793750" cy="455613"/>
          </a:xfrm>
          <a:custGeom>
            <a:avLst/>
            <a:gdLst>
              <a:gd name="T0" fmla="*/ 2147483647 w 482"/>
              <a:gd name="T1" fmla="*/ 2147483647 h 317"/>
              <a:gd name="T2" fmla="*/ 0 w 482"/>
              <a:gd name="T3" fmla="*/ 2147483647 h 317"/>
              <a:gd name="T4" fmla="*/ 2147483647 w 482"/>
              <a:gd name="T5" fmla="*/ 2147483647 h 317"/>
              <a:gd name="T6" fmla="*/ 2147483647 w 482"/>
              <a:gd name="T7" fmla="*/ 2147483647 h 317"/>
              <a:gd name="T8" fmla="*/ 2147483647 w 482"/>
              <a:gd name="T9" fmla="*/ 2147483647 h 317"/>
              <a:gd name="T10" fmla="*/ 2147483647 w 482"/>
              <a:gd name="T11" fmla="*/ 2147483647 h 317"/>
              <a:gd name="T12" fmla="*/ 2147483647 w 482"/>
              <a:gd name="T13" fmla="*/ 2147483647 h 317"/>
              <a:gd name="T14" fmla="*/ 2147483647 w 482"/>
              <a:gd name="T15" fmla="*/ 2147483647 h 317"/>
              <a:gd name="T16" fmla="*/ 2147483647 w 482"/>
              <a:gd name="T17" fmla="*/ 2147483647 h 317"/>
              <a:gd name="T18" fmla="*/ 2147483647 w 482"/>
              <a:gd name="T19" fmla="*/ 2147483647 h 317"/>
              <a:gd name="T20" fmla="*/ 2147483647 w 482"/>
              <a:gd name="T21" fmla="*/ 2147483647 h 317"/>
              <a:gd name="T22" fmla="*/ 2147483647 w 482"/>
              <a:gd name="T23" fmla="*/ 2147483647 h 317"/>
              <a:gd name="T24" fmla="*/ 2147483647 w 482"/>
              <a:gd name="T25" fmla="*/ 0 h 317"/>
              <a:gd name="T26" fmla="*/ 2147483647 w 482"/>
              <a:gd name="T27" fmla="*/ 2147483647 h 317"/>
              <a:gd name="T28" fmla="*/ 2147483647 w 482"/>
              <a:gd name="T29" fmla="*/ 2147483647 h 3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2"/>
              <a:gd name="T46" fmla="*/ 0 h 317"/>
              <a:gd name="T47" fmla="*/ 482 w 482"/>
              <a:gd name="T48" fmla="*/ 317 h 3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2" h="317">
                <a:moveTo>
                  <a:pt x="44" y="46"/>
                </a:moveTo>
                <a:lnTo>
                  <a:pt x="0" y="88"/>
                </a:lnTo>
                <a:lnTo>
                  <a:pt x="24" y="242"/>
                </a:lnTo>
                <a:lnTo>
                  <a:pt x="44" y="316"/>
                </a:lnTo>
                <a:lnTo>
                  <a:pt x="126" y="310"/>
                </a:lnTo>
                <a:lnTo>
                  <a:pt x="429" y="252"/>
                </a:lnTo>
                <a:lnTo>
                  <a:pt x="451" y="243"/>
                </a:lnTo>
                <a:lnTo>
                  <a:pt x="481" y="172"/>
                </a:lnTo>
                <a:lnTo>
                  <a:pt x="435" y="132"/>
                </a:lnTo>
                <a:lnTo>
                  <a:pt x="460" y="41"/>
                </a:lnTo>
                <a:lnTo>
                  <a:pt x="425" y="32"/>
                </a:lnTo>
                <a:lnTo>
                  <a:pt x="425" y="9"/>
                </a:lnTo>
                <a:lnTo>
                  <a:pt x="410" y="0"/>
                </a:lnTo>
                <a:lnTo>
                  <a:pt x="58" y="65"/>
                </a:lnTo>
                <a:lnTo>
                  <a:pt x="44" y="46"/>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599" name="Freeform 57"/>
          <p:cNvSpPr>
            <a:spLocks/>
          </p:cNvSpPr>
          <p:nvPr/>
        </p:nvSpPr>
        <p:spPr bwMode="auto">
          <a:xfrm>
            <a:off x="7194550" y="2646363"/>
            <a:ext cx="212725" cy="361950"/>
          </a:xfrm>
          <a:custGeom>
            <a:avLst/>
            <a:gdLst>
              <a:gd name="T0" fmla="*/ 2147483647 w 129"/>
              <a:gd name="T1" fmla="*/ 2147483647 h 252"/>
              <a:gd name="T2" fmla="*/ 2147483647 w 129"/>
              <a:gd name="T3" fmla="*/ 0 h 252"/>
              <a:gd name="T4" fmla="*/ 2147483647 w 129"/>
              <a:gd name="T5" fmla="*/ 2147483647 h 252"/>
              <a:gd name="T6" fmla="*/ 2147483647 w 129"/>
              <a:gd name="T7" fmla="*/ 2147483647 h 252"/>
              <a:gd name="T8" fmla="*/ 2147483647 w 129"/>
              <a:gd name="T9" fmla="*/ 2147483647 h 252"/>
              <a:gd name="T10" fmla="*/ 2147483647 w 129"/>
              <a:gd name="T11" fmla="*/ 2147483647 h 252"/>
              <a:gd name="T12" fmla="*/ 2147483647 w 129"/>
              <a:gd name="T13" fmla="*/ 2147483647 h 252"/>
              <a:gd name="T14" fmla="*/ 2147483647 w 129"/>
              <a:gd name="T15" fmla="*/ 2147483647 h 252"/>
              <a:gd name="T16" fmla="*/ 2147483647 w 129"/>
              <a:gd name="T17" fmla="*/ 2147483647 h 252"/>
              <a:gd name="T18" fmla="*/ 2147483647 w 129"/>
              <a:gd name="T19" fmla="*/ 2147483647 h 252"/>
              <a:gd name="T20" fmla="*/ 2147483647 w 129"/>
              <a:gd name="T21" fmla="*/ 2147483647 h 252"/>
              <a:gd name="T22" fmla="*/ 0 w 129"/>
              <a:gd name="T23" fmla="*/ 2147483647 h 252"/>
              <a:gd name="T24" fmla="*/ 2147483647 w 129"/>
              <a:gd name="T25" fmla="*/ 2147483647 h 2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
              <a:gd name="T40" fmla="*/ 0 h 252"/>
              <a:gd name="T41" fmla="*/ 129 w 129"/>
              <a:gd name="T42" fmla="*/ 252 h 2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 h="252">
                <a:moveTo>
                  <a:pt x="23" y="2"/>
                </a:moveTo>
                <a:lnTo>
                  <a:pt x="53" y="0"/>
                </a:lnTo>
                <a:lnTo>
                  <a:pt x="114" y="38"/>
                </a:lnTo>
                <a:lnTo>
                  <a:pt x="105" y="68"/>
                </a:lnTo>
                <a:lnTo>
                  <a:pt x="126" y="88"/>
                </a:lnTo>
                <a:lnTo>
                  <a:pt x="128" y="206"/>
                </a:lnTo>
                <a:lnTo>
                  <a:pt x="107" y="251"/>
                </a:lnTo>
                <a:lnTo>
                  <a:pt x="82" y="234"/>
                </a:lnTo>
                <a:lnTo>
                  <a:pt x="56" y="233"/>
                </a:lnTo>
                <a:lnTo>
                  <a:pt x="12" y="209"/>
                </a:lnTo>
                <a:lnTo>
                  <a:pt x="46" y="135"/>
                </a:lnTo>
                <a:lnTo>
                  <a:pt x="0" y="95"/>
                </a:lnTo>
                <a:lnTo>
                  <a:pt x="23" y="2"/>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0" name="Freeform 58"/>
          <p:cNvSpPr>
            <a:spLocks/>
          </p:cNvSpPr>
          <p:nvPr/>
        </p:nvSpPr>
        <p:spPr bwMode="auto">
          <a:xfrm>
            <a:off x="6545263" y="2081213"/>
            <a:ext cx="877887" cy="623887"/>
          </a:xfrm>
          <a:custGeom>
            <a:avLst/>
            <a:gdLst>
              <a:gd name="T0" fmla="*/ 2147483647 w 533"/>
              <a:gd name="T1" fmla="*/ 2147483647 h 435"/>
              <a:gd name="T2" fmla="*/ 2147483647 w 533"/>
              <a:gd name="T3" fmla="*/ 2147483647 h 435"/>
              <a:gd name="T4" fmla="*/ 2147483647 w 533"/>
              <a:gd name="T5" fmla="*/ 2147483647 h 435"/>
              <a:gd name="T6" fmla="*/ 2147483647 w 533"/>
              <a:gd name="T7" fmla="*/ 2147483647 h 435"/>
              <a:gd name="T8" fmla="*/ 2147483647 w 533"/>
              <a:gd name="T9" fmla="*/ 2147483647 h 435"/>
              <a:gd name="T10" fmla="*/ 2147483647 w 533"/>
              <a:gd name="T11" fmla="*/ 2147483647 h 435"/>
              <a:gd name="T12" fmla="*/ 2147483647 w 533"/>
              <a:gd name="T13" fmla="*/ 2147483647 h 435"/>
              <a:gd name="T14" fmla="*/ 2147483647 w 533"/>
              <a:gd name="T15" fmla="*/ 2147483647 h 435"/>
              <a:gd name="T16" fmla="*/ 2147483647 w 533"/>
              <a:gd name="T17" fmla="*/ 2147483647 h 435"/>
              <a:gd name="T18" fmla="*/ 2147483647 w 533"/>
              <a:gd name="T19" fmla="*/ 2147483647 h 435"/>
              <a:gd name="T20" fmla="*/ 2147483647 w 533"/>
              <a:gd name="T21" fmla="*/ 2147483647 h 435"/>
              <a:gd name="T22" fmla="*/ 2147483647 w 533"/>
              <a:gd name="T23" fmla="*/ 2147483647 h 435"/>
              <a:gd name="T24" fmla="*/ 2147483647 w 533"/>
              <a:gd name="T25" fmla="*/ 0 h 435"/>
              <a:gd name="T26" fmla="*/ 2147483647 w 533"/>
              <a:gd name="T27" fmla="*/ 2147483647 h 435"/>
              <a:gd name="T28" fmla="*/ 2147483647 w 533"/>
              <a:gd name="T29" fmla="*/ 2147483647 h 435"/>
              <a:gd name="T30" fmla="*/ 2147483647 w 533"/>
              <a:gd name="T31" fmla="*/ 2147483647 h 435"/>
              <a:gd name="T32" fmla="*/ 2147483647 w 533"/>
              <a:gd name="T33" fmla="*/ 2147483647 h 435"/>
              <a:gd name="T34" fmla="*/ 2147483647 w 533"/>
              <a:gd name="T35" fmla="*/ 2147483647 h 435"/>
              <a:gd name="T36" fmla="*/ 2147483647 w 533"/>
              <a:gd name="T37" fmla="*/ 2147483647 h 435"/>
              <a:gd name="T38" fmla="*/ 2147483647 w 533"/>
              <a:gd name="T39" fmla="*/ 2147483647 h 435"/>
              <a:gd name="T40" fmla="*/ 2147483647 w 533"/>
              <a:gd name="T41" fmla="*/ 2147483647 h 435"/>
              <a:gd name="T42" fmla="*/ 2147483647 w 533"/>
              <a:gd name="T43" fmla="*/ 2147483647 h 435"/>
              <a:gd name="T44" fmla="*/ 2147483647 w 533"/>
              <a:gd name="T45" fmla="*/ 2147483647 h 435"/>
              <a:gd name="T46" fmla="*/ 2147483647 w 533"/>
              <a:gd name="T47" fmla="*/ 2147483647 h 435"/>
              <a:gd name="T48" fmla="*/ 2147483647 w 533"/>
              <a:gd name="T49" fmla="*/ 2147483647 h 435"/>
              <a:gd name="T50" fmla="*/ 2147483647 w 533"/>
              <a:gd name="T51" fmla="*/ 2147483647 h 435"/>
              <a:gd name="T52" fmla="*/ 2147483647 w 533"/>
              <a:gd name="T53" fmla="*/ 2147483647 h 435"/>
              <a:gd name="T54" fmla="*/ 2147483647 w 533"/>
              <a:gd name="T55" fmla="*/ 2147483647 h 435"/>
              <a:gd name="T56" fmla="*/ 0 w 533"/>
              <a:gd name="T57" fmla="*/ 2147483647 h 435"/>
              <a:gd name="T58" fmla="*/ 2147483647 w 533"/>
              <a:gd name="T59" fmla="*/ 2147483647 h 435"/>
              <a:gd name="T60" fmla="*/ 2147483647 w 533"/>
              <a:gd name="T61" fmla="*/ 2147483647 h 43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33"/>
              <a:gd name="T94" fmla="*/ 0 h 435"/>
              <a:gd name="T95" fmla="*/ 533 w 533"/>
              <a:gd name="T96" fmla="*/ 435 h 43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33" h="435">
                <a:moveTo>
                  <a:pt x="53" y="285"/>
                </a:moveTo>
                <a:lnTo>
                  <a:pt x="100" y="278"/>
                </a:lnTo>
                <a:lnTo>
                  <a:pt x="159" y="259"/>
                </a:lnTo>
                <a:lnTo>
                  <a:pt x="176" y="237"/>
                </a:lnTo>
                <a:lnTo>
                  <a:pt x="200" y="234"/>
                </a:lnTo>
                <a:lnTo>
                  <a:pt x="214" y="209"/>
                </a:lnTo>
                <a:lnTo>
                  <a:pt x="236" y="200"/>
                </a:lnTo>
                <a:lnTo>
                  <a:pt x="226" y="155"/>
                </a:lnTo>
                <a:lnTo>
                  <a:pt x="212" y="143"/>
                </a:lnTo>
                <a:lnTo>
                  <a:pt x="241" y="106"/>
                </a:lnTo>
                <a:lnTo>
                  <a:pt x="259" y="106"/>
                </a:lnTo>
                <a:lnTo>
                  <a:pt x="321" y="29"/>
                </a:lnTo>
                <a:lnTo>
                  <a:pt x="417" y="0"/>
                </a:lnTo>
                <a:lnTo>
                  <a:pt x="427" y="73"/>
                </a:lnTo>
                <a:lnTo>
                  <a:pt x="432" y="70"/>
                </a:lnTo>
                <a:lnTo>
                  <a:pt x="455" y="96"/>
                </a:lnTo>
                <a:lnTo>
                  <a:pt x="456" y="170"/>
                </a:lnTo>
                <a:lnTo>
                  <a:pt x="485" y="231"/>
                </a:lnTo>
                <a:lnTo>
                  <a:pt x="496" y="310"/>
                </a:lnTo>
                <a:lnTo>
                  <a:pt x="499" y="378"/>
                </a:lnTo>
                <a:lnTo>
                  <a:pt x="532" y="401"/>
                </a:lnTo>
                <a:lnTo>
                  <a:pt x="508" y="434"/>
                </a:lnTo>
                <a:lnTo>
                  <a:pt x="446" y="395"/>
                </a:lnTo>
                <a:lnTo>
                  <a:pt x="414" y="398"/>
                </a:lnTo>
                <a:lnTo>
                  <a:pt x="382" y="388"/>
                </a:lnTo>
                <a:lnTo>
                  <a:pt x="383" y="366"/>
                </a:lnTo>
                <a:lnTo>
                  <a:pt x="364" y="358"/>
                </a:lnTo>
                <a:lnTo>
                  <a:pt x="15" y="425"/>
                </a:lnTo>
                <a:lnTo>
                  <a:pt x="0" y="405"/>
                </a:lnTo>
                <a:lnTo>
                  <a:pt x="38" y="335"/>
                </a:lnTo>
                <a:lnTo>
                  <a:pt x="53" y="285"/>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1" name="Freeform 59"/>
          <p:cNvSpPr>
            <a:spLocks/>
          </p:cNvSpPr>
          <p:nvPr/>
        </p:nvSpPr>
        <p:spPr bwMode="auto">
          <a:xfrm>
            <a:off x="7226300" y="2046288"/>
            <a:ext cx="234950" cy="368300"/>
          </a:xfrm>
          <a:custGeom>
            <a:avLst/>
            <a:gdLst>
              <a:gd name="T0" fmla="*/ 0 w 143"/>
              <a:gd name="T1" fmla="*/ 2147483647 h 257"/>
              <a:gd name="T2" fmla="*/ 2147483647 w 143"/>
              <a:gd name="T3" fmla="*/ 0 h 257"/>
              <a:gd name="T4" fmla="*/ 2147483647 w 143"/>
              <a:gd name="T5" fmla="*/ 2147483647 h 257"/>
              <a:gd name="T6" fmla="*/ 2147483647 w 143"/>
              <a:gd name="T7" fmla="*/ 2147483647 h 257"/>
              <a:gd name="T8" fmla="*/ 2147483647 w 143"/>
              <a:gd name="T9" fmla="*/ 2147483647 h 257"/>
              <a:gd name="T10" fmla="*/ 2147483647 w 143"/>
              <a:gd name="T11" fmla="*/ 2147483647 h 257"/>
              <a:gd name="T12" fmla="*/ 2147483647 w 143"/>
              <a:gd name="T13" fmla="*/ 2147483647 h 257"/>
              <a:gd name="T14" fmla="*/ 2147483647 w 143"/>
              <a:gd name="T15" fmla="*/ 2147483647 h 257"/>
              <a:gd name="T16" fmla="*/ 2147483647 w 143"/>
              <a:gd name="T17" fmla="*/ 2147483647 h 257"/>
              <a:gd name="T18" fmla="*/ 0 w 143"/>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257"/>
              <a:gd name="T32" fmla="*/ 143 w 143"/>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257">
                <a:moveTo>
                  <a:pt x="0" y="27"/>
                </a:moveTo>
                <a:lnTo>
                  <a:pt x="104" y="0"/>
                </a:lnTo>
                <a:lnTo>
                  <a:pt x="142" y="71"/>
                </a:lnTo>
                <a:lnTo>
                  <a:pt x="122" y="89"/>
                </a:lnTo>
                <a:lnTo>
                  <a:pt x="130" y="247"/>
                </a:lnTo>
                <a:lnTo>
                  <a:pt x="75" y="256"/>
                </a:lnTo>
                <a:lnTo>
                  <a:pt x="41" y="195"/>
                </a:lnTo>
                <a:lnTo>
                  <a:pt x="40" y="118"/>
                </a:lnTo>
                <a:lnTo>
                  <a:pt x="15" y="89"/>
                </a:lnTo>
                <a:lnTo>
                  <a:pt x="0" y="27"/>
                </a:lnTo>
              </a:path>
            </a:pathLst>
          </a:custGeom>
          <a:solidFill>
            <a:srgbClr val="CC3399"/>
          </a:solidFill>
          <a:ln w="12700" cap="rnd" cmpd="sng">
            <a:solidFill>
              <a:schemeClr val="tx1"/>
            </a:solidFill>
            <a:prstDash val="solid"/>
            <a:round/>
            <a:headEnd type="none" w="med" len="med"/>
            <a:tailEnd type="none" w="med" len="med"/>
          </a:ln>
        </p:spPr>
        <p:txBody>
          <a:bodyPr/>
          <a:lstStyle/>
          <a:p>
            <a:endParaRPr lang="en-US"/>
          </a:p>
        </p:txBody>
      </p:sp>
      <p:sp>
        <p:nvSpPr>
          <p:cNvPr id="23602" name="Freeform 60"/>
          <p:cNvSpPr>
            <a:spLocks/>
          </p:cNvSpPr>
          <p:nvPr/>
        </p:nvSpPr>
        <p:spPr bwMode="auto">
          <a:xfrm>
            <a:off x="7350125" y="2338388"/>
            <a:ext cx="484188" cy="196850"/>
          </a:xfrm>
          <a:custGeom>
            <a:avLst/>
            <a:gdLst>
              <a:gd name="T0" fmla="*/ 0 w 295"/>
              <a:gd name="T1" fmla="*/ 2147483647 h 138"/>
              <a:gd name="T2" fmla="*/ 2147483647 w 295"/>
              <a:gd name="T3" fmla="*/ 2147483647 h 138"/>
              <a:gd name="T4" fmla="*/ 2147483647 w 295"/>
              <a:gd name="T5" fmla="*/ 2147483647 h 138"/>
              <a:gd name="T6" fmla="*/ 2147483647 w 295"/>
              <a:gd name="T7" fmla="*/ 0 h 138"/>
              <a:gd name="T8" fmla="*/ 2147483647 w 295"/>
              <a:gd name="T9" fmla="*/ 2147483647 h 138"/>
              <a:gd name="T10" fmla="*/ 2147483647 w 295"/>
              <a:gd name="T11" fmla="*/ 2147483647 h 138"/>
              <a:gd name="T12" fmla="*/ 2147483647 w 295"/>
              <a:gd name="T13" fmla="*/ 2147483647 h 138"/>
              <a:gd name="T14" fmla="*/ 2147483647 w 295"/>
              <a:gd name="T15" fmla="*/ 2147483647 h 138"/>
              <a:gd name="T16" fmla="*/ 2147483647 w 295"/>
              <a:gd name="T17" fmla="*/ 2147483647 h 138"/>
              <a:gd name="T18" fmla="*/ 2147483647 w 295"/>
              <a:gd name="T19" fmla="*/ 2147483647 h 138"/>
              <a:gd name="T20" fmla="*/ 2147483647 w 295"/>
              <a:gd name="T21" fmla="*/ 2147483647 h 138"/>
              <a:gd name="T22" fmla="*/ 2147483647 w 295"/>
              <a:gd name="T23" fmla="*/ 2147483647 h 138"/>
              <a:gd name="T24" fmla="*/ 2147483647 w 295"/>
              <a:gd name="T25" fmla="*/ 2147483647 h 138"/>
              <a:gd name="T26" fmla="*/ 2147483647 w 295"/>
              <a:gd name="T27" fmla="*/ 2147483647 h 138"/>
              <a:gd name="T28" fmla="*/ 2147483647 w 295"/>
              <a:gd name="T29" fmla="*/ 2147483647 h 138"/>
              <a:gd name="T30" fmla="*/ 2147483647 w 295"/>
              <a:gd name="T31" fmla="*/ 2147483647 h 138"/>
              <a:gd name="T32" fmla="*/ 2147483647 w 295"/>
              <a:gd name="T33" fmla="*/ 2147483647 h 138"/>
              <a:gd name="T34" fmla="*/ 2147483647 w 295"/>
              <a:gd name="T35" fmla="*/ 2147483647 h 138"/>
              <a:gd name="T36" fmla="*/ 2147483647 w 295"/>
              <a:gd name="T37" fmla="*/ 2147483647 h 138"/>
              <a:gd name="T38" fmla="*/ 0 w 295"/>
              <a:gd name="T39" fmla="*/ 2147483647 h 1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5"/>
              <a:gd name="T61" fmla="*/ 0 h 138"/>
              <a:gd name="T62" fmla="*/ 295 w 295"/>
              <a:gd name="T63" fmla="*/ 138 h 1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5" h="138">
                <a:moveTo>
                  <a:pt x="0" y="56"/>
                </a:moveTo>
                <a:lnTo>
                  <a:pt x="147" y="17"/>
                </a:lnTo>
                <a:lnTo>
                  <a:pt x="165" y="18"/>
                </a:lnTo>
                <a:lnTo>
                  <a:pt x="183" y="0"/>
                </a:lnTo>
                <a:lnTo>
                  <a:pt x="199" y="9"/>
                </a:lnTo>
                <a:lnTo>
                  <a:pt x="180" y="49"/>
                </a:lnTo>
                <a:lnTo>
                  <a:pt x="212" y="46"/>
                </a:lnTo>
                <a:lnTo>
                  <a:pt x="230" y="76"/>
                </a:lnTo>
                <a:lnTo>
                  <a:pt x="252" y="79"/>
                </a:lnTo>
                <a:lnTo>
                  <a:pt x="265" y="69"/>
                </a:lnTo>
                <a:lnTo>
                  <a:pt x="258" y="58"/>
                </a:lnTo>
                <a:lnTo>
                  <a:pt x="241" y="37"/>
                </a:lnTo>
                <a:lnTo>
                  <a:pt x="270" y="30"/>
                </a:lnTo>
                <a:lnTo>
                  <a:pt x="294" y="81"/>
                </a:lnTo>
                <a:lnTo>
                  <a:pt x="262" y="108"/>
                </a:lnTo>
                <a:lnTo>
                  <a:pt x="226" y="94"/>
                </a:lnTo>
                <a:lnTo>
                  <a:pt x="203" y="128"/>
                </a:lnTo>
                <a:lnTo>
                  <a:pt x="158" y="94"/>
                </a:lnTo>
                <a:lnTo>
                  <a:pt x="6" y="137"/>
                </a:lnTo>
                <a:lnTo>
                  <a:pt x="0" y="56"/>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603" name="Freeform 61"/>
          <p:cNvSpPr>
            <a:spLocks/>
          </p:cNvSpPr>
          <p:nvPr/>
        </p:nvSpPr>
        <p:spPr bwMode="auto">
          <a:xfrm>
            <a:off x="7356475" y="2487613"/>
            <a:ext cx="260350" cy="171450"/>
          </a:xfrm>
          <a:custGeom>
            <a:avLst/>
            <a:gdLst>
              <a:gd name="T0" fmla="*/ 0 w 158"/>
              <a:gd name="T1" fmla="*/ 2147483647 h 120"/>
              <a:gd name="T2" fmla="*/ 2147483647 w 158"/>
              <a:gd name="T3" fmla="*/ 0 h 120"/>
              <a:gd name="T4" fmla="*/ 2147483647 w 158"/>
              <a:gd name="T5" fmla="*/ 2147483647 h 120"/>
              <a:gd name="T6" fmla="*/ 2147483647 w 158"/>
              <a:gd name="T7" fmla="*/ 2147483647 h 120"/>
              <a:gd name="T8" fmla="*/ 2147483647 w 158"/>
              <a:gd name="T9" fmla="*/ 2147483647 h 120"/>
              <a:gd name="T10" fmla="*/ 2147483647 w 158"/>
              <a:gd name="T11" fmla="*/ 2147483647 h 120"/>
              <a:gd name="T12" fmla="*/ 2147483647 w 158"/>
              <a:gd name="T13" fmla="*/ 2147483647 h 120"/>
              <a:gd name="T14" fmla="*/ 0 w 158"/>
              <a:gd name="T15" fmla="*/ 2147483647 h 120"/>
              <a:gd name="T16" fmla="*/ 0 60000 65536"/>
              <a:gd name="T17" fmla="*/ 0 60000 65536"/>
              <a:gd name="T18" fmla="*/ 0 60000 65536"/>
              <a:gd name="T19" fmla="*/ 0 60000 65536"/>
              <a:gd name="T20" fmla="*/ 0 60000 65536"/>
              <a:gd name="T21" fmla="*/ 0 60000 65536"/>
              <a:gd name="T22" fmla="*/ 0 60000 65536"/>
              <a:gd name="T23" fmla="*/ 0 60000 65536"/>
              <a:gd name="T24" fmla="*/ 0 w 158"/>
              <a:gd name="T25" fmla="*/ 0 h 120"/>
              <a:gd name="T26" fmla="*/ 158 w 158"/>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8" h="120">
                <a:moveTo>
                  <a:pt x="0" y="30"/>
                </a:moveTo>
                <a:lnTo>
                  <a:pt x="120" y="0"/>
                </a:lnTo>
                <a:lnTo>
                  <a:pt x="157" y="54"/>
                </a:lnTo>
                <a:lnTo>
                  <a:pt x="136" y="78"/>
                </a:lnTo>
                <a:lnTo>
                  <a:pt x="98" y="69"/>
                </a:lnTo>
                <a:lnTo>
                  <a:pt x="38" y="119"/>
                </a:lnTo>
                <a:lnTo>
                  <a:pt x="6" y="93"/>
                </a:lnTo>
                <a:lnTo>
                  <a:pt x="0" y="3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4" name="Freeform 62"/>
          <p:cNvSpPr>
            <a:spLocks/>
          </p:cNvSpPr>
          <p:nvPr/>
        </p:nvSpPr>
        <p:spPr bwMode="auto">
          <a:xfrm>
            <a:off x="7391400" y="2600325"/>
            <a:ext cx="257175" cy="134938"/>
          </a:xfrm>
          <a:custGeom>
            <a:avLst/>
            <a:gdLst>
              <a:gd name="T0" fmla="*/ 0 w 156"/>
              <a:gd name="T1" fmla="*/ 2147483647 h 94"/>
              <a:gd name="T2" fmla="*/ 2147483647 w 156"/>
              <a:gd name="T3" fmla="*/ 2147483647 h 94"/>
              <a:gd name="T4" fmla="*/ 2147483647 w 156"/>
              <a:gd name="T5" fmla="*/ 0 h 94"/>
              <a:gd name="T6" fmla="*/ 2147483647 w 156"/>
              <a:gd name="T7" fmla="*/ 2147483647 h 94"/>
              <a:gd name="T8" fmla="*/ 2147483647 w 156"/>
              <a:gd name="T9" fmla="*/ 2147483647 h 94"/>
              <a:gd name="T10" fmla="*/ 2147483647 w 156"/>
              <a:gd name="T11" fmla="*/ 2147483647 h 94"/>
              <a:gd name="T12" fmla="*/ 2147483647 w 156"/>
              <a:gd name="T13" fmla="*/ 2147483647 h 94"/>
              <a:gd name="T14" fmla="*/ 0 w 156"/>
              <a:gd name="T15" fmla="*/ 2147483647 h 94"/>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94"/>
              <a:gd name="T26" fmla="*/ 156 w 156"/>
              <a:gd name="T27" fmla="*/ 94 h 9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94">
                <a:moveTo>
                  <a:pt x="0" y="69"/>
                </a:moveTo>
                <a:lnTo>
                  <a:pt x="64" y="38"/>
                </a:lnTo>
                <a:lnTo>
                  <a:pt x="126" y="0"/>
                </a:lnTo>
                <a:lnTo>
                  <a:pt x="137" y="2"/>
                </a:lnTo>
                <a:lnTo>
                  <a:pt x="155" y="3"/>
                </a:lnTo>
                <a:lnTo>
                  <a:pt x="94" y="52"/>
                </a:lnTo>
                <a:lnTo>
                  <a:pt x="18" y="93"/>
                </a:lnTo>
                <a:lnTo>
                  <a:pt x="0" y="69"/>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5" name="Freeform 63"/>
          <p:cNvSpPr>
            <a:spLocks/>
          </p:cNvSpPr>
          <p:nvPr/>
        </p:nvSpPr>
        <p:spPr bwMode="auto">
          <a:xfrm>
            <a:off x="7397750" y="1974850"/>
            <a:ext cx="273050" cy="423863"/>
          </a:xfrm>
          <a:custGeom>
            <a:avLst/>
            <a:gdLst>
              <a:gd name="T0" fmla="*/ 2147483647 w 166"/>
              <a:gd name="T1" fmla="*/ 0 h 295"/>
              <a:gd name="T2" fmla="*/ 0 w 166"/>
              <a:gd name="T3" fmla="*/ 2147483647 h 295"/>
              <a:gd name="T4" fmla="*/ 2147483647 w 166"/>
              <a:gd name="T5" fmla="*/ 2147483647 h 295"/>
              <a:gd name="T6" fmla="*/ 2147483647 w 166"/>
              <a:gd name="T7" fmla="*/ 2147483647 h 295"/>
              <a:gd name="T8" fmla="*/ 2147483647 w 166"/>
              <a:gd name="T9" fmla="*/ 2147483647 h 295"/>
              <a:gd name="T10" fmla="*/ 2147483647 w 166"/>
              <a:gd name="T11" fmla="*/ 2147483647 h 295"/>
              <a:gd name="T12" fmla="*/ 2147483647 w 166"/>
              <a:gd name="T13" fmla="*/ 2147483647 h 295"/>
              <a:gd name="T14" fmla="*/ 2147483647 w 166"/>
              <a:gd name="T15" fmla="*/ 2147483647 h 295"/>
              <a:gd name="T16" fmla="*/ 2147483647 w 166"/>
              <a:gd name="T17" fmla="*/ 2147483647 h 295"/>
              <a:gd name="T18" fmla="*/ 2147483647 w 166"/>
              <a:gd name="T19" fmla="*/ 2147483647 h 295"/>
              <a:gd name="T20" fmla="*/ 2147483647 w 166"/>
              <a:gd name="T21" fmla="*/ 2147483647 h 295"/>
              <a:gd name="T22" fmla="*/ 2147483647 w 166"/>
              <a:gd name="T23" fmla="*/ 2147483647 h 295"/>
              <a:gd name="T24" fmla="*/ 2147483647 w 166"/>
              <a:gd name="T25" fmla="*/ 0 h 29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6"/>
              <a:gd name="T40" fmla="*/ 0 h 295"/>
              <a:gd name="T41" fmla="*/ 166 w 166"/>
              <a:gd name="T42" fmla="*/ 295 h 29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6" h="295">
                <a:moveTo>
                  <a:pt x="35" y="0"/>
                </a:moveTo>
                <a:lnTo>
                  <a:pt x="0" y="52"/>
                </a:lnTo>
                <a:lnTo>
                  <a:pt x="38" y="120"/>
                </a:lnTo>
                <a:lnTo>
                  <a:pt x="15" y="138"/>
                </a:lnTo>
                <a:lnTo>
                  <a:pt x="24" y="294"/>
                </a:lnTo>
                <a:lnTo>
                  <a:pt x="117" y="271"/>
                </a:lnTo>
                <a:lnTo>
                  <a:pt x="141" y="271"/>
                </a:lnTo>
                <a:lnTo>
                  <a:pt x="154" y="255"/>
                </a:lnTo>
                <a:lnTo>
                  <a:pt x="154" y="226"/>
                </a:lnTo>
                <a:lnTo>
                  <a:pt x="165" y="208"/>
                </a:lnTo>
                <a:lnTo>
                  <a:pt x="114" y="185"/>
                </a:lnTo>
                <a:lnTo>
                  <a:pt x="47" y="14"/>
                </a:lnTo>
                <a:lnTo>
                  <a:pt x="35" y="0"/>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6" name="Freeform 64"/>
          <p:cNvSpPr>
            <a:spLocks/>
          </p:cNvSpPr>
          <p:nvPr/>
        </p:nvSpPr>
        <p:spPr bwMode="auto">
          <a:xfrm>
            <a:off x="7553325" y="2471738"/>
            <a:ext cx="131763" cy="93662"/>
          </a:xfrm>
          <a:custGeom>
            <a:avLst/>
            <a:gdLst>
              <a:gd name="T0" fmla="*/ 0 w 80"/>
              <a:gd name="T1" fmla="*/ 2147483647 h 66"/>
              <a:gd name="T2" fmla="*/ 2147483647 w 80"/>
              <a:gd name="T3" fmla="*/ 0 h 66"/>
              <a:gd name="T4" fmla="*/ 2147483647 w 80"/>
              <a:gd name="T5" fmla="*/ 2147483647 h 66"/>
              <a:gd name="T6" fmla="*/ 2147483647 w 80"/>
              <a:gd name="T7" fmla="*/ 2147483647 h 66"/>
              <a:gd name="T8" fmla="*/ 2147483647 w 80"/>
              <a:gd name="T9" fmla="*/ 2147483647 h 66"/>
              <a:gd name="T10" fmla="*/ 2147483647 w 80"/>
              <a:gd name="T11" fmla="*/ 2147483647 h 66"/>
              <a:gd name="T12" fmla="*/ 0 w 80"/>
              <a:gd name="T13" fmla="*/ 2147483647 h 66"/>
              <a:gd name="T14" fmla="*/ 0 60000 65536"/>
              <a:gd name="T15" fmla="*/ 0 60000 65536"/>
              <a:gd name="T16" fmla="*/ 0 60000 65536"/>
              <a:gd name="T17" fmla="*/ 0 60000 65536"/>
              <a:gd name="T18" fmla="*/ 0 60000 65536"/>
              <a:gd name="T19" fmla="*/ 0 60000 65536"/>
              <a:gd name="T20" fmla="*/ 0 60000 65536"/>
              <a:gd name="T21" fmla="*/ 0 w 80"/>
              <a:gd name="T22" fmla="*/ 0 h 66"/>
              <a:gd name="T23" fmla="*/ 80 w 80"/>
              <a:gd name="T24" fmla="*/ 66 h 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6">
                <a:moveTo>
                  <a:pt x="0" y="11"/>
                </a:moveTo>
                <a:lnTo>
                  <a:pt x="33" y="0"/>
                </a:lnTo>
                <a:lnTo>
                  <a:pt x="79" y="33"/>
                </a:lnTo>
                <a:lnTo>
                  <a:pt x="70" y="42"/>
                </a:lnTo>
                <a:lnTo>
                  <a:pt x="47" y="42"/>
                </a:lnTo>
                <a:lnTo>
                  <a:pt x="36" y="65"/>
                </a:lnTo>
                <a:lnTo>
                  <a:pt x="0" y="11"/>
                </a:lnTo>
              </a:path>
            </a:pathLst>
          </a:custGeom>
          <a:solidFill>
            <a:srgbClr val="D60093"/>
          </a:solidFill>
          <a:ln w="12700" cap="rnd" cmpd="sng">
            <a:solidFill>
              <a:schemeClr val="tx1"/>
            </a:solidFill>
            <a:prstDash val="solid"/>
            <a:round/>
            <a:headEnd type="none" w="med" len="med"/>
            <a:tailEnd type="none" w="med" len="med"/>
          </a:ln>
        </p:spPr>
        <p:txBody>
          <a:bodyPr/>
          <a:lstStyle/>
          <a:p>
            <a:endParaRPr lang="en-US"/>
          </a:p>
        </p:txBody>
      </p:sp>
      <p:sp>
        <p:nvSpPr>
          <p:cNvPr id="23607" name="Freeform 65"/>
          <p:cNvSpPr>
            <a:spLocks/>
          </p:cNvSpPr>
          <p:nvPr/>
        </p:nvSpPr>
        <p:spPr bwMode="auto">
          <a:xfrm>
            <a:off x="7272338" y="3187700"/>
            <a:ext cx="77787" cy="112713"/>
          </a:xfrm>
          <a:custGeom>
            <a:avLst/>
            <a:gdLst>
              <a:gd name="T0" fmla="*/ 0 w 44"/>
              <a:gd name="T1" fmla="*/ 2147483647 h 73"/>
              <a:gd name="T2" fmla="*/ 2147483647 w 44"/>
              <a:gd name="T3" fmla="*/ 0 h 73"/>
              <a:gd name="T4" fmla="*/ 2147483647 w 44"/>
              <a:gd name="T5" fmla="*/ 2147483647 h 73"/>
              <a:gd name="T6" fmla="*/ 2147483647 w 44"/>
              <a:gd name="T7" fmla="*/ 2147483647 h 73"/>
              <a:gd name="T8" fmla="*/ 0 w 44"/>
              <a:gd name="T9" fmla="*/ 2147483647 h 73"/>
              <a:gd name="T10" fmla="*/ 0 60000 65536"/>
              <a:gd name="T11" fmla="*/ 0 60000 65536"/>
              <a:gd name="T12" fmla="*/ 0 60000 65536"/>
              <a:gd name="T13" fmla="*/ 0 60000 65536"/>
              <a:gd name="T14" fmla="*/ 0 60000 65536"/>
              <a:gd name="T15" fmla="*/ 0 w 44"/>
              <a:gd name="T16" fmla="*/ 0 h 73"/>
              <a:gd name="T17" fmla="*/ 44 w 44"/>
              <a:gd name="T18" fmla="*/ 73 h 73"/>
            </a:gdLst>
            <a:ahLst/>
            <a:cxnLst>
              <a:cxn ang="T10">
                <a:pos x="T0" y="T1"/>
              </a:cxn>
              <a:cxn ang="T11">
                <a:pos x="T2" y="T3"/>
              </a:cxn>
              <a:cxn ang="T12">
                <a:pos x="T4" y="T5"/>
              </a:cxn>
              <a:cxn ang="T13">
                <a:pos x="T6" y="T7"/>
              </a:cxn>
              <a:cxn ang="T14">
                <a:pos x="T8" y="T9"/>
              </a:cxn>
            </a:cxnLst>
            <a:rect l="T15" t="T16" r="T17" b="T18"/>
            <a:pathLst>
              <a:path w="44" h="73">
                <a:moveTo>
                  <a:pt x="0" y="6"/>
                </a:moveTo>
                <a:lnTo>
                  <a:pt x="43" y="0"/>
                </a:lnTo>
                <a:lnTo>
                  <a:pt x="18" y="72"/>
                </a:lnTo>
                <a:lnTo>
                  <a:pt x="2" y="71"/>
                </a:lnTo>
                <a:lnTo>
                  <a:pt x="0" y="6"/>
                </a:lnTo>
              </a:path>
            </a:pathLst>
          </a:custGeom>
          <a:solidFill>
            <a:srgbClr val="CC0099"/>
          </a:solidFill>
          <a:ln w="12700" cap="rnd" cmpd="sng">
            <a:solidFill>
              <a:schemeClr val="tx1"/>
            </a:solidFill>
            <a:prstDash val="solid"/>
            <a:round/>
            <a:headEnd type="none" w="med" len="med"/>
            <a:tailEnd type="none" w="med" len="med"/>
          </a:ln>
        </p:spPr>
        <p:txBody>
          <a:bodyPr/>
          <a:lstStyle/>
          <a:p>
            <a:endParaRPr lang="en-US"/>
          </a:p>
        </p:txBody>
      </p:sp>
      <p:sp>
        <p:nvSpPr>
          <p:cNvPr id="23608" name="Freeform 67"/>
          <p:cNvSpPr>
            <a:spLocks/>
          </p:cNvSpPr>
          <p:nvPr/>
        </p:nvSpPr>
        <p:spPr bwMode="auto">
          <a:xfrm>
            <a:off x="8369300" y="3405188"/>
            <a:ext cx="207963" cy="209550"/>
          </a:xfrm>
          <a:custGeom>
            <a:avLst/>
            <a:gdLst>
              <a:gd name="T0" fmla="*/ 2147483647 w 444"/>
              <a:gd name="T1" fmla="*/ 2147483647 h 555"/>
              <a:gd name="T2" fmla="*/ 2147483647 w 444"/>
              <a:gd name="T3" fmla="*/ 2147483647 h 555"/>
              <a:gd name="T4" fmla="*/ 2147483647 w 444"/>
              <a:gd name="T5" fmla="*/ 0 h 555"/>
              <a:gd name="T6" fmla="*/ 0 w 444"/>
              <a:gd name="T7" fmla="*/ 2147483647 h 555"/>
              <a:gd name="T8" fmla="*/ 2147483647 w 444"/>
              <a:gd name="T9" fmla="*/ 2147483647 h 555"/>
              <a:gd name="T10" fmla="*/ 2147483647 w 444"/>
              <a:gd name="T11" fmla="*/ 2147483647 h 555"/>
              <a:gd name="T12" fmla="*/ 2147483647 w 444"/>
              <a:gd name="T13" fmla="*/ 2147483647 h 555"/>
              <a:gd name="T14" fmla="*/ 2147483647 w 444"/>
              <a:gd name="T15" fmla="*/ 2147483647 h 555"/>
              <a:gd name="T16" fmla="*/ 2147483647 w 444"/>
              <a:gd name="T17" fmla="*/ 2147483647 h 555"/>
              <a:gd name="T18" fmla="*/ 2147483647 w 444"/>
              <a:gd name="T19" fmla="*/ 2147483647 h 555"/>
              <a:gd name="T20" fmla="*/ 2147483647 w 444"/>
              <a:gd name="T21" fmla="*/ 2147483647 h 555"/>
              <a:gd name="T22" fmla="*/ 2147483647 w 444"/>
              <a:gd name="T23" fmla="*/ 2147483647 h 555"/>
              <a:gd name="T24" fmla="*/ 2147483647 w 444"/>
              <a:gd name="T25" fmla="*/ 2147483647 h 555"/>
              <a:gd name="T26" fmla="*/ 2147483647 w 444"/>
              <a:gd name="T27" fmla="*/ 2147483647 h 555"/>
              <a:gd name="T28" fmla="*/ 2147483647 w 444"/>
              <a:gd name="T29" fmla="*/ 2147483647 h 555"/>
              <a:gd name="T30" fmla="*/ 2147483647 w 444"/>
              <a:gd name="T31" fmla="*/ 2147483647 h 555"/>
              <a:gd name="T32" fmla="*/ 2147483647 w 444"/>
              <a:gd name="T33" fmla="*/ 2147483647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4"/>
              <a:gd name="T52" fmla="*/ 0 h 555"/>
              <a:gd name="T53" fmla="*/ 444 w 444"/>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4" h="555">
                <a:moveTo>
                  <a:pt x="165" y="555"/>
                </a:moveTo>
                <a:lnTo>
                  <a:pt x="444" y="288"/>
                </a:lnTo>
                <a:lnTo>
                  <a:pt x="165" y="0"/>
                </a:lnTo>
                <a:lnTo>
                  <a:pt x="0" y="156"/>
                </a:lnTo>
                <a:lnTo>
                  <a:pt x="18" y="192"/>
                </a:lnTo>
                <a:lnTo>
                  <a:pt x="48" y="228"/>
                </a:lnTo>
                <a:lnTo>
                  <a:pt x="69" y="246"/>
                </a:lnTo>
                <a:lnTo>
                  <a:pt x="120" y="258"/>
                </a:lnTo>
                <a:lnTo>
                  <a:pt x="147" y="258"/>
                </a:lnTo>
                <a:lnTo>
                  <a:pt x="135" y="306"/>
                </a:lnTo>
                <a:lnTo>
                  <a:pt x="153" y="339"/>
                </a:lnTo>
                <a:lnTo>
                  <a:pt x="183" y="393"/>
                </a:lnTo>
                <a:lnTo>
                  <a:pt x="177" y="420"/>
                </a:lnTo>
                <a:lnTo>
                  <a:pt x="168" y="462"/>
                </a:lnTo>
                <a:lnTo>
                  <a:pt x="171" y="498"/>
                </a:lnTo>
                <a:lnTo>
                  <a:pt x="171" y="522"/>
                </a:lnTo>
                <a:lnTo>
                  <a:pt x="165" y="555"/>
                </a:lnTo>
                <a:close/>
              </a:path>
            </a:pathLst>
          </a:custGeom>
          <a:solidFill>
            <a:srgbClr val="CC0099"/>
          </a:solidFill>
          <a:ln w="12700" cap="flat" cmpd="sng">
            <a:solidFill>
              <a:schemeClr val="tx1"/>
            </a:solidFill>
            <a:prstDash val="solid"/>
            <a:round/>
            <a:headEnd/>
            <a:tailEnd/>
          </a:ln>
        </p:spPr>
        <p:txBody>
          <a:bodyPr/>
          <a:lstStyle/>
          <a:p>
            <a:endParaRPr lang="en-US"/>
          </a:p>
        </p:txBody>
      </p:sp>
      <p:sp>
        <p:nvSpPr>
          <p:cNvPr id="23609" name="Text Box 68"/>
          <p:cNvSpPr txBox="1">
            <a:spLocks noChangeArrowheads="1"/>
          </p:cNvSpPr>
          <p:nvPr/>
        </p:nvSpPr>
        <p:spPr bwMode="auto">
          <a:xfrm>
            <a:off x="8277225" y="3135313"/>
            <a:ext cx="392113" cy="306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a:solidFill>
                  <a:srgbClr val="000000"/>
                </a:solidFill>
                <a:latin typeface="Calibri" charset="0"/>
              </a:rPr>
              <a:t>DC</a:t>
            </a:r>
            <a:endParaRPr lang="en-US" sz="1200">
              <a:solidFill>
                <a:srgbClr val="000000"/>
              </a:solidFill>
              <a:latin typeface="Calibri" charset="0"/>
            </a:endParaRPr>
          </a:p>
        </p:txBody>
      </p:sp>
      <p:sp>
        <p:nvSpPr>
          <p:cNvPr id="23610" name="Rectangle 69"/>
          <p:cNvSpPr>
            <a:spLocks noChangeArrowheads="1"/>
          </p:cNvSpPr>
          <p:nvPr/>
        </p:nvSpPr>
        <p:spPr bwMode="auto">
          <a:xfrm>
            <a:off x="5006975" y="5227638"/>
            <a:ext cx="701675"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0487" tIns="46037" rIns="90487" bIns="46037">
            <a:spAutoFit/>
          </a:bodyPr>
          <a:lstStyle/>
          <a:p>
            <a:pPr algn="ctr" defTabSz="892175">
              <a:spcBef>
                <a:spcPct val="50000"/>
              </a:spcBef>
            </a:pPr>
            <a:r>
              <a:rPr lang="en-US" sz="1200">
                <a:solidFill>
                  <a:srgbClr val="000000"/>
                </a:solidFill>
                <a:latin typeface="Calibri" charset="0"/>
              </a:rPr>
              <a:t>PR</a:t>
            </a:r>
          </a:p>
        </p:txBody>
      </p:sp>
      <p:sp>
        <p:nvSpPr>
          <p:cNvPr id="23611" name="Text Box 70"/>
          <p:cNvSpPr txBox="1">
            <a:spLocks noChangeArrowheads="1"/>
          </p:cNvSpPr>
          <p:nvPr/>
        </p:nvSpPr>
        <p:spPr bwMode="auto">
          <a:xfrm>
            <a:off x="1208088" y="5457825"/>
            <a:ext cx="355600"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rgbClr val="000000"/>
                </a:solidFill>
                <a:latin typeface="Calibri" charset="0"/>
              </a:rPr>
              <a:t>AK</a:t>
            </a:r>
          </a:p>
        </p:txBody>
      </p:sp>
      <p:sp>
        <p:nvSpPr>
          <p:cNvPr id="23612" name="Text Box 71"/>
          <p:cNvSpPr txBox="1">
            <a:spLocks noChangeArrowheads="1"/>
          </p:cNvSpPr>
          <p:nvPr/>
        </p:nvSpPr>
        <p:spPr bwMode="auto">
          <a:xfrm>
            <a:off x="2897188" y="5114925"/>
            <a:ext cx="320675" cy="277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algn="ctr"/>
            <a:r>
              <a:rPr lang="en-US" sz="1200">
                <a:solidFill>
                  <a:srgbClr val="000000"/>
                </a:solidFill>
                <a:latin typeface="Calibri" charset="0"/>
              </a:rPr>
              <a:t>HI</a:t>
            </a:r>
          </a:p>
        </p:txBody>
      </p:sp>
      <p:sp>
        <p:nvSpPr>
          <p:cNvPr id="23613" name="Text Placeholder 3"/>
          <p:cNvSpPr txBox="1">
            <a:spLocks/>
          </p:cNvSpPr>
          <p:nvPr/>
        </p:nvSpPr>
        <p:spPr bwMode="auto">
          <a:xfrm>
            <a:off x="304800" y="6248400"/>
            <a:ext cx="6781800" cy="60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0" bIns="0" anchor="b"/>
          <a:lstStyle>
            <a:lvl1pPr marL="342900" indent="-342900" eaLnBrk="0" hangingPunct="0">
              <a:defRPr sz="1400">
                <a:solidFill>
                  <a:schemeClr val="tx2"/>
                </a:solidFill>
                <a:latin typeface="Arial" charset="0"/>
                <a:ea typeface="ＭＳ Ｐゴシック" charset="0"/>
                <a:cs typeface="ＭＳ Ｐゴシック" charset="0"/>
              </a:defRPr>
            </a:lvl1pPr>
            <a:lvl2pPr marL="742950" indent="-285750" eaLnBrk="0" hangingPunct="0">
              <a:defRPr sz="1400">
                <a:solidFill>
                  <a:schemeClr val="tx2"/>
                </a:solidFill>
                <a:latin typeface="Arial" charset="0"/>
                <a:ea typeface="ＭＳ Ｐゴシック" charset="0"/>
              </a:defRPr>
            </a:lvl2pPr>
            <a:lvl3pPr marL="1143000" indent="-228600" eaLnBrk="0" hangingPunct="0">
              <a:defRPr sz="1400">
                <a:solidFill>
                  <a:schemeClr val="tx2"/>
                </a:solidFill>
                <a:latin typeface="Arial" charset="0"/>
                <a:ea typeface="ＭＳ Ｐゴシック" charset="0"/>
              </a:defRPr>
            </a:lvl3pPr>
            <a:lvl4pPr marL="1600200" indent="-228600" eaLnBrk="0" hangingPunct="0">
              <a:defRPr sz="1400">
                <a:solidFill>
                  <a:schemeClr val="tx2"/>
                </a:solidFill>
                <a:latin typeface="Arial" charset="0"/>
                <a:ea typeface="ＭＳ Ｐゴシック" charset="0"/>
              </a:defRPr>
            </a:lvl4pPr>
            <a:lvl5pPr marL="2057400" indent="-228600" eaLnBrk="0" hangingPunct="0">
              <a:defRPr sz="1400">
                <a:solidFill>
                  <a:schemeClr val="tx2"/>
                </a:solidFill>
                <a:latin typeface="Arial" charset="0"/>
                <a:ea typeface="ＭＳ Ｐゴシック" charset="0"/>
              </a:defRPr>
            </a:lvl5pPr>
            <a:lvl6pPr marL="2514600" indent="-228600" eaLnBrk="0" fontAlgn="base" hangingPunct="0">
              <a:spcBef>
                <a:spcPct val="0"/>
              </a:spcBef>
              <a:spcAft>
                <a:spcPct val="0"/>
              </a:spcAft>
              <a:defRPr sz="1400">
                <a:solidFill>
                  <a:schemeClr val="tx2"/>
                </a:solidFill>
                <a:latin typeface="Arial" charset="0"/>
                <a:ea typeface="ＭＳ Ｐゴシック" charset="0"/>
              </a:defRPr>
            </a:lvl6pPr>
            <a:lvl7pPr marL="2971800" indent="-228600" eaLnBrk="0" fontAlgn="base" hangingPunct="0">
              <a:spcBef>
                <a:spcPct val="0"/>
              </a:spcBef>
              <a:spcAft>
                <a:spcPct val="0"/>
              </a:spcAft>
              <a:defRPr sz="1400">
                <a:solidFill>
                  <a:schemeClr val="tx2"/>
                </a:solidFill>
                <a:latin typeface="Arial" charset="0"/>
                <a:ea typeface="ＭＳ Ｐゴシック" charset="0"/>
              </a:defRPr>
            </a:lvl7pPr>
            <a:lvl8pPr marL="3429000" indent="-228600" eaLnBrk="0" fontAlgn="base" hangingPunct="0">
              <a:spcBef>
                <a:spcPct val="0"/>
              </a:spcBef>
              <a:spcAft>
                <a:spcPct val="0"/>
              </a:spcAft>
              <a:defRPr sz="1400">
                <a:solidFill>
                  <a:schemeClr val="tx2"/>
                </a:solidFill>
                <a:latin typeface="Arial" charset="0"/>
                <a:ea typeface="ＭＳ Ｐゴシック" charset="0"/>
              </a:defRPr>
            </a:lvl8pPr>
            <a:lvl9pPr marL="3886200" indent="-228600" eaLnBrk="0" fontAlgn="base" hangingPunct="0">
              <a:spcBef>
                <a:spcPct val="0"/>
              </a:spcBef>
              <a:spcAft>
                <a:spcPct val="0"/>
              </a:spcAft>
              <a:defRPr sz="1400">
                <a:solidFill>
                  <a:schemeClr val="tx2"/>
                </a:solidFill>
                <a:latin typeface="Arial" charset="0"/>
                <a:ea typeface="ＭＳ Ｐゴシック" charset="0"/>
              </a:defRPr>
            </a:lvl9pPr>
          </a:lstStyle>
          <a:p>
            <a:pPr eaLnBrk="1" hangingPunct="1">
              <a:buClr>
                <a:srgbClr val="FF8000"/>
              </a:buClr>
            </a:pPr>
            <a:endParaRPr lang="en-US">
              <a:solidFill>
                <a:srgbClr val="000000"/>
              </a:solidFill>
            </a:endParaRPr>
          </a:p>
        </p:txBody>
      </p:sp>
      <p:sp>
        <p:nvSpPr>
          <p:cNvPr id="23614" name="Title 1"/>
          <p:cNvSpPr>
            <a:spLocks noGrp="1"/>
          </p:cNvSpPr>
          <p:nvPr>
            <p:ph type="title"/>
          </p:nvPr>
        </p:nvSpPr>
        <p:spPr>
          <a:xfrm>
            <a:off x="595313" y="44450"/>
            <a:ext cx="8229600" cy="639763"/>
          </a:xfrm>
        </p:spPr>
        <p:txBody>
          <a:bodyPr/>
          <a:lstStyle/>
          <a:p>
            <a:pPr eaLnBrk="1" hangingPunct="1">
              <a:lnSpc>
                <a:spcPct val="100000"/>
              </a:lnSpc>
            </a:pPr>
            <a:r>
              <a:rPr lang="en-US" sz="4000" dirty="0">
                <a:latin typeface="Calibri" charset="0"/>
              </a:rPr>
              <a:t>CRE Infections 2017</a:t>
            </a:r>
          </a:p>
        </p:txBody>
      </p:sp>
      <p:sp>
        <p:nvSpPr>
          <p:cNvPr id="77" name="Text Placeholder 3"/>
          <p:cNvSpPr txBox="1">
            <a:spLocks/>
          </p:cNvSpPr>
          <p:nvPr/>
        </p:nvSpPr>
        <p:spPr bwMode="auto">
          <a:xfrm>
            <a:off x="2701925" y="5927725"/>
            <a:ext cx="6442075" cy="474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lIns="0" tIns="97648" rIns="0" bIns="97648" anchor="b">
            <a:spAutoFit/>
          </a:bodyPr>
          <a:lstStyle>
            <a:lvl1pPr marL="242888" indent="-242888" algn="l" defTabSz="901700" rtl="0" eaLnBrk="0" fontAlgn="base" hangingPunct="0">
              <a:spcBef>
                <a:spcPts val="200"/>
              </a:spcBef>
              <a:spcAft>
                <a:spcPts val="200"/>
              </a:spcAft>
              <a:buClr>
                <a:schemeClr val="tx2"/>
              </a:buClr>
              <a:buFont typeface="Wingdings" charset="0"/>
              <a:buNone/>
              <a:defRPr sz="1100" b="1">
                <a:solidFill>
                  <a:schemeClr val="tx1"/>
                </a:solidFill>
                <a:latin typeface="+mn-lt"/>
                <a:ea typeface="+mn-ea"/>
                <a:cs typeface="ＭＳ Ｐゴシック" charset="0"/>
              </a:defRPr>
            </a:lvl1pPr>
            <a:lvl2pPr marL="660400" indent="-303213" algn="l" defTabSz="901700" rtl="0" eaLnBrk="0" fontAlgn="base" hangingPunct="0">
              <a:spcBef>
                <a:spcPts val="200"/>
              </a:spcBef>
              <a:spcAft>
                <a:spcPts val="200"/>
              </a:spcAft>
              <a:buClr>
                <a:schemeClr val="tx2"/>
              </a:buClr>
              <a:buChar char="•"/>
              <a:defRPr>
                <a:solidFill>
                  <a:srgbClr val="000000"/>
                </a:solidFill>
                <a:latin typeface="+mn-lt"/>
                <a:ea typeface="+mn-ea"/>
              </a:defRPr>
            </a:lvl2pPr>
            <a:lvl3pPr marL="1077913" indent="-303213" algn="l" defTabSz="901700" rtl="0" eaLnBrk="0" fontAlgn="base" hangingPunct="0">
              <a:spcBef>
                <a:spcPts val="200"/>
              </a:spcBef>
              <a:spcAft>
                <a:spcPts val="200"/>
              </a:spcAft>
              <a:buClr>
                <a:schemeClr val="tx2"/>
              </a:buClr>
              <a:buFont typeface="Arial" charset="0"/>
              <a:buChar char="–"/>
              <a:defRPr>
                <a:solidFill>
                  <a:srgbClr val="000000"/>
                </a:solidFill>
                <a:latin typeface="+mn-lt"/>
                <a:ea typeface="+mn-ea"/>
              </a:defRPr>
            </a:lvl3pPr>
            <a:lvl4pPr marL="1438275" indent="-246063"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4pPr>
            <a:lvl5pPr marL="17954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5pPr>
            <a:lvl6pPr marL="22526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6pPr>
            <a:lvl7pPr marL="27098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7pPr>
            <a:lvl8pPr marL="31670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8pPr>
            <a:lvl9pPr marL="3624263" indent="-242888" algn="l" defTabSz="901700" rtl="0" eaLnBrk="0" fontAlgn="base" hangingPunct="0">
              <a:spcBef>
                <a:spcPts val="200"/>
              </a:spcBef>
              <a:spcAft>
                <a:spcPts val="200"/>
              </a:spcAft>
              <a:buClr>
                <a:schemeClr val="tx2"/>
              </a:buClr>
              <a:buFont typeface="Franklin Gothic Book" charset="0"/>
              <a:buChar char="–"/>
              <a:defRPr sz="1600">
                <a:solidFill>
                  <a:srgbClr val="000000"/>
                </a:solidFill>
                <a:latin typeface="+mn-lt"/>
                <a:ea typeface="+mn-ea"/>
              </a:defRPr>
            </a:lvl9pPr>
          </a:lstStyle>
          <a:p>
            <a:pPr eaLnBrk="1" hangingPunct="1">
              <a:spcBef>
                <a:spcPct val="0"/>
              </a:spcBef>
              <a:defRPr/>
            </a:pPr>
            <a:r>
              <a:rPr lang="en-US" sz="1800" b="0" dirty="0">
                <a:solidFill>
                  <a:srgbClr val="000000"/>
                </a:solidFill>
                <a:cs typeface="Arial" charset="0"/>
                <a:hlinkClick r:id="rId3"/>
              </a:rPr>
              <a:t>http://www.cdc.gov/hai/organisms/cre/TrackingCRE.html</a:t>
            </a:r>
            <a:r>
              <a:rPr lang="en-US" sz="1800" b="0" dirty="0">
                <a:solidFill>
                  <a:srgbClr val="000000"/>
                </a:solidFill>
                <a:cs typeface="Arial" charset="0"/>
              </a:rPr>
              <a:t> </a:t>
            </a:r>
          </a:p>
        </p:txBody>
      </p:sp>
      <p:sp>
        <p:nvSpPr>
          <p:cNvPr id="78" name="Rectangle 77"/>
          <p:cNvSpPr>
            <a:spLocks noChangeArrowheads="1"/>
          </p:cNvSpPr>
          <p:nvPr/>
        </p:nvSpPr>
        <p:spPr bwMode="auto">
          <a:xfrm>
            <a:off x="2974975" y="684213"/>
            <a:ext cx="3441700" cy="915987"/>
          </a:xfrm>
          <a:prstGeom prst="rect">
            <a:avLst/>
          </a:prstGeom>
          <a:noFill/>
          <a:ln w="76200">
            <a:solidFill>
              <a:srgbClr val="00000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lstStyle/>
          <a:p>
            <a:pPr algn="ctr">
              <a:defRPr/>
            </a:pPr>
            <a:r>
              <a:rPr lang="en-US" sz="2400" dirty="0">
                <a:solidFill>
                  <a:schemeClr val="tx1"/>
                </a:solidFill>
                <a:latin typeface="+mn-lt"/>
                <a:ea typeface="+mn-ea"/>
                <a:cs typeface="+mn-cs"/>
              </a:rPr>
              <a:t>Carbapenem-resistant </a:t>
            </a:r>
            <a:r>
              <a:rPr lang="en-US" sz="2400" i="1" dirty="0">
                <a:solidFill>
                  <a:schemeClr val="tx1"/>
                </a:solidFill>
                <a:latin typeface="+mn-lt"/>
                <a:ea typeface="+mn-ea"/>
                <a:cs typeface="+mn-cs"/>
              </a:rPr>
              <a:t>Enterobacteriaceae</a:t>
            </a:r>
            <a:endParaRPr lang="en-US" sz="2400" dirty="0">
              <a:solidFill>
                <a:schemeClr val="tx1"/>
              </a:solidFill>
              <a:latin typeface="+mn-lt"/>
              <a:ea typeface="+mn-ea"/>
              <a:cs typeface="+mn-cs"/>
            </a:endParaRPr>
          </a:p>
        </p:txBody>
      </p:sp>
    </p:spTree>
    <p:extLst>
      <p:ext uri="{BB962C8B-B14F-4D97-AF65-F5344CB8AC3E}">
        <p14:creationId xmlns:p14="http://schemas.microsoft.com/office/powerpoint/2010/main" val="369893032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Inappropriate Use in Inpatient Facilities</a:t>
            </a:r>
          </a:p>
        </p:txBody>
      </p:sp>
      <p:sp>
        <p:nvSpPr>
          <p:cNvPr id="3" name="Content Placeholder 2"/>
          <p:cNvSpPr>
            <a:spLocks noGrp="1"/>
          </p:cNvSpPr>
          <p:nvPr>
            <p:ph idx="1"/>
          </p:nvPr>
        </p:nvSpPr>
        <p:spPr>
          <a:xfrm>
            <a:off x="739775" y="825500"/>
            <a:ext cx="8180107" cy="1479606"/>
          </a:xfrm>
        </p:spPr>
        <p:txBody>
          <a:bodyPr/>
          <a:lstStyle/>
          <a:p>
            <a:r>
              <a:rPr lang="en-US" dirty="0">
                <a:latin typeface="Arial" charset="0"/>
                <a:ea typeface="ＭＳ Ｐゴシック" charset="0"/>
                <a:cs typeface="ＭＳ Ｐゴシック" charset="0"/>
              </a:rPr>
              <a:t>Approximately 30-63% of hospitalized patients receive an antibiotic</a:t>
            </a:r>
          </a:p>
          <a:p>
            <a:r>
              <a:rPr lang="en-US" dirty="0">
                <a:latin typeface="Arial" charset="0"/>
                <a:ea typeface="ＭＳ Ｐゴシック" charset="0"/>
                <a:cs typeface="ＭＳ Ｐゴシック" charset="0"/>
              </a:rPr>
              <a:t>It is estimated that up to 30-68% of antibiotic use is inappropriate</a:t>
            </a:r>
          </a:p>
        </p:txBody>
      </p:sp>
      <p:sp>
        <p:nvSpPr>
          <p:cNvPr id="5" name="TextBox 4"/>
          <p:cNvSpPr txBox="1">
            <a:spLocks noChangeArrowheads="1"/>
          </p:cNvSpPr>
          <p:nvPr/>
        </p:nvSpPr>
        <p:spPr bwMode="auto">
          <a:xfrm>
            <a:off x="6520642" y="5568329"/>
            <a:ext cx="2659602"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400" dirty="0" err="1">
                <a:solidFill>
                  <a:srgbClr val="000000"/>
                </a:solidFill>
              </a:rPr>
              <a:t>Fridkin</a:t>
            </a:r>
            <a:r>
              <a:rPr lang="en-US" sz="1400" dirty="0">
                <a:solidFill>
                  <a:srgbClr val="000000"/>
                </a:solidFill>
              </a:rPr>
              <a:t> S, et al. MMWR 2014.</a:t>
            </a:r>
          </a:p>
          <a:p>
            <a:r>
              <a:rPr lang="en-US" sz="1400" dirty="0" err="1">
                <a:solidFill>
                  <a:srgbClr val="000000"/>
                </a:solidFill>
              </a:rPr>
              <a:t>Hecker</a:t>
            </a:r>
            <a:r>
              <a:rPr lang="en-US" sz="1400" dirty="0">
                <a:solidFill>
                  <a:srgbClr val="000000"/>
                </a:solidFill>
              </a:rPr>
              <a:t>, Arch Intern Med, 2003.</a:t>
            </a:r>
          </a:p>
          <a:p>
            <a:r>
              <a:rPr lang="en-US" sz="1400" dirty="0">
                <a:solidFill>
                  <a:srgbClr val="000000"/>
                </a:solidFill>
              </a:rPr>
              <a:t>Jenkins, Clin Infect Dis, 2010.</a:t>
            </a:r>
          </a:p>
          <a:p>
            <a:r>
              <a:rPr lang="en-US" sz="1400" dirty="0">
                <a:solidFill>
                  <a:srgbClr val="000000"/>
                </a:solidFill>
              </a:rPr>
              <a:t>Polk, Clin Infect Dis, 2011.</a:t>
            </a:r>
          </a:p>
        </p:txBody>
      </p:sp>
      <p:pic>
        <p:nvPicPr>
          <p:cNvPr id="7" name="Picture 6" descr="m6309a4f1.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064" y="2075511"/>
            <a:ext cx="5632824" cy="3600268"/>
          </a:xfrm>
          <a:prstGeom prst="rect">
            <a:avLst/>
          </a:prstGeom>
        </p:spPr>
      </p:pic>
      <p:sp>
        <p:nvSpPr>
          <p:cNvPr id="8" name="TextBox 7"/>
          <p:cNvSpPr txBox="1"/>
          <p:nvPr/>
        </p:nvSpPr>
        <p:spPr>
          <a:xfrm rot="16200000">
            <a:off x="448240" y="3421530"/>
            <a:ext cx="2420630" cy="369332"/>
          </a:xfrm>
          <a:prstGeom prst="rect">
            <a:avLst/>
          </a:prstGeom>
          <a:solidFill>
            <a:schemeClr val="bg1"/>
          </a:solidFill>
        </p:spPr>
        <p:txBody>
          <a:bodyPr wrap="none" rtlCol="0">
            <a:spAutoFit/>
          </a:bodyPr>
          <a:lstStyle/>
          <a:p>
            <a:r>
              <a:rPr lang="en-US" sz="1800" b="1" dirty="0">
                <a:solidFill>
                  <a:srgbClr val="000000"/>
                </a:solidFill>
              </a:rPr>
              <a:t>Discharge Antibiotic</a:t>
            </a:r>
          </a:p>
        </p:txBody>
      </p:sp>
      <p:sp>
        <p:nvSpPr>
          <p:cNvPr id="9" name="TextBox 8"/>
          <p:cNvSpPr txBox="1"/>
          <p:nvPr/>
        </p:nvSpPr>
        <p:spPr>
          <a:xfrm>
            <a:off x="3720354" y="5498352"/>
            <a:ext cx="2673328" cy="369332"/>
          </a:xfrm>
          <a:prstGeom prst="rect">
            <a:avLst/>
          </a:prstGeom>
          <a:solidFill>
            <a:srgbClr val="FFFFFF"/>
          </a:solidFill>
        </p:spPr>
        <p:txBody>
          <a:bodyPr wrap="none" rtlCol="0">
            <a:spAutoFit/>
          </a:bodyPr>
          <a:lstStyle/>
          <a:p>
            <a:r>
              <a:rPr lang="en-US" sz="1800" b="1" dirty="0">
                <a:solidFill>
                  <a:srgbClr val="000000"/>
                </a:solidFill>
              </a:rPr>
              <a:t>Percentage of Patients</a:t>
            </a:r>
          </a:p>
        </p:txBody>
      </p:sp>
    </p:spTree>
    <p:extLst>
      <p:ext uri="{BB962C8B-B14F-4D97-AF65-F5344CB8AC3E}">
        <p14:creationId xmlns:p14="http://schemas.microsoft.com/office/powerpoint/2010/main" val="2829980099"/>
      </p:ext>
    </p:extLst>
  </p:cSld>
  <p:clrMapOvr>
    <a:masterClrMapping/>
  </p:clrMapOvr>
</p:sld>
</file>

<file path=ppt/theme/theme1.xml><?xml version="1.0" encoding="utf-8"?>
<a:theme xmlns:a="http://schemas.openxmlformats.org/drawingml/2006/main" name="Penn Medicine">
  <a:themeElements>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2"/>
            </a:solidFill>
            <a:effectLst/>
            <a:latin typeface="Arial" charset="0"/>
          </a:defRPr>
        </a:defPPr>
      </a:lstStyle>
    </a:lnDef>
  </a:objectDefaults>
  <a:extraClrSchemeLst>
    <a:extraClrScheme>
      <a:clrScheme name="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Penn Medicine Template 2009">
  <a:themeElements>
    <a:clrScheme name="2_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2_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2_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2_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2_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2_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2_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Penn Medicine Template 2009">
  <a:themeElements>
    <a:clrScheme name="3_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fontScheme name="3_Penn Medicine Template 20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Penn Medicine Template 2009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Penn Medicine Template 2009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3_Penn Medicine Template 2009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Penn Medicine Template 2009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Penn Medicine Template 2009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Penn Medicine Template 2009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3_Penn Medicine Template 2009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3_Penn Medicine Template 2009 8">
        <a:dk1>
          <a:srgbClr val="4A85FA"/>
        </a:dk1>
        <a:lt1>
          <a:srgbClr val="FFFFFF"/>
        </a:lt1>
        <a:dk2>
          <a:srgbClr val="001D3A"/>
        </a:dk2>
        <a:lt2>
          <a:srgbClr val="003366"/>
        </a:lt2>
        <a:accent1>
          <a:srgbClr val="A66E5A"/>
        </a:accent1>
        <a:accent2>
          <a:srgbClr val="BA003E"/>
        </a:accent2>
        <a:accent3>
          <a:srgbClr val="AAABAE"/>
        </a:accent3>
        <a:accent4>
          <a:srgbClr val="DADADA"/>
        </a:accent4>
        <a:accent5>
          <a:srgbClr val="D0BAB5"/>
        </a:accent5>
        <a:accent6>
          <a:srgbClr val="A80037"/>
        </a:accent6>
        <a:hlink>
          <a:srgbClr val="666633"/>
        </a:hlink>
        <a:folHlink>
          <a:srgbClr val="FEC420"/>
        </a:folHlink>
      </a:clrScheme>
      <a:clrMap bg1="dk2" tx1="lt1" bg2="dk1" tx2="lt2" accent1="accent1" accent2="accent2" accent3="accent3" accent4="accent4" accent5="accent5" accent6="accent6" hlink="hlink" folHlink="folHlink"/>
    </a:extraClrScheme>
    <a:extraClrScheme>
      <a:clrScheme name="3_Penn Medicine Template 2009 9">
        <a:dk1>
          <a:srgbClr val="000000"/>
        </a:dk1>
        <a:lt1>
          <a:srgbClr val="FFFFFF"/>
        </a:lt1>
        <a:dk2>
          <a:srgbClr val="A2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
      <a:clrScheme name="3_Penn Medicine Template 2009 10">
        <a:dk1>
          <a:srgbClr val="000000"/>
        </a:dk1>
        <a:lt1>
          <a:srgbClr val="FFFFFF"/>
        </a:lt1>
        <a:dk2>
          <a:srgbClr val="800000"/>
        </a:dk2>
        <a:lt2>
          <a:srgbClr val="C0C0C0"/>
        </a:lt2>
        <a:accent1>
          <a:srgbClr val="0099E6"/>
        </a:accent1>
        <a:accent2>
          <a:srgbClr val="F6C700"/>
        </a:accent2>
        <a:accent3>
          <a:srgbClr val="FFFFFF"/>
        </a:accent3>
        <a:accent4>
          <a:srgbClr val="000000"/>
        </a:accent4>
        <a:accent5>
          <a:srgbClr val="AACAF0"/>
        </a:accent5>
        <a:accent6>
          <a:srgbClr val="DFB400"/>
        </a:accent6>
        <a:hlink>
          <a:srgbClr val="003399"/>
        </a:hlink>
        <a:folHlink>
          <a:srgbClr val="6600C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Penn Medicine</Template>
  <TotalTime>57867</TotalTime>
  <Pages>32</Pages>
  <Words>4081</Words>
  <Application>Microsoft Office PowerPoint</Application>
  <PresentationFormat>Letter Paper (8.5x11 in)</PresentationFormat>
  <Paragraphs>468</Paragraphs>
  <Slides>46</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46</vt:i4>
      </vt:variant>
    </vt:vector>
  </HeadingPairs>
  <TitlesOfParts>
    <vt:vector size="58" baseType="lpstr">
      <vt:lpstr>ＭＳ Ｐゴシック</vt:lpstr>
      <vt:lpstr>Arial</vt:lpstr>
      <vt:lpstr>Calibri</vt:lpstr>
      <vt:lpstr>Courier New</vt:lpstr>
      <vt:lpstr>Franklin Gothic Book</vt:lpstr>
      <vt:lpstr>Mangal</vt:lpstr>
      <vt:lpstr>Myriad Web Pro</vt:lpstr>
      <vt:lpstr>Times</vt:lpstr>
      <vt:lpstr>Wingdings</vt:lpstr>
      <vt:lpstr>Penn Medicine</vt:lpstr>
      <vt:lpstr>2_Penn Medicine Template 2009</vt:lpstr>
      <vt:lpstr>3_Penn Medicine Template 2009</vt:lpstr>
      <vt:lpstr>Regional Approaches to Antimicrobial Stewardship</vt:lpstr>
      <vt:lpstr>Disclosures</vt:lpstr>
      <vt:lpstr>Outline</vt:lpstr>
      <vt:lpstr>Outline</vt:lpstr>
      <vt:lpstr>Background</vt:lpstr>
      <vt:lpstr>Background</vt:lpstr>
      <vt:lpstr>CRE Infections 2006</vt:lpstr>
      <vt:lpstr>CRE Infections 2017</vt:lpstr>
      <vt:lpstr>Inappropriate Use in Inpatient Facilities</vt:lpstr>
      <vt:lpstr>Inappropriate Use in Ambulatory Setting</vt:lpstr>
      <vt:lpstr>Antimicrobial Stewardship</vt:lpstr>
      <vt:lpstr>Background</vt:lpstr>
      <vt:lpstr>Background</vt:lpstr>
      <vt:lpstr>Background: New Regulations</vt:lpstr>
      <vt:lpstr>Outline</vt:lpstr>
      <vt:lpstr>Outline</vt:lpstr>
      <vt:lpstr>Case for Regional Approach to Stewardship</vt:lpstr>
      <vt:lpstr>Case for Regional Approach to Stewardship</vt:lpstr>
      <vt:lpstr>Case for Regional Approach to Stewardship</vt:lpstr>
      <vt:lpstr>Case for Regional Approach to Stewardship</vt:lpstr>
      <vt:lpstr>Case for Regional Approach to Stewardship</vt:lpstr>
      <vt:lpstr>Case for Regional Approach to Stewardship</vt:lpstr>
      <vt:lpstr>Case for Regional Approach to Stewardship</vt:lpstr>
      <vt:lpstr>Case for Regional Approach to Stewardship</vt:lpstr>
      <vt:lpstr>Case for Regional Approach to Stewardship</vt:lpstr>
      <vt:lpstr>Outline</vt:lpstr>
      <vt:lpstr>Outline</vt:lpstr>
      <vt:lpstr>Grassroots</vt:lpstr>
      <vt:lpstr>Top-Down</vt:lpstr>
      <vt:lpstr>Centripetal</vt:lpstr>
      <vt:lpstr>Philadelphia Antimicrobial Stewardship</vt:lpstr>
      <vt:lpstr>Role of PCASC</vt:lpstr>
      <vt:lpstr>Symposia</vt:lpstr>
      <vt:lpstr>Stewardship Needs in Philadelphia area</vt:lpstr>
      <vt:lpstr>Healthcare Professional Student Attitudes</vt:lpstr>
      <vt:lpstr>Sources of Antibiotic Education</vt:lpstr>
      <vt:lpstr>Webinar Series</vt:lpstr>
      <vt:lpstr>Understanding Culture of Prescribing</vt:lpstr>
      <vt:lpstr>Understanding Culture of Prescribing</vt:lpstr>
      <vt:lpstr>Hospital/Healthsystem Association of PA</vt:lpstr>
      <vt:lpstr>Healthsystem Association of Pennsylvania</vt:lpstr>
      <vt:lpstr>Conclusions</vt:lpstr>
      <vt:lpstr>Thank You!</vt:lpstr>
      <vt:lpstr>Models of Regional Stewardship</vt:lpstr>
      <vt:lpstr>Models of Regional Stewardship</vt:lpstr>
      <vt:lpstr>Models of Regional Stewardship</vt:lpstr>
    </vt:vector>
  </TitlesOfParts>
  <Company>UPHS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Mortality</dc:subject>
  <dc:creator>David A. Pegues</dc:creator>
  <cp:lastModifiedBy>Warrington, Anna-Marie</cp:lastModifiedBy>
  <cp:revision>1115</cp:revision>
  <cp:lastPrinted>2003-06-10T14:31:25Z</cp:lastPrinted>
  <dcterms:created xsi:type="dcterms:W3CDTF">2014-06-05T20:57:13Z</dcterms:created>
  <dcterms:modified xsi:type="dcterms:W3CDTF">2017-05-09T15:29:47Z</dcterms:modified>
</cp:coreProperties>
</file>