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GIF" ContentType="image/gif"/>
  <Default Extension="xlsx" ContentType="application/vnd.openxmlformats-officedocument.spreadsheetml.sheet"/>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5"/>
  </p:sldMasterIdLst>
  <p:notesMasterIdLst>
    <p:notesMasterId r:id="rId28"/>
  </p:notesMasterIdLst>
  <p:handoutMasterIdLst>
    <p:handoutMasterId r:id="rId29"/>
  </p:handoutMasterIdLst>
  <p:sldIdLst>
    <p:sldId id="372" r:id="rId6"/>
    <p:sldId id="382" r:id="rId7"/>
    <p:sldId id="368" r:id="rId8"/>
    <p:sldId id="374" r:id="rId9"/>
    <p:sldId id="369" r:id="rId10"/>
    <p:sldId id="383" r:id="rId11"/>
    <p:sldId id="378" r:id="rId12"/>
    <p:sldId id="380" r:id="rId13"/>
    <p:sldId id="381" r:id="rId14"/>
    <p:sldId id="391" r:id="rId15"/>
    <p:sldId id="393" r:id="rId16"/>
    <p:sldId id="392" r:id="rId17"/>
    <p:sldId id="395" r:id="rId18"/>
    <p:sldId id="396" r:id="rId19"/>
    <p:sldId id="397" r:id="rId20"/>
    <p:sldId id="384" r:id="rId21"/>
    <p:sldId id="398" r:id="rId22"/>
    <p:sldId id="388" r:id="rId23"/>
    <p:sldId id="400" r:id="rId24"/>
    <p:sldId id="406" r:id="rId25"/>
    <p:sldId id="403" r:id="rId26"/>
    <p:sldId id="405" r:id="rId27"/>
  </p:sldIdLst>
  <p:sldSz cx="9144000" cy="6858000" type="screen4x3"/>
  <p:notesSz cx="7010400" cy="9296400"/>
  <p:defaultTextStyle>
    <a:defPPr>
      <a:defRPr lang="en-US"/>
    </a:defPPr>
    <a:lvl1pPr algn="l" rtl="0" fontAlgn="base">
      <a:spcBef>
        <a:spcPct val="0"/>
      </a:spcBef>
      <a:spcAft>
        <a:spcPct val="0"/>
      </a:spcAft>
      <a:defRPr sz="2400" b="1" kern="1200">
        <a:solidFill>
          <a:schemeClr val="tx1"/>
        </a:solidFill>
        <a:latin typeface="Times New Roman" pitchFamily="18" charset="0"/>
        <a:ea typeface="+mn-ea"/>
        <a:cs typeface="+mn-cs"/>
      </a:defRPr>
    </a:lvl1pPr>
    <a:lvl2pPr marL="457200" algn="l" rtl="0" fontAlgn="base">
      <a:spcBef>
        <a:spcPct val="0"/>
      </a:spcBef>
      <a:spcAft>
        <a:spcPct val="0"/>
      </a:spcAft>
      <a:defRPr sz="2400" b="1" kern="1200">
        <a:solidFill>
          <a:schemeClr val="tx1"/>
        </a:solidFill>
        <a:latin typeface="Times New Roman" pitchFamily="18" charset="0"/>
        <a:ea typeface="+mn-ea"/>
        <a:cs typeface="+mn-cs"/>
      </a:defRPr>
    </a:lvl2pPr>
    <a:lvl3pPr marL="914400" algn="l" rtl="0" fontAlgn="base">
      <a:spcBef>
        <a:spcPct val="0"/>
      </a:spcBef>
      <a:spcAft>
        <a:spcPct val="0"/>
      </a:spcAft>
      <a:defRPr sz="2400" b="1" kern="1200">
        <a:solidFill>
          <a:schemeClr val="tx1"/>
        </a:solidFill>
        <a:latin typeface="Times New Roman" pitchFamily="18" charset="0"/>
        <a:ea typeface="+mn-ea"/>
        <a:cs typeface="+mn-cs"/>
      </a:defRPr>
    </a:lvl3pPr>
    <a:lvl4pPr marL="1371600" algn="l" rtl="0" fontAlgn="base">
      <a:spcBef>
        <a:spcPct val="0"/>
      </a:spcBef>
      <a:spcAft>
        <a:spcPct val="0"/>
      </a:spcAft>
      <a:defRPr sz="2400" b="1" kern="1200">
        <a:solidFill>
          <a:schemeClr val="tx1"/>
        </a:solidFill>
        <a:latin typeface="Times New Roman" pitchFamily="18" charset="0"/>
        <a:ea typeface="+mn-ea"/>
        <a:cs typeface="+mn-cs"/>
      </a:defRPr>
    </a:lvl4pPr>
    <a:lvl5pPr marL="1828800" algn="l" rtl="0" fontAlgn="base">
      <a:spcBef>
        <a:spcPct val="0"/>
      </a:spcBef>
      <a:spcAft>
        <a:spcPct val="0"/>
      </a:spcAft>
      <a:defRPr sz="2400" b="1" kern="1200">
        <a:solidFill>
          <a:schemeClr val="tx1"/>
        </a:solidFill>
        <a:latin typeface="Times New Roman" pitchFamily="18" charset="0"/>
        <a:ea typeface="+mn-ea"/>
        <a:cs typeface="+mn-cs"/>
      </a:defRPr>
    </a:lvl5pPr>
    <a:lvl6pPr marL="2286000" algn="l" defTabSz="914400" rtl="0" eaLnBrk="1" latinLnBrk="0" hangingPunct="1">
      <a:defRPr sz="2400" b="1" kern="1200">
        <a:solidFill>
          <a:schemeClr val="tx1"/>
        </a:solidFill>
        <a:latin typeface="Times New Roman" pitchFamily="18" charset="0"/>
        <a:ea typeface="+mn-ea"/>
        <a:cs typeface="+mn-cs"/>
      </a:defRPr>
    </a:lvl6pPr>
    <a:lvl7pPr marL="2743200" algn="l" defTabSz="914400" rtl="0" eaLnBrk="1" latinLnBrk="0" hangingPunct="1">
      <a:defRPr sz="2400" b="1" kern="1200">
        <a:solidFill>
          <a:schemeClr val="tx1"/>
        </a:solidFill>
        <a:latin typeface="Times New Roman" pitchFamily="18" charset="0"/>
        <a:ea typeface="+mn-ea"/>
        <a:cs typeface="+mn-cs"/>
      </a:defRPr>
    </a:lvl7pPr>
    <a:lvl8pPr marL="3200400" algn="l" defTabSz="914400" rtl="0" eaLnBrk="1" latinLnBrk="0" hangingPunct="1">
      <a:defRPr sz="2400" b="1" kern="1200">
        <a:solidFill>
          <a:schemeClr val="tx1"/>
        </a:solidFill>
        <a:latin typeface="Times New Roman" pitchFamily="18" charset="0"/>
        <a:ea typeface="+mn-ea"/>
        <a:cs typeface="+mn-cs"/>
      </a:defRPr>
    </a:lvl8pPr>
    <a:lvl9pPr marL="3657600" algn="l" defTabSz="914400" rtl="0" eaLnBrk="1" latinLnBrk="0" hangingPunct="1">
      <a:defRPr sz="2400" b="1" kern="1200">
        <a:solidFill>
          <a:schemeClr val="tx1"/>
        </a:solidFill>
        <a:latin typeface="Times New Roman" pitchFamily="18"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928" userDrawn="1">
          <p15:clr>
            <a:srgbClr val="A4A3A4"/>
          </p15:clr>
        </p15:guide>
        <p15:guide id="2" pos="2208"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FBE4B7"/>
    <a:srgbClr val="FF9933"/>
    <a:srgbClr val="08BFEA"/>
    <a:srgbClr val="A94F17"/>
    <a:srgbClr val="990033"/>
    <a:srgbClr val="960000"/>
    <a:srgbClr val="CC3300"/>
    <a:srgbClr val="FFFF66"/>
    <a:srgbClr val="FFFF00"/>
    <a:srgbClr val="FFCC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1643" autoAdjust="0"/>
    <p:restoredTop sz="79126" autoAdjust="0"/>
  </p:normalViewPr>
  <p:slideViewPr>
    <p:cSldViewPr>
      <p:cViewPr varScale="1">
        <p:scale>
          <a:sx n="92" d="100"/>
          <a:sy n="92" d="100"/>
        </p:scale>
        <p:origin x="2382" y="84"/>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2952"/>
    </p:cViewPr>
  </p:sorterViewPr>
  <p:notesViewPr>
    <p:cSldViewPr>
      <p:cViewPr>
        <p:scale>
          <a:sx n="100" d="100"/>
          <a:sy n="100" d="100"/>
        </p:scale>
        <p:origin x="451" y="-2390"/>
      </p:cViewPr>
      <p:guideLst>
        <p:guide orient="horz" pos="2928"/>
        <p:guide pos="2208"/>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 Type="http://schemas.openxmlformats.org/officeDocument/2006/relationships/customXml" Target="../customXml/item3.xml"/><Relationship Id="rId21" Type="http://schemas.openxmlformats.org/officeDocument/2006/relationships/slide" Target="slides/slide16.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handoutMaster" Target="handoutMasters/handoutMaster1.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theme" Target="theme/theme1.xml"/><Relationship Id="rId5" Type="http://schemas.openxmlformats.org/officeDocument/2006/relationships/slideMaster" Target="slideMasters/slideMaster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notesMaster" Target="notesMasters/notesMaster1.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viewProps" Target="viewProps.xml"/><Relationship Id="rId4" Type="http://schemas.openxmlformats.org/officeDocument/2006/relationships/customXml" Target="../customXml/item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presProps" Target="presProp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Sheet1!$C$6</c:f>
              <c:strCache>
                <c:ptCount val="1"/>
                <c:pt idx="0">
                  <c:v>percent </c:v>
                </c:pt>
              </c:strCache>
            </c:strRef>
          </c:tx>
          <c:explosion val="2"/>
          <c:dPt>
            <c:idx val="0"/>
            <c:bubble3D val="0"/>
            <c:spPr>
              <a:solidFill>
                <a:srgbClr val="FBE4B7"/>
              </a:solidFill>
              <a:ln w="19050">
                <a:solidFill>
                  <a:schemeClr val="lt1"/>
                </a:solidFill>
              </a:ln>
              <a:effectLst/>
            </c:spPr>
          </c:dPt>
          <c:dPt>
            <c:idx val="1"/>
            <c:bubble3D val="0"/>
            <c:spPr>
              <a:solidFill>
                <a:srgbClr val="92D050"/>
              </a:solidFill>
              <a:ln w="19050">
                <a:solidFill>
                  <a:schemeClr val="lt1"/>
                </a:solidFill>
              </a:ln>
              <a:effectLst/>
            </c:spPr>
          </c:dPt>
          <c:dPt>
            <c:idx val="2"/>
            <c:bubble3D val="0"/>
            <c:spPr>
              <a:solidFill>
                <a:srgbClr val="FF9933"/>
              </a:solidFill>
              <a:ln w="19050">
                <a:solidFill>
                  <a:schemeClr val="lt1"/>
                </a:solidFill>
              </a:ln>
              <a:effectLst/>
            </c:spPr>
          </c:dPt>
          <c:dLbls>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bg1">
                        <a:lumMod val="10000"/>
                      </a:schemeClr>
                    </a:solidFill>
                    <a:latin typeface="+mn-lt"/>
                    <a:ea typeface="+mn-ea"/>
                    <a:cs typeface="+mn-cs"/>
                  </a:defRPr>
                </a:pPr>
                <a:endParaRPr lang="en-US"/>
              </a:p>
            </c:txPr>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Sheet1!$B$7:$B$9</c:f>
              <c:strCache>
                <c:ptCount val="3"/>
                <c:pt idx="0">
                  <c:v>High, 5≥</c:v>
                </c:pt>
                <c:pt idx="1">
                  <c:v>Medium, 3-4 </c:v>
                </c:pt>
                <c:pt idx="2">
                  <c:v>Low, &lt; 3</c:v>
                </c:pt>
              </c:strCache>
            </c:strRef>
          </c:cat>
          <c:val>
            <c:numRef>
              <c:f>Sheet1!$C$7:$C$9</c:f>
              <c:numCache>
                <c:formatCode>General</c:formatCode>
                <c:ptCount val="3"/>
                <c:pt idx="0">
                  <c:v>44</c:v>
                </c:pt>
                <c:pt idx="1">
                  <c:v>35</c:v>
                </c:pt>
                <c:pt idx="2">
                  <c:v>21</c:v>
                </c:pt>
              </c:numCache>
            </c:numRef>
          </c:val>
        </c:ser>
        <c:dLbls>
          <c:showLegendKey val="0"/>
          <c:showVal val="0"/>
          <c:showCatName val="0"/>
          <c:showSerName val="0"/>
          <c:showPercent val="0"/>
          <c:showBubbleSize val="0"/>
          <c:showLeaderLines val="1"/>
        </c:dLbls>
        <c:firstSliceAng val="0"/>
      </c:pieChart>
      <c:spPr>
        <a:noFill/>
        <a:ln>
          <a:noFill/>
        </a:ln>
        <a:effectLst/>
      </c:spPr>
    </c:plotArea>
    <c:legend>
      <c:legendPos val="b"/>
      <c:layout>
        <c:manualLayout>
          <c:xMode val="edge"/>
          <c:yMode val="edge"/>
          <c:x val="3.3463910761154854E-2"/>
          <c:y val="0.85409658792650922"/>
          <c:w val="0.924738845144357"/>
          <c:h val="0.10479230096237971"/>
        </c:manualLayout>
      </c:layout>
      <c:overlay val="0"/>
      <c:spPr>
        <a:noFill/>
        <a:ln>
          <a:noFill/>
        </a:ln>
        <a:effectLst/>
      </c:spPr>
      <c:txPr>
        <a:bodyPr rot="0" spcFirstLastPara="1" vertOverflow="ellipsis" vert="horz" wrap="square" anchor="ctr" anchorCtr="1"/>
        <a:lstStyle/>
        <a:p>
          <a:pPr>
            <a:defRPr sz="1800" b="0" i="0" u="none" strike="noStrike" kern="1200" baseline="0">
              <a:solidFill>
                <a:schemeClr val="accent3">
                  <a:lumMod val="25000"/>
                </a:schemeClr>
              </a:solidFill>
              <a:latin typeface="+mn-lt"/>
              <a:ea typeface="+mn-ea"/>
              <a:cs typeface="+mn-cs"/>
            </a:defRPr>
          </a:pPr>
          <a:endParaRPr lang="en-US"/>
        </a:p>
      </c:txPr>
    </c:legend>
    <c:plotVisOnly val="1"/>
    <c:dispBlanksAs val="gap"/>
    <c:showDLblsOverMax val="0"/>
  </c:chart>
  <c:spPr>
    <a:solidFill>
      <a:schemeClr val="accent2">
        <a:lumMod val="20000"/>
        <a:lumOff val="80000"/>
      </a:schemeClr>
    </a:solid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7410" name="Rectangle 2"/>
          <p:cNvSpPr>
            <a:spLocks noGrp="1" noChangeArrowheads="1"/>
          </p:cNvSpPr>
          <p:nvPr>
            <p:ph type="hdr" sz="quarter"/>
          </p:nvPr>
        </p:nvSpPr>
        <p:spPr bwMode="auto">
          <a:xfrm>
            <a:off x="1" y="0"/>
            <a:ext cx="3038154" cy="4650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3170" tIns="46586" rIns="93170" bIns="46586" numCol="1" anchor="t" anchorCtr="0" compatLnSpc="1">
            <a:prstTxWarp prst="textNoShape">
              <a:avLst/>
            </a:prstTxWarp>
          </a:bodyPr>
          <a:lstStyle>
            <a:lvl1pPr defTabSz="931992" eaLnBrk="0" hangingPunct="0">
              <a:defRPr sz="1200" b="0"/>
            </a:lvl1pPr>
          </a:lstStyle>
          <a:p>
            <a:pPr>
              <a:defRPr/>
            </a:pPr>
            <a:endParaRPr lang="en-US" dirty="0"/>
          </a:p>
        </p:txBody>
      </p:sp>
      <p:sp>
        <p:nvSpPr>
          <p:cNvPr id="17411" name="Rectangle 3"/>
          <p:cNvSpPr>
            <a:spLocks noGrp="1" noChangeArrowheads="1"/>
          </p:cNvSpPr>
          <p:nvPr>
            <p:ph type="dt" sz="quarter" idx="1"/>
          </p:nvPr>
        </p:nvSpPr>
        <p:spPr bwMode="auto">
          <a:xfrm>
            <a:off x="3972246" y="0"/>
            <a:ext cx="3038154" cy="4650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3170" tIns="46586" rIns="93170" bIns="46586" numCol="1" anchor="t" anchorCtr="0" compatLnSpc="1">
            <a:prstTxWarp prst="textNoShape">
              <a:avLst/>
            </a:prstTxWarp>
          </a:bodyPr>
          <a:lstStyle>
            <a:lvl1pPr algn="r" defTabSz="931992" eaLnBrk="0" hangingPunct="0">
              <a:defRPr sz="1200" b="0"/>
            </a:lvl1pPr>
          </a:lstStyle>
          <a:p>
            <a:pPr>
              <a:defRPr/>
            </a:pPr>
            <a:endParaRPr lang="en-US" dirty="0"/>
          </a:p>
        </p:txBody>
      </p:sp>
      <p:sp>
        <p:nvSpPr>
          <p:cNvPr id="17412" name="Rectangle 4"/>
          <p:cNvSpPr>
            <a:spLocks noGrp="1" noChangeArrowheads="1"/>
          </p:cNvSpPr>
          <p:nvPr>
            <p:ph type="ftr" sz="quarter" idx="2"/>
          </p:nvPr>
        </p:nvSpPr>
        <p:spPr bwMode="auto">
          <a:xfrm>
            <a:off x="1" y="8831344"/>
            <a:ext cx="3038154" cy="4650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3170" tIns="46586" rIns="93170" bIns="46586" numCol="1" anchor="b" anchorCtr="0" compatLnSpc="1">
            <a:prstTxWarp prst="textNoShape">
              <a:avLst/>
            </a:prstTxWarp>
          </a:bodyPr>
          <a:lstStyle>
            <a:lvl1pPr defTabSz="931992" eaLnBrk="0" hangingPunct="0">
              <a:defRPr sz="1200" b="0"/>
            </a:lvl1pPr>
          </a:lstStyle>
          <a:p>
            <a:pPr>
              <a:defRPr/>
            </a:pPr>
            <a:r>
              <a:rPr lang="en-US" dirty="0"/>
              <a:t>CDC 1</a:t>
            </a:r>
          </a:p>
        </p:txBody>
      </p:sp>
      <p:sp>
        <p:nvSpPr>
          <p:cNvPr id="17413" name="Rectangle 5"/>
          <p:cNvSpPr>
            <a:spLocks noGrp="1" noChangeArrowheads="1"/>
          </p:cNvSpPr>
          <p:nvPr>
            <p:ph type="sldNum" sz="quarter" idx="3"/>
          </p:nvPr>
        </p:nvSpPr>
        <p:spPr bwMode="auto">
          <a:xfrm>
            <a:off x="3972246" y="8831344"/>
            <a:ext cx="3038154" cy="4650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3170" tIns="46586" rIns="93170" bIns="46586" numCol="1" anchor="b" anchorCtr="0" compatLnSpc="1">
            <a:prstTxWarp prst="textNoShape">
              <a:avLst/>
            </a:prstTxWarp>
          </a:bodyPr>
          <a:lstStyle>
            <a:lvl1pPr algn="r" defTabSz="931992" eaLnBrk="0" hangingPunct="0">
              <a:defRPr sz="1200" b="0"/>
            </a:lvl1pPr>
          </a:lstStyle>
          <a:p>
            <a:pPr>
              <a:defRPr/>
            </a:pPr>
            <a:fld id="{2B836D41-A143-4243-841A-290818DF6263}" type="slidenum">
              <a:rPr lang="en-US"/>
              <a:pPr>
                <a:defRPr/>
              </a:pPr>
              <a:t>‹#›</a:t>
            </a:fld>
            <a:endParaRPr lang="en-US" dirty="0"/>
          </a:p>
        </p:txBody>
      </p:sp>
    </p:spTree>
    <p:extLst>
      <p:ext uri="{BB962C8B-B14F-4D97-AF65-F5344CB8AC3E}">
        <p14:creationId xmlns:p14="http://schemas.microsoft.com/office/powerpoint/2010/main" val="12369478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5362" name="Rectangle 2"/>
          <p:cNvSpPr>
            <a:spLocks noGrp="1" noChangeArrowheads="1"/>
          </p:cNvSpPr>
          <p:nvPr>
            <p:ph type="hdr" sz="quarter"/>
          </p:nvPr>
        </p:nvSpPr>
        <p:spPr bwMode="auto">
          <a:xfrm>
            <a:off x="1" y="0"/>
            <a:ext cx="3038154" cy="4650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3170" tIns="46586" rIns="93170" bIns="46586" numCol="1" anchor="t" anchorCtr="0" compatLnSpc="1">
            <a:prstTxWarp prst="textNoShape">
              <a:avLst/>
            </a:prstTxWarp>
          </a:bodyPr>
          <a:lstStyle>
            <a:lvl1pPr defTabSz="931992" eaLnBrk="0" hangingPunct="0">
              <a:defRPr sz="1200" b="0"/>
            </a:lvl1pPr>
          </a:lstStyle>
          <a:p>
            <a:pPr>
              <a:defRPr/>
            </a:pPr>
            <a:endParaRPr lang="en-US" dirty="0"/>
          </a:p>
        </p:txBody>
      </p:sp>
      <p:sp>
        <p:nvSpPr>
          <p:cNvPr id="15363" name="Rectangle 3"/>
          <p:cNvSpPr>
            <a:spLocks noGrp="1" noChangeArrowheads="1"/>
          </p:cNvSpPr>
          <p:nvPr>
            <p:ph type="dt" idx="1"/>
          </p:nvPr>
        </p:nvSpPr>
        <p:spPr bwMode="auto">
          <a:xfrm>
            <a:off x="3972246" y="0"/>
            <a:ext cx="3038154" cy="4650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3170" tIns="46586" rIns="93170" bIns="46586" numCol="1" anchor="t" anchorCtr="0" compatLnSpc="1">
            <a:prstTxWarp prst="textNoShape">
              <a:avLst/>
            </a:prstTxWarp>
          </a:bodyPr>
          <a:lstStyle>
            <a:lvl1pPr algn="r" defTabSz="931992" eaLnBrk="0" hangingPunct="0">
              <a:defRPr sz="1200" b="0"/>
            </a:lvl1pPr>
          </a:lstStyle>
          <a:p>
            <a:pPr>
              <a:defRPr/>
            </a:pPr>
            <a:endParaRPr lang="en-US" dirty="0"/>
          </a:p>
        </p:txBody>
      </p:sp>
      <p:sp>
        <p:nvSpPr>
          <p:cNvPr id="24580" name="Rectangle 4"/>
          <p:cNvSpPr>
            <a:spLocks noGrp="1" noRot="1" noChangeAspect="1" noChangeArrowheads="1" noTextEdit="1"/>
          </p:cNvSpPr>
          <p:nvPr>
            <p:ph type="sldImg" idx="2"/>
          </p:nvPr>
        </p:nvSpPr>
        <p:spPr bwMode="auto">
          <a:xfrm>
            <a:off x="1182688" y="698500"/>
            <a:ext cx="4645025" cy="3484563"/>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5365" name="Rectangle 5"/>
          <p:cNvSpPr>
            <a:spLocks noGrp="1" noChangeArrowheads="1"/>
          </p:cNvSpPr>
          <p:nvPr>
            <p:ph type="body" sz="quarter" idx="3"/>
          </p:nvPr>
        </p:nvSpPr>
        <p:spPr bwMode="auto">
          <a:xfrm>
            <a:off x="935665" y="4416459"/>
            <a:ext cx="5139072" cy="41823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3170" tIns="46586" rIns="93170" bIns="46586"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15366" name="Rectangle 6"/>
          <p:cNvSpPr>
            <a:spLocks noGrp="1" noChangeArrowheads="1"/>
          </p:cNvSpPr>
          <p:nvPr>
            <p:ph type="ftr" sz="quarter" idx="4"/>
          </p:nvPr>
        </p:nvSpPr>
        <p:spPr bwMode="auto">
          <a:xfrm>
            <a:off x="1" y="8831344"/>
            <a:ext cx="3038154" cy="4650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3170" tIns="46586" rIns="93170" bIns="46586" numCol="1" anchor="b" anchorCtr="0" compatLnSpc="1">
            <a:prstTxWarp prst="textNoShape">
              <a:avLst/>
            </a:prstTxWarp>
          </a:bodyPr>
          <a:lstStyle>
            <a:lvl1pPr defTabSz="931992" eaLnBrk="0" hangingPunct="0">
              <a:defRPr sz="1200" b="0"/>
            </a:lvl1pPr>
          </a:lstStyle>
          <a:p>
            <a:pPr>
              <a:defRPr/>
            </a:pPr>
            <a:endParaRPr lang="en-US" dirty="0"/>
          </a:p>
        </p:txBody>
      </p:sp>
      <p:sp>
        <p:nvSpPr>
          <p:cNvPr id="15367" name="Rectangle 7"/>
          <p:cNvSpPr>
            <a:spLocks noGrp="1" noChangeArrowheads="1"/>
          </p:cNvSpPr>
          <p:nvPr>
            <p:ph type="sldNum" sz="quarter" idx="5"/>
          </p:nvPr>
        </p:nvSpPr>
        <p:spPr bwMode="auto">
          <a:xfrm>
            <a:off x="3972246" y="8831344"/>
            <a:ext cx="3038154" cy="4650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3170" tIns="46586" rIns="93170" bIns="46586" numCol="1" anchor="b" anchorCtr="0" compatLnSpc="1">
            <a:prstTxWarp prst="textNoShape">
              <a:avLst/>
            </a:prstTxWarp>
          </a:bodyPr>
          <a:lstStyle>
            <a:lvl1pPr algn="r" defTabSz="931992" eaLnBrk="0" hangingPunct="0">
              <a:defRPr sz="1200" b="0"/>
            </a:lvl1pPr>
          </a:lstStyle>
          <a:p>
            <a:pPr>
              <a:defRPr/>
            </a:pPr>
            <a:fld id="{DB4999CB-4B15-4481-AD14-98254918C6DE}" type="slidenum">
              <a:rPr lang="en-US"/>
              <a:pPr>
                <a:defRPr/>
              </a:pPr>
              <a:t>‹#›</a:t>
            </a:fld>
            <a:endParaRPr lang="en-US" dirty="0"/>
          </a:p>
        </p:txBody>
      </p:sp>
    </p:spTree>
    <p:extLst>
      <p:ext uri="{BB962C8B-B14F-4D97-AF65-F5344CB8AC3E}">
        <p14:creationId xmlns:p14="http://schemas.microsoft.com/office/powerpoint/2010/main" val="2563686036"/>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kumimoji="1" sz="1200" kern="1200">
        <a:solidFill>
          <a:schemeClr val="tx1"/>
        </a:solidFill>
        <a:latin typeface="Arial" pitchFamily="34" charset="0"/>
        <a:ea typeface="+mn-ea"/>
        <a:cs typeface="+mn-cs"/>
      </a:defRPr>
    </a:lvl1pPr>
    <a:lvl2pPr marL="457200" algn="l" rtl="0" eaLnBrk="0" fontAlgn="base" hangingPunct="0">
      <a:spcBef>
        <a:spcPct val="30000"/>
      </a:spcBef>
      <a:spcAft>
        <a:spcPct val="0"/>
      </a:spcAft>
      <a:defRPr kumimoji="1" sz="1200" kern="1200">
        <a:solidFill>
          <a:schemeClr val="tx1"/>
        </a:solidFill>
        <a:latin typeface="Arial" pitchFamily="34" charset="0"/>
        <a:ea typeface="+mn-ea"/>
        <a:cs typeface="+mn-cs"/>
      </a:defRPr>
    </a:lvl2pPr>
    <a:lvl3pPr marL="914400" algn="l" rtl="0" eaLnBrk="0" fontAlgn="base" hangingPunct="0">
      <a:spcBef>
        <a:spcPct val="30000"/>
      </a:spcBef>
      <a:spcAft>
        <a:spcPct val="0"/>
      </a:spcAft>
      <a:defRPr kumimoji="1" sz="1200" kern="1200">
        <a:solidFill>
          <a:schemeClr val="tx1"/>
        </a:solidFill>
        <a:latin typeface="Arial" pitchFamily="34" charset="0"/>
        <a:ea typeface="+mn-ea"/>
        <a:cs typeface="+mn-cs"/>
      </a:defRPr>
    </a:lvl3pPr>
    <a:lvl4pPr marL="1371600" algn="l" rtl="0" eaLnBrk="0" fontAlgn="base" hangingPunct="0">
      <a:spcBef>
        <a:spcPct val="30000"/>
      </a:spcBef>
      <a:spcAft>
        <a:spcPct val="0"/>
      </a:spcAft>
      <a:defRPr kumimoji="1" sz="1200" kern="1200">
        <a:solidFill>
          <a:schemeClr val="tx1"/>
        </a:solidFill>
        <a:latin typeface="Arial" pitchFamily="34" charset="0"/>
        <a:ea typeface="+mn-ea"/>
        <a:cs typeface="+mn-cs"/>
      </a:defRPr>
    </a:lvl4pPr>
    <a:lvl5pPr marL="1828800" algn="l" rtl="0" eaLnBrk="0" fontAlgn="base" hangingPunct="0">
      <a:spcBef>
        <a:spcPct val="30000"/>
      </a:spcBef>
      <a:spcAft>
        <a:spcPct val="0"/>
      </a:spcAft>
      <a:defRPr kumimoji="1" sz="1200" kern="1200">
        <a:solidFill>
          <a:schemeClr val="tx1"/>
        </a:solidFill>
        <a:latin typeface="Arial"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DB4999CB-4B15-4481-AD14-98254918C6DE}" type="slidenum">
              <a:rPr lang="en-US" smtClean="0"/>
              <a:pPr>
                <a:defRPr/>
              </a:pPr>
              <a:t>1</a:t>
            </a:fld>
            <a:endParaRPr lang="en-US" dirty="0"/>
          </a:p>
        </p:txBody>
      </p:sp>
    </p:spTree>
    <p:extLst>
      <p:ext uri="{BB962C8B-B14F-4D97-AF65-F5344CB8AC3E}">
        <p14:creationId xmlns:p14="http://schemas.microsoft.com/office/powerpoint/2010/main" val="284141097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Slide Image Placeholder 1"/>
          <p:cNvSpPr>
            <a:spLocks noGrp="1" noRot="1" noChangeAspect="1" noTextEdit="1"/>
          </p:cNvSpPr>
          <p:nvPr>
            <p:ph type="sldImg"/>
          </p:nvPr>
        </p:nvSpPr>
        <p:spPr>
          <a:ln/>
        </p:spPr>
      </p:sp>
      <p:sp>
        <p:nvSpPr>
          <p:cNvPr id="32771" name="Notes Placehold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smtClean="0"/>
              <a:t>Pharmacists are a gateway – they are a bridge between the general public and prescribers. Their role is well recognized. </a:t>
            </a:r>
          </a:p>
        </p:txBody>
      </p:sp>
      <p:sp>
        <p:nvSpPr>
          <p:cNvPr id="32772" name="Slide Number Placeholder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008" eaLnBrk="0" hangingPunct="0">
              <a:spcBef>
                <a:spcPct val="30000"/>
              </a:spcBef>
              <a:defRPr kumimoji="1" sz="1200">
                <a:solidFill>
                  <a:schemeClr val="tx1"/>
                </a:solidFill>
                <a:latin typeface="Arial" pitchFamily="34" charset="0"/>
                <a:ea typeface="MS PGothic" pitchFamily="34" charset="-128"/>
              </a:defRPr>
            </a:lvl1pPr>
            <a:lvl2pPr marL="749934" indent="-288436" defTabSz="931008" eaLnBrk="0" hangingPunct="0">
              <a:spcBef>
                <a:spcPct val="30000"/>
              </a:spcBef>
              <a:defRPr kumimoji="1" sz="1200">
                <a:solidFill>
                  <a:schemeClr val="tx1"/>
                </a:solidFill>
                <a:latin typeface="Arial" pitchFamily="34" charset="0"/>
                <a:ea typeface="MS PGothic" pitchFamily="34" charset="-128"/>
              </a:defRPr>
            </a:lvl2pPr>
            <a:lvl3pPr marL="1153744" indent="-230749" defTabSz="931008" eaLnBrk="0" hangingPunct="0">
              <a:spcBef>
                <a:spcPct val="30000"/>
              </a:spcBef>
              <a:defRPr kumimoji="1" sz="1200">
                <a:solidFill>
                  <a:schemeClr val="tx1"/>
                </a:solidFill>
                <a:latin typeface="Arial" pitchFamily="34" charset="0"/>
                <a:ea typeface="MS PGothic" pitchFamily="34" charset="-128"/>
              </a:defRPr>
            </a:lvl3pPr>
            <a:lvl4pPr marL="1615242" indent="-230749" defTabSz="931008" eaLnBrk="0" hangingPunct="0">
              <a:spcBef>
                <a:spcPct val="30000"/>
              </a:spcBef>
              <a:defRPr kumimoji="1" sz="1200">
                <a:solidFill>
                  <a:schemeClr val="tx1"/>
                </a:solidFill>
                <a:latin typeface="Arial" pitchFamily="34" charset="0"/>
                <a:ea typeface="MS PGothic" pitchFamily="34" charset="-128"/>
              </a:defRPr>
            </a:lvl4pPr>
            <a:lvl5pPr marL="2076740" indent="-230749" defTabSz="931008" eaLnBrk="0" hangingPunct="0">
              <a:spcBef>
                <a:spcPct val="30000"/>
              </a:spcBef>
              <a:defRPr kumimoji="1" sz="1200">
                <a:solidFill>
                  <a:schemeClr val="tx1"/>
                </a:solidFill>
                <a:latin typeface="Arial" pitchFamily="34" charset="0"/>
                <a:ea typeface="MS PGothic" pitchFamily="34" charset="-128"/>
              </a:defRPr>
            </a:lvl5pPr>
            <a:lvl6pPr marL="2538237" indent="-230749" defTabSz="931008" eaLnBrk="0" fontAlgn="base" hangingPunct="0">
              <a:spcBef>
                <a:spcPct val="30000"/>
              </a:spcBef>
              <a:spcAft>
                <a:spcPct val="0"/>
              </a:spcAft>
              <a:defRPr kumimoji="1" sz="1200">
                <a:solidFill>
                  <a:schemeClr val="tx1"/>
                </a:solidFill>
                <a:latin typeface="Arial" pitchFamily="34" charset="0"/>
                <a:ea typeface="MS PGothic" pitchFamily="34" charset="-128"/>
              </a:defRPr>
            </a:lvl6pPr>
            <a:lvl7pPr marL="2999735" indent="-230749" defTabSz="931008" eaLnBrk="0" fontAlgn="base" hangingPunct="0">
              <a:spcBef>
                <a:spcPct val="30000"/>
              </a:spcBef>
              <a:spcAft>
                <a:spcPct val="0"/>
              </a:spcAft>
              <a:defRPr kumimoji="1" sz="1200">
                <a:solidFill>
                  <a:schemeClr val="tx1"/>
                </a:solidFill>
                <a:latin typeface="Arial" pitchFamily="34" charset="0"/>
                <a:ea typeface="MS PGothic" pitchFamily="34" charset="-128"/>
              </a:defRPr>
            </a:lvl7pPr>
            <a:lvl8pPr marL="3461233" indent="-230749" defTabSz="931008" eaLnBrk="0" fontAlgn="base" hangingPunct="0">
              <a:spcBef>
                <a:spcPct val="30000"/>
              </a:spcBef>
              <a:spcAft>
                <a:spcPct val="0"/>
              </a:spcAft>
              <a:defRPr kumimoji="1" sz="1200">
                <a:solidFill>
                  <a:schemeClr val="tx1"/>
                </a:solidFill>
                <a:latin typeface="Arial" pitchFamily="34" charset="0"/>
                <a:ea typeface="MS PGothic" pitchFamily="34" charset="-128"/>
              </a:defRPr>
            </a:lvl8pPr>
            <a:lvl9pPr marL="3922730" indent="-230749" defTabSz="931008" eaLnBrk="0" fontAlgn="base" hangingPunct="0">
              <a:spcBef>
                <a:spcPct val="30000"/>
              </a:spcBef>
              <a:spcAft>
                <a:spcPct val="0"/>
              </a:spcAft>
              <a:defRPr kumimoji="1" sz="1200">
                <a:solidFill>
                  <a:schemeClr val="tx1"/>
                </a:solidFill>
                <a:latin typeface="Arial" pitchFamily="34" charset="0"/>
                <a:ea typeface="MS PGothic" pitchFamily="34" charset="-128"/>
              </a:defRPr>
            </a:lvl9pPr>
          </a:lstStyle>
          <a:p>
            <a:pPr>
              <a:spcBef>
                <a:spcPct val="0"/>
              </a:spcBef>
            </a:pPr>
            <a:fld id="{6731A015-FC11-4370-BA13-795CEA8D8F3A}" type="slidenum">
              <a:rPr kumimoji="0" lang="en-US" altLang="en-US" smtClean="0">
                <a:latin typeface="Times New Roman" pitchFamily="18" charset="0"/>
              </a:rPr>
              <a:pPr>
                <a:spcBef>
                  <a:spcPct val="0"/>
                </a:spcBef>
              </a:pPr>
              <a:t>14</a:t>
            </a:fld>
            <a:endParaRPr kumimoji="0" lang="en-US" altLang="en-US" dirty="0" smtClean="0">
              <a:latin typeface="Times New Roman" pitchFamily="18" charset="0"/>
            </a:endParaRPr>
          </a:p>
        </p:txBody>
      </p:sp>
    </p:spTree>
    <p:extLst>
      <p:ext uri="{BB962C8B-B14F-4D97-AF65-F5344CB8AC3E}">
        <p14:creationId xmlns:p14="http://schemas.microsoft.com/office/powerpoint/2010/main" val="37542908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Slide Image Placeholder 1"/>
          <p:cNvSpPr>
            <a:spLocks noGrp="1" noRot="1" noChangeAspect="1" noTextEdit="1"/>
          </p:cNvSpPr>
          <p:nvPr>
            <p:ph type="sldImg"/>
          </p:nvPr>
        </p:nvSpPr>
        <p:spPr>
          <a:ln/>
        </p:spPr>
      </p:sp>
      <p:sp>
        <p:nvSpPr>
          <p:cNvPr id="32771" name="Notes Placehold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smtClean="0"/>
              <a:t>Pharmacists are a gateway – they are a bridge between the general public and prescribers. Their role is well recognized. </a:t>
            </a:r>
          </a:p>
        </p:txBody>
      </p:sp>
      <p:sp>
        <p:nvSpPr>
          <p:cNvPr id="32772" name="Slide Number Placeholder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008" eaLnBrk="0" hangingPunct="0">
              <a:spcBef>
                <a:spcPct val="30000"/>
              </a:spcBef>
              <a:defRPr kumimoji="1" sz="1200">
                <a:solidFill>
                  <a:schemeClr val="tx1"/>
                </a:solidFill>
                <a:latin typeface="Arial" pitchFamily="34" charset="0"/>
                <a:ea typeface="MS PGothic" pitchFamily="34" charset="-128"/>
              </a:defRPr>
            </a:lvl1pPr>
            <a:lvl2pPr marL="749934" indent="-288436" defTabSz="931008" eaLnBrk="0" hangingPunct="0">
              <a:spcBef>
                <a:spcPct val="30000"/>
              </a:spcBef>
              <a:defRPr kumimoji="1" sz="1200">
                <a:solidFill>
                  <a:schemeClr val="tx1"/>
                </a:solidFill>
                <a:latin typeface="Arial" pitchFamily="34" charset="0"/>
                <a:ea typeface="MS PGothic" pitchFamily="34" charset="-128"/>
              </a:defRPr>
            </a:lvl2pPr>
            <a:lvl3pPr marL="1153744" indent="-230749" defTabSz="931008" eaLnBrk="0" hangingPunct="0">
              <a:spcBef>
                <a:spcPct val="30000"/>
              </a:spcBef>
              <a:defRPr kumimoji="1" sz="1200">
                <a:solidFill>
                  <a:schemeClr val="tx1"/>
                </a:solidFill>
                <a:latin typeface="Arial" pitchFamily="34" charset="0"/>
                <a:ea typeface="MS PGothic" pitchFamily="34" charset="-128"/>
              </a:defRPr>
            </a:lvl3pPr>
            <a:lvl4pPr marL="1615242" indent="-230749" defTabSz="931008" eaLnBrk="0" hangingPunct="0">
              <a:spcBef>
                <a:spcPct val="30000"/>
              </a:spcBef>
              <a:defRPr kumimoji="1" sz="1200">
                <a:solidFill>
                  <a:schemeClr val="tx1"/>
                </a:solidFill>
                <a:latin typeface="Arial" pitchFamily="34" charset="0"/>
                <a:ea typeface="MS PGothic" pitchFamily="34" charset="-128"/>
              </a:defRPr>
            </a:lvl4pPr>
            <a:lvl5pPr marL="2076740" indent="-230749" defTabSz="931008" eaLnBrk="0" hangingPunct="0">
              <a:spcBef>
                <a:spcPct val="30000"/>
              </a:spcBef>
              <a:defRPr kumimoji="1" sz="1200">
                <a:solidFill>
                  <a:schemeClr val="tx1"/>
                </a:solidFill>
                <a:latin typeface="Arial" pitchFamily="34" charset="0"/>
                <a:ea typeface="MS PGothic" pitchFamily="34" charset="-128"/>
              </a:defRPr>
            </a:lvl5pPr>
            <a:lvl6pPr marL="2538237" indent="-230749" defTabSz="931008" eaLnBrk="0" fontAlgn="base" hangingPunct="0">
              <a:spcBef>
                <a:spcPct val="30000"/>
              </a:spcBef>
              <a:spcAft>
                <a:spcPct val="0"/>
              </a:spcAft>
              <a:defRPr kumimoji="1" sz="1200">
                <a:solidFill>
                  <a:schemeClr val="tx1"/>
                </a:solidFill>
                <a:latin typeface="Arial" pitchFamily="34" charset="0"/>
                <a:ea typeface="MS PGothic" pitchFamily="34" charset="-128"/>
              </a:defRPr>
            </a:lvl6pPr>
            <a:lvl7pPr marL="2999735" indent="-230749" defTabSz="931008" eaLnBrk="0" fontAlgn="base" hangingPunct="0">
              <a:spcBef>
                <a:spcPct val="30000"/>
              </a:spcBef>
              <a:spcAft>
                <a:spcPct val="0"/>
              </a:spcAft>
              <a:defRPr kumimoji="1" sz="1200">
                <a:solidFill>
                  <a:schemeClr val="tx1"/>
                </a:solidFill>
                <a:latin typeface="Arial" pitchFamily="34" charset="0"/>
                <a:ea typeface="MS PGothic" pitchFamily="34" charset="-128"/>
              </a:defRPr>
            </a:lvl7pPr>
            <a:lvl8pPr marL="3461233" indent="-230749" defTabSz="931008" eaLnBrk="0" fontAlgn="base" hangingPunct="0">
              <a:spcBef>
                <a:spcPct val="30000"/>
              </a:spcBef>
              <a:spcAft>
                <a:spcPct val="0"/>
              </a:spcAft>
              <a:defRPr kumimoji="1" sz="1200">
                <a:solidFill>
                  <a:schemeClr val="tx1"/>
                </a:solidFill>
                <a:latin typeface="Arial" pitchFamily="34" charset="0"/>
                <a:ea typeface="MS PGothic" pitchFamily="34" charset="-128"/>
              </a:defRPr>
            </a:lvl8pPr>
            <a:lvl9pPr marL="3922730" indent="-230749" defTabSz="931008" eaLnBrk="0" fontAlgn="base" hangingPunct="0">
              <a:spcBef>
                <a:spcPct val="30000"/>
              </a:spcBef>
              <a:spcAft>
                <a:spcPct val="0"/>
              </a:spcAft>
              <a:defRPr kumimoji="1" sz="1200">
                <a:solidFill>
                  <a:schemeClr val="tx1"/>
                </a:solidFill>
                <a:latin typeface="Arial" pitchFamily="34" charset="0"/>
                <a:ea typeface="MS PGothic" pitchFamily="34" charset="-128"/>
              </a:defRPr>
            </a:lvl9pPr>
          </a:lstStyle>
          <a:p>
            <a:pPr>
              <a:spcBef>
                <a:spcPct val="0"/>
              </a:spcBef>
            </a:pPr>
            <a:fld id="{6731A015-FC11-4370-BA13-795CEA8D8F3A}" type="slidenum">
              <a:rPr kumimoji="0" lang="en-US" altLang="en-US" smtClean="0">
                <a:latin typeface="Times New Roman" pitchFamily="18" charset="0"/>
              </a:rPr>
              <a:pPr>
                <a:spcBef>
                  <a:spcPct val="0"/>
                </a:spcBef>
              </a:pPr>
              <a:t>15</a:t>
            </a:fld>
            <a:endParaRPr kumimoji="0" lang="en-US" altLang="en-US" dirty="0" smtClean="0">
              <a:latin typeface="Times New Roman" pitchFamily="18" charset="0"/>
            </a:endParaRPr>
          </a:p>
        </p:txBody>
      </p:sp>
    </p:spTree>
    <p:extLst>
      <p:ext uri="{BB962C8B-B14F-4D97-AF65-F5344CB8AC3E}">
        <p14:creationId xmlns:p14="http://schemas.microsoft.com/office/powerpoint/2010/main" val="136278353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Slide Image Placeholder 1"/>
          <p:cNvSpPr>
            <a:spLocks noGrp="1" noRot="1" noChangeAspect="1" noTextEdit="1"/>
          </p:cNvSpPr>
          <p:nvPr>
            <p:ph type="sldImg"/>
          </p:nvPr>
        </p:nvSpPr>
        <p:spPr>
          <a:ln/>
        </p:spPr>
      </p:sp>
      <p:sp>
        <p:nvSpPr>
          <p:cNvPr id="32771" name="Notes Placehold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smtClean="0"/>
              <a:t>Pharmacists are a gateway – they are a bridge between the general public and prescribers. Their role is well recognized. </a:t>
            </a:r>
          </a:p>
          <a:p>
            <a:endParaRPr lang="en-US" altLang="en-US" dirty="0" smtClean="0"/>
          </a:p>
          <a:p>
            <a:r>
              <a:rPr lang="en-US" altLang="en-US" dirty="0" smtClean="0"/>
              <a:t>677 quizzes completed</a:t>
            </a:r>
            <a:r>
              <a:rPr lang="en-US" altLang="en-US" baseline="0" dirty="0" smtClean="0"/>
              <a:t> – labels are confusing</a:t>
            </a:r>
            <a:endParaRPr lang="en-US" altLang="en-US" dirty="0" smtClean="0"/>
          </a:p>
        </p:txBody>
      </p:sp>
      <p:sp>
        <p:nvSpPr>
          <p:cNvPr id="32772" name="Slide Number Placeholder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008" eaLnBrk="0" hangingPunct="0">
              <a:spcBef>
                <a:spcPct val="30000"/>
              </a:spcBef>
              <a:defRPr kumimoji="1" sz="1200">
                <a:solidFill>
                  <a:schemeClr val="tx1"/>
                </a:solidFill>
                <a:latin typeface="Arial" pitchFamily="34" charset="0"/>
                <a:ea typeface="MS PGothic" pitchFamily="34" charset="-128"/>
              </a:defRPr>
            </a:lvl1pPr>
            <a:lvl2pPr marL="749934" indent="-288436" defTabSz="931008" eaLnBrk="0" hangingPunct="0">
              <a:spcBef>
                <a:spcPct val="30000"/>
              </a:spcBef>
              <a:defRPr kumimoji="1" sz="1200">
                <a:solidFill>
                  <a:schemeClr val="tx1"/>
                </a:solidFill>
                <a:latin typeface="Arial" pitchFamily="34" charset="0"/>
                <a:ea typeface="MS PGothic" pitchFamily="34" charset="-128"/>
              </a:defRPr>
            </a:lvl2pPr>
            <a:lvl3pPr marL="1153744" indent="-230749" defTabSz="931008" eaLnBrk="0" hangingPunct="0">
              <a:spcBef>
                <a:spcPct val="30000"/>
              </a:spcBef>
              <a:defRPr kumimoji="1" sz="1200">
                <a:solidFill>
                  <a:schemeClr val="tx1"/>
                </a:solidFill>
                <a:latin typeface="Arial" pitchFamily="34" charset="0"/>
                <a:ea typeface="MS PGothic" pitchFamily="34" charset="-128"/>
              </a:defRPr>
            </a:lvl3pPr>
            <a:lvl4pPr marL="1615242" indent="-230749" defTabSz="931008" eaLnBrk="0" hangingPunct="0">
              <a:spcBef>
                <a:spcPct val="30000"/>
              </a:spcBef>
              <a:defRPr kumimoji="1" sz="1200">
                <a:solidFill>
                  <a:schemeClr val="tx1"/>
                </a:solidFill>
                <a:latin typeface="Arial" pitchFamily="34" charset="0"/>
                <a:ea typeface="MS PGothic" pitchFamily="34" charset="-128"/>
              </a:defRPr>
            </a:lvl4pPr>
            <a:lvl5pPr marL="2076740" indent="-230749" defTabSz="931008" eaLnBrk="0" hangingPunct="0">
              <a:spcBef>
                <a:spcPct val="30000"/>
              </a:spcBef>
              <a:defRPr kumimoji="1" sz="1200">
                <a:solidFill>
                  <a:schemeClr val="tx1"/>
                </a:solidFill>
                <a:latin typeface="Arial" pitchFamily="34" charset="0"/>
                <a:ea typeface="MS PGothic" pitchFamily="34" charset="-128"/>
              </a:defRPr>
            </a:lvl5pPr>
            <a:lvl6pPr marL="2538237" indent="-230749" defTabSz="931008" eaLnBrk="0" fontAlgn="base" hangingPunct="0">
              <a:spcBef>
                <a:spcPct val="30000"/>
              </a:spcBef>
              <a:spcAft>
                <a:spcPct val="0"/>
              </a:spcAft>
              <a:defRPr kumimoji="1" sz="1200">
                <a:solidFill>
                  <a:schemeClr val="tx1"/>
                </a:solidFill>
                <a:latin typeface="Arial" pitchFamily="34" charset="0"/>
                <a:ea typeface="MS PGothic" pitchFamily="34" charset="-128"/>
              </a:defRPr>
            </a:lvl6pPr>
            <a:lvl7pPr marL="2999735" indent="-230749" defTabSz="931008" eaLnBrk="0" fontAlgn="base" hangingPunct="0">
              <a:spcBef>
                <a:spcPct val="30000"/>
              </a:spcBef>
              <a:spcAft>
                <a:spcPct val="0"/>
              </a:spcAft>
              <a:defRPr kumimoji="1" sz="1200">
                <a:solidFill>
                  <a:schemeClr val="tx1"/>
                </a:solidFill>
                <a:latin typeface="Arial" pitchFamily="34" charset="0"/>
                <a:ea typeface="MS PGothic" pitchFamily="34" charset="-128"/>
              </a:defRPr>
            </a:lvl7pPr>
            <a:lvl8pPr marL="3461233" indent="-230749" defTabSz="931008" eaLnBrk="0" fontAlgn="base" hangingPunct="0">
              <a:spcBef>
                <a:spcPct val="30000"/>
              </a:spcBef>
              <a:spcAft>
                <a:spcPct val="0"/>
              </a:spcAft>
              <a:defRPr kumimoji="1" sz="1200">
                <a:solidFill>
                  <a:schemeClr val="tx1"/>
                </a:solidFill>
                <a:latin typeface="Arial" pitchFamily="34" charset="0"/>
                <a:ea typeface="MS PGothic" pitchFamily="34" charset="-128"/>
              </a:defRPr>
            </a:lvl8pPr>
            <a:lvl9pPr marL="3922730" indent="-230749" defTabSz="931008" eaLnBrk="0" fontAlgn="base" hangingPunct="0">
              <a:spcBef>
                <a:spcPct val="30000"/>
              </a:spcBef>
              <a:spcAft>
                <a:spcPct val="0"/>
              </a:spcAft>
              <a:defRPr kumimoji="1" sz="1200">
                <a:solidFill>
                  <a:schemeClr val="tx1"/>
                </a:solidFill>
                <a:latin typeface="Arial" pitchFamily="34" charset="0"/>
                <a:ea typeface="MS PGothic" pitchFamily="34" charset="-128"/>
              </a:defRPr>
            </a:lvl9pPr>
          </a:lstStyle>
          <a:p>
            <a:pPr>
              <a:spcBef>
                <a:spcPct val="0"/>
              </a:spcBef>
            </a:pPr>
            <a:fld id="{6731A015-FC11-4370-BA13-795CEA8D8F3A}" type="slidenum">
              <a:rPr kumimoji="0" lang="en-US" altLang="en-US" smtClean="0">
                <a:latin typeface="Times New Roman" pitchFamily="18" charset="0"/>
              </a:rPr>
              <a:pPr>
                <a:spcBef>
                  <a:spcPct val="0"/>
                </a:spcBef>
              </a:pPr>
              <a:t>16</a:t>
            </a:fld>
            <a:endParaRPr kumimoji="0" lang="en-US" altLang="en-US" dirty="0" smtClean="0">
              <a:latin typeface="Times New Roman" pitchFamily="18" charset="0"/>
            </a:endParaRPr>
          </a:p>
        </p:txBody>
      </p:sp>
    </p:spTree>
    <p:extLst>
      <p:ext uri="{BB962C8B-B14F-4D97-AF65-F5344CB8AC3E}">
        <p14:creationId xmlns:p14="http://schemas.microsoft.com/office/powerpoint/2010/main" val="151654452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Slide Image Placeholder 1"/>
          <p:cNvSpPr>
            <a:spLocks noGrp="1" noRot="1" noChangeAspect="1" noTextEdit="1"/>
          </p:cNvSpPr>
          <p:nvPr>
            <p:ph type="sldImg"/>
          </p:nvPr>
        </p:nvSpPr>
        <p:spPr>
          <a:ln/>
        </p:spPr>
      </p:sp>
      <p:sp>
        <p:nvSpPr>
          <p:cNvPr id="32771" name="Notes Placehold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smtClean="0"/>
              <a:t>Pharmacists are a gateway – they are a bridge between the general public and prescribers. Their role is well recognized. </a:t>
            </a:r>
          </a:p>
        </p:txBody>
      </p:sp>
      <p:sp>
        <p:nvSpPr>
          <p:cNvPr id="32772" name="Slide Number Placeholder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008" eaLnBrk="0" hangingPunct="0">
              <a:spcBef>
                <a:spcPct val="30000"/>
              </a:spcBef>
              <a:defRPr kumimoji="1" sz="1200">
                <a:solidFill>
                  <a:schemeClr val="tx1"/>
                </a:solidFill>
                <a:latin typeface="Arial" pitchFamily="34" charset="0"/>
                <a:ea typeface="MS PGothic" pitchFamily="34" charset="-128"/>
              </a:defRPr>
            </a:lvl1pPr>
            <a:lvl2pPr marL="749934" indent="-288436" defTabSz="931008" eaLnBrk="0" hangingPunct="0">
              <a:spcBef>
                <a:spcPct val="30000"/>
              </a:spcBef>
              <a:defRPr kumimoji="1" sz="1200">
                <a:solidFill>
                  <a:schemeClr val="tx1"/>
                </a:solidFill>
                <a:latin typeface="Arial" pitchFamily="34" charset="0"/>
                <a:ea typeface="MS PGothic" pitchFamily="34" charset="-128"/>
              </a:defRPr>
            </a:lvl2pPr>
            <a:lvl3pPr marL="1153744" indent="-230749" defTabSz="931008" eaLnBrk="0" hangingPunct="0">
              <a:spcBef>
                <a:spcPct val="30000"/>
              </a:spcBef>
              <a:defRPr kumimoji="1" sz="1200">
                <a:solidFill>
                  <a:schemeClr val="tx1"/>
                </a:solidFill>
                <a:latin typeface="Arial" pitchFamily="34" charset="0"/>
                <a:ea typeface="MS PGothic" pitchFamily="34" charset="-128"/>
              </a:defRPr>
            </a:lvl3pPr>
            <a:lvl4pPr marL="1615242" indent="-230749" defTabSz="931008" eaLnBrk="0" hangingPunct="0">
              <a:spcBef>
                <a:spcPct val="30000"/>
              </a:spcBef>
              <a:defRPr kumimoji="1" sz="1200">
                <a:solidFill>
                  <a:schemeClr val="tx1"/>
                </a:solidFill>
                <a:latin typeface="Arial" pitchFamily="34" charset="0"/>
                <a:ea typeface="MS PGothic" pitchFamily="34" charset="-128"/>
              </a:defRPr>
            </a:lvl4pPr>
            <a:lvl5pPr marL="2076740" indent="-230749" defTabSz="931008" eaLnBrk="0" hangingPunct="0">
              <a:spcBef>
                <a:spcPct val="30000"/>
              </a:spcBef>
              <a:defRPr kumimoji="1" sz="1200">
                <a:solidFill>
                  <a:schemeClr val="tx1"/>
                </a:solidFill>
                <a:latin typeface="Arial" pitchFamily="34" charset="0"/>
                <a:ea typeface="MS PGothic" pitchFamily="34" charset="-128"/>
              </a:defRPr>
            </a:lvl5pPr>
            <a:lvl6pPr marL="2538237" indent="-230749" defTabSz="931008" eaLnBrk="0" fontAlgn="base" hangingPunct="0">
              <a:spcBef>
                <a:spcPct val="30000"/>
              </a:spcBef>
              <a:spcAft>
                <a:spcPct val="0"/>
              </a:spcAft>
              <a:defRPr kumimoji="1" sz="1200">
                <a:solidFill>
                  <a:schemeClr val="tx1"/>
                </a:solidFill>
                <a:latin typeface="Arial" pitchFamily="34" charset="0"/>
                <a:ea typeface="MS PGothic" pitchFamily="34" charset="-128"/>
              </a:defRPr>
            </a:lvl6pPr>
            <a:lvl7pPr marL="2999735" indent="-230749" defTabSz="931008" eaLnBrk="0" fontAlgn="base" hangingPunct="0">
              <a:spcBef>
                <a:spcPct val="30000"/>
              </a:spcBef>
              <a:spcAft>
                <a:spcPct val="0"/>
              </a:spcAft>
              <a:defRPr kumimoji="1" sz="1200">
                <a:solidFill>
                  <a:schemeClr val="tx1"/>
                </a:solidFill>
                <a:latin typeface="Arial" pitchFamily="34" charset="0"/>
                <a:ea typeface="MS PGothic" pitchFamily="34" charset="-128"/>
              </a:defRPr>
            </a:lvl7pPr>
            <a:lvl8pPr marL="3461233" indent="-230749" defTabSz="931008" eaLnBrk="0" fontAlgn="base" hangingPunct="0">
              <a:spcBef>
                <a:spcPct val="30000"/>
              </a:spcBef>
              <a:spcAft>
                <a:spcPct val="0"/>
              </a:spcAft>
              <a:defRPr kumimoji="1" sz="1200">
                <a:solidFill>
                  <a:schemeClr val="tx1"/>
                </a:solidFill>
                <a:latin typeface="Arial" pitchFamily="34" charset="0"/>
                <a:ea typeface="MS PGothic" pitchFamily="34" charset="-128"/>
              </a:defRPr>
            </a:lvl8pPr>
            <a:lvl9pPr marL="3922730" indent="-230749" defTabSz="931008" eaLnBrk="0" fontAlgn="base" hangingPunct="0">
              <a:spcBef>
                <a:spcPct val="30000"/>
              </a:spcBef>
              <a:spcAft>
                <a:spcPct val="0"/>
              </a:spcAft>
              <a:defRPr kumimoji="1" sz="1200">
                <a:solidFill>
                  <a:schemeClr val="tx1"/>
                </a:solidFill>
                <a:latin typeface="Arial" pitchFamily="34" charset="0"/>
                <a:ea typeface="MS PGothic" pitchFamily="34" charset="-128"/>
              </a:defRPr>
            </a:lvl9pPr>
          </a:lstStyle>
          <a:p>
            <a:pPr>
              <a:spcBef>
                <a:spcPct val="0"/>
              </a:spcBef>
            </a:pPr>
            <a:fld id="{6731A015-FC11-4370-BA13-795CEA8D8F3A}" type="slidenum">
              <a:rPr kumimoji="0" lang="en-US" altLang="en-US" smtClean="0">
                <a:latin typeface="Times New Roman" pitchFamily="18" charset="0"/>
              </a:rPr>
              <a:pPr>
                <a:spcBef>
                  <a:spcPct val="0"/>
                </a:spcBef>
              </a:pPr>
              <a:t>17</a:t>
            </a:fld>
            <a:endParaRPr kumimoji="0" lang="en-US" altLang="en-US" dirty="0" smtClean="0">
              <a:latin typeface="Times New Roman" pitchFamily="18" charset="0"/>
            </a:endParaRPr>
          </a:p>
        </p:txBody>
      </p:sp>
    </p:spTree>
    <p:extLst>
      <p:ext uri="{BB962C8B-B14F-4D97-AF65-F5344CB8AC3E}">
        <p14:creationId xmlns:p14="http://schemas.microsoft.com/office/powerpoint/2010/main" val="87571297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Slide Image Placeholder 1"/>
          <p:cNvSpPr>
            <a:spLocks noGrp="1" noRot="1" noChangeAspect="1" noTextEdit="1"/>
          </p:cNvSpPr>
          <p:nvPr>
            <p:ph type="sldImg"/>
          </p:nvPr>
        </p:nvSpPr>
        <p:spPr>
          <a:ln/>
        </p:spPr>
      </p:sp>
      <p:sp>
        <p:nvSpPr>
          <p:cNvPr id="33795" name="Notes Placehold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smtClean="0"/>
          </a:p>
        </p:txBody>
      </p:sp>
      <p:sp>
        <p:nvSpPr>
          <p:cNvPr id="33796" name="Slide Number Placeholder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008" eaLnBrk="0" hangingPunct="0">
              <a:spcBef>
                <a:spcPct val="30000"/>
              </a:spcBef>
              <a:defRPr kumimoji="1" sz="1200">
                <a:solidFill>
                  <a:schemeClr val="tx1"/>
                </a:solidFill>
                <a:latin typeface="Arial" pitchFamily="34" charset="0"/>
                <a:ea typeface="MS PGothic" pitchFamily="34" charset="-128"/>
              </a:defRPr>
            </a:lvl1pPr>
            <a:lvl2pPr marL="749934" indent="-288436" defTabSz="931008" eaLnBrk="0" hangingPunct="0">
              <a:spcBef>
                <a:spcPct val="30000"/>
              </a:spcBef>
              <a:defRPr kumimoji="1" sz="1200">
                <a:solidFill>
                  <a:schemeClr val="tx1"/>
                </a:solidFill>
                <a:latin typeface="Arial" pitchFamily="34" charset="0"/>
                <a:ea typeface="MS PGothic" pitchFamily="34" charset="-128"/>
              </a:defRPr>
            </a:lvl2pPr>
            <a:lvl3pPr marL="1153744" indent="-230749" defTabSz="931008" eaLnBrk="0" hangingPunct="0">
              <a:spcBef>
                <a:spcPct val="30000"/>
              </a:spcBef>
              <a:defRPr kumimoji="1" sz="1200">
                <a:solidFill>
                  <a:schemeClr val="tx1"/>
                </a:solidFill>
                <a:latin typeface="Arial" pitchFamily="34" charset="0"/>
                <a:ea typeface="MS PGothic" pitchFamily="34" charset="-128"/>
              </a:defRPr>
            </a:lvl3pPr>
            <a:lvl4pPr marL="1615242" indent="-230749" defTabSz="931008" eaLnBrk="0" hangingPunct="0">
              <a:spcBef>
                <a:spcPct val="30000"/>
              </a:spcBef>
              <a:defRPr kumimoji="1" sz="1200">
                <a:solidFill>
                  <a:schemeClr val="tx1"/>
                </a:solidFill>
                <a:latin typeface="Arial" pitchFamily="34" charset="0"/>
                <a:ea typeface="MS PGothic" pitchFamily="34" charset="-128"/>
              </a:defRPr>
            </a:lvl4pPr>
            <a:lvl5pPr marL="2076740" indent="-230749" defTabSz="931008" eaLnBrk="0" hangingPunct="0">
              <a:spcBef>
                <a:spcPct val="30000"/>
              </a:spcBef>
              <a:defRPr kumimoji="1" sz="1200">
                <a:solidFill>
                  <a:schemeClr val="tx1"/>
                </a:solidFill>
                <a:latin typeface="Arial" pitchFamily="34" charset="0"/>
                <a:ea typeface="MS PGothic" pitchFamily="34" charset="-128"/>
              </a:defRPr>
            </a:lvl5pPr>
            <a:lvl6pPr marL="2538237" indent="-230749" defTabSz="931008" eaLnBrk="0" fontAlgn="base" hangingPunct="0">
              <a:spcBef>
                <a:spcPct val="30000"/>
              </a:spcBef>
              <a:spcAft>
                <a:spcPct val="0"/>
              </a:spcAft>
              <a:defRPr kumimoji="1" sz="1200">
                <a:solidFill>
                  <a:schemeClr val="tx1"/>
                </a:solidFill>
                <a:latin typeface="Arial" pitchFamily="34" charset="0"/>
                <a:ea typeface="MS PGothic" pitchFamily="34" charset="-128"/>
              </a:defRPr>
            </a:lvl6pPr>
            <a:lvl7pPr marL="2999735" indent="-230749" defTabSz="931008" eaLnBrk="0" fontAlgn="base" hangingPunct="0">
              <a:spcBef>
                <a:spcPct val="30000"/>
              </a:spcBef>
              <a:spcAft>
                <a:spcPct val="0"/>
              </a:spcAft>
              <a:defRPr kumimoji="1" sz="1200">
                <a:solidFill>
                  <a:schemeClr val="tx1"/>
                </a:solidFill>
                <a:latin typeface="Arial" pitchFamily="34" charset="0"/>
                <a:ea typeface="MS PGothic" pitchFamily="34" charset="-128"/>
              </a:defRPr>
            </a:lvl7pPr>
            <a:lvl8pPr marL="3461233" indent="-230749" defTabSz="931008" eaLnBrk="0" fontAlgn="base" hangingPunct="0">
              <a:spcBef>
                <a:spcPct val="30000"/>
              </a:spcBef>
              <a:spcAft>
                <a:spcPct val="0"/>
              </a:spcAft>
              <a:defRPr kumimoji="1" sz="1200">
                <a:solidFill>
                  <a:schemeClr val="tx1"/>
                </a:solidFill>
                <a:latin typeface="Arial" pitchFamily="34" charset="0"/>
                <a:ea typeface="MS PGothic" pitchFamily="34" charset="-128"/>
              </a:defRPr>
            </a:lvl8pPr>
            <a:lvl9pPr marL="3922730" indent="-230749" defTabSz="931008" eaLnBrk="0" fontAlgn="base" hangingPunct="0">
              <a:spcBef>
                <a:spcPct val="30000"/>
              </a:spcBef>
              <a:spcAft>
                <a:spcPct val="0"/>
              </a:spcAft>
              <a:defRPr kumimoji="1" sz="1200">
                <a:solidFill>
                  <a:schemeClr val="tx1"/>
                </a:solidFill>
                <a:latin typeface="Arial" pitchFamily="34" charset="0"/>
                <a:ea typeface="MS PGothic" pitchFamily="34" charset="-128"/>
              </a:defRPr>
            </a:lvl9pPr>
          </a:lstStyle>
          <a:p>
            <a:pPr>
              <a:spcBef>
                <a:spcPct val="0"/>
              </a:spcBef>
            </a:pPr>
            <a:fld id="{AEE40EE9-8971-4115-8EAA-D27EAC085925}" type="slidenum">
              <a:rPr kumimoji="0" lang="en-US" altLang="en-US" smtClean="0">
                <a:latin typeface="Times New Roman" pitchFamily="18" charset="0"/>
              </a:rPr>
              <a:pPr>
                <a:spcBef>
                  <a:spcPct val="0"/>
                </a:spcBef>
              </a:pPr>
              <a:t>18</a:t>
            </a:fld>
            <a:endParaRPr kumimoji="0" lang="en-US" altLang="en-US" dirty="0" smtClean="0">
              <a:latin typeface="Times New Roman" pitchFamily="18" charset="0"/>
            </a:endParaRPr>
          </a:p>
        </p:txBody>
      </p:sp>
    </p:spTree>
    <p:extLst>
      <p:ext uri="{BB962C8B-B14F-4D97-AF65-F5344CB8AC3E}">
        <p14:creationId xmlns:p14="http://schemas.microsoft.com/office/powerpoint/2010/main" val="392572836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Slide Image Placeholder 1"/>
          <p:cNvSpPr>
            <a:spLocks noGrp="1" noRot="1" noChangeAspect="1" noTextEdit="1"/>
          </p:cNvSpPr>
          <p:nvPr>
            <p:ph type="sldImg"/>
          </p:nvPr>
        </p:nvSpPr>
        <p:spPr>
          <a:ln/>
        </p:spPr>
      </p:sp>
      <p:sp>
        <p:nvSpPr>
          <p:cNvPr id="33795" name="Notes Placehold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smtClean="0"/>
          </a:p>
        </p:txBody>
      </p:sp>
      <p:sp>
        <p:nvSpPr>
          <p:cNvPr id="33796" name="Slide Number Placeholder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008" eaLnBrk="0" hangingPunct="0">
              <a:spcBef>
                <a:spcPct val="30000"/>
              </a:spcBef>
              <a:defRPr kumimoji="1" sz="1200">
                <a:solidFill>
                  <a:schemeClr val="tx1"/>
                </a:solidFill>
                <a:latin typeface="Arial" pitchFamily="34" charset="0"/>
                <a:ea typeface="MS PGothic" pitchFamily="34" charset="-128"/>
              </a:defRPr>
            </a:lvl1pPr>
            <a:lvl2pPr marL="749934" indent="-288436" defTabSz="931008" eaLnBrk="0" hangingPunct="0">
              <a:spcBef>
                <a:spcPct val="30000"/>
              </a:spcBef>
              <a:defRPr kumimoji="1" sz="1200">
                <a:solidFill>
                  <a:schemeClr val="tx1"/>
                </a:solidFill>
                <a:latin typeface="Arial" pitchFamily="34" charset="0"/>
                <a:ea typeface="MS PGothic" pitchFamily="34" charset="-128"/>
              </a:defRPr>
            </a:lvl2pPr>
            <a:lvl3pPr marL="1153744" indent="-230749" defTabSz="931008" eaLnBrk="0" hangingPunct="0">
              <a:spcBef>
                <a:spcPct val="30000"/>
              </a:spcBef>
              <a:defRPr kumimoji="1" sz="1200">
                <a:solidFill>
                  <a:schemeClr val="tx1"/>
                </a:solidFill>
                <a:latin typeface="Arial" pitchFamily="34" charset="0"/>
                <a:ea typeface="MS PGothic" pitchFamily="34" charset="-128"/>
              </a:defRPr>
            </a:lvl3pPr>
            <a:lvl4pPr marL="1615242" indent="-230749" defTabSz="931008" eaLnBrk="0" hangingPunct="0">
              <a:spcBef>
                <a:spcPct val="30000"/>
              </a:spcBef>
              <a:defRPr kumimoji="1" sz="1200">
                <a:solidFill>
                  <a:schemeClr val="tx1"/>
                </a:solidFill>
                <a:latin typeface="Arial" pitchFamily="34" charset="0"/>
                <a:ea typeface="MS PGothic" pitchFamily="34" charset="-128"/>
              </a:defRPr>
            </a:lvl4pPr>
            <a:lvl5pPr marL="2076740" indent="-230749" defTabSz="931008" eaLnBrk="0" hangingPunct="0">
              <a:spcBef>
                <a:spcPct val="30000"/>
              </a:spcBef>
              <a:defRPr kumimoji="1" sz="1200">
                <a:solidFill>
                  <a:schemeClr val="tx1"/>
                </a:solidFill>
                <a:latin typeface="Arial" pitchFamily="34" charset="0"/>
                <a:ea typeface="MS PGothic" pitchFamily="34" charset="-128"/>
              </a:defRPr>
            </a:lvl5pPr>
            <a:lvl6pPr marL="2538237" indent="-230749" defTabSz="931008" eaLnBrk="0" fontAlgn="base" hangingPunct="0">
              <a:spcBef>
                <a:spcPct val="30000"/>
              </a:spcBef>
              <a:spcAft>
                <a:spcPct val="0"/>
              </a:spcAft>
              <a:defRPr kumimoji="1" sz="1200">
                <a:solidFill>
                  <a:schemeClr val="tx1"/>
                </a:solidFill>
                <a:latin typeface="Arial" pitchFamily="34" charset="0"/>
                <a:ea typeface="MS PGothic" pitchFamily="34" charset="-128"/>
              </a:defRPr>
            </a:lvl6pPr>
            <a:lvl7pPr marL="2999735" indent="-230749" defTabSz="931008" eaLnBrk="0" fontAlgn="base" hangingPunct="0">
              <a:spcBef>
                <a:spcPct val="30000"/>
              </a:spcBef>
              <a:spcAft>
                <a:spcPct val="0"/>
              </a:spcAft>
              <a:defRPr kumimoji="1" sz="1200">
                <a:solidFill>
                  <a:schemeClr val="tx1"/>
                </a:solidFill>
                <a:latin typeface="Arial" pitchFamily="34" charset="0"/>
                <a:ea typeface="MS PGothic" pitchFamily="34" charset="-128"/>
              </a:defRPr>
            </a:lvl7pPr>
            <a:lvl8pPr marL="3461233" indent="-230749" defTabSz="931008" eaLnBrk="0" fontAlgn="base" hangingPunct="0">
              <a:spcBef>
                <a:spcPct val="30000"/>
              </a:spcBef>
              <a:spcAft>
                <a:spcPct val="0"/>
              </a:spcAft>
              <a:defRPr kumimoji="1" sz="1200">
                <a:solidFill>
                  <a:schemeClr val="tx1"/>
                </a:solidFill>
                <a:latin typeface="Arial" pitchFamily="34" charset="0"/>
                <a:ea typeface="MS PGothic" pitchFamily="34" charset="-128"/>
              </a:defRPr>
            </a:lvl8pPr>
            <a:lvl9pPr marL="3922730" indent="-230749" defTabSz="931008" eaLnBrk="0" fontAlgn="base" hangingPunct="0">
              <a:spcBef>
                <a:spcPct val="30000"/>
              </a:spcBef>
              <a:spcAft>
                <a:spcPct val="0"/>
              </a:spcAft>
              <a:defRPr kumimoji="1" sz="1200">
                <a:solidFill>
                  <a:schemeClr val="tx1"/>
                </a:solidFill>
                <a:latin typeface="Arial" pitchFamily="34" charset="0"/>
                <a:ea typeface="MS PGothic" pitchFamily="34" charset="-128"/>
              </a:defRPr>
            </a:lvl9pPr>
          </a:lstStyle>
          <a:p>
            <a:pPr>
              <a:spcBef>
                <a:spcPct val="0"/>
              </a:spcBef>
            </a:pPr>
            <a:fld id="{AEE40EE9-8971-4115-8EAA-D27EAC085925}" type="slidenum">
              <a:rPr kumimoji="0" lang="en-US" altLang="en-US" smtClean="0">
                <a:latin typeface="Times New Roman" pitchFamily="18" charset="0"/>
              </a:rPr>
              <a:pPr>
                <a:spcBef>
                  <a:spcPct val="0"/>
                </a:spcBef>
              </a:pPr>
              <a:t>19</a:t>
            </a:fld>
            <a:endParaRPr kumimoji="0" lang="en-US" altLang="en-US" dirty="0" smtClean="0">
              <a:latin typeface="Times New Roman" pitchFamily="18" charset="0"/>
            </a:endParaRPr>
          </a:p>
        </p:txBody>
      </p:sp>
    </p:spTree>
    <p:extLst>
      <p:ext uri="{BB962C8B-B14F-4D97-AF65-F5344CB8AC3E}">
        <p14:creationId xmlns:p14="http://schemas.microsoft.com/office/powerpoint/2010/main" val="330935700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Rectangle 7"/>
          <p:cNvSpPr>
            <a:spLocks noGrp="1" noChangeArrowheads="1"/>
          </p:cNvSpPr>
          <p:nvPr>
            <p:ph type="sldNum" sz="quarter" idx="5"/>
          </p:nvPr>
        </p:nvSpPr>
        <p:spPr>
          <a:noFill/>
        </p:spPr>
        <p:txBody>
          <a:bodyPr/>
          <a:lstStyle>
            <a:lvl1pPr defTabSz="936625" eaLnBrk="0" hangingPunct="0">
              <a:defRPr sz="2400" b="1">
                <a:solidFill>
                  <a:schemeClr val="tx1"/>
                </a:solidFill>
                <a:latin typeface="Times New Roman" panose="02020603050405020304" pitchFamily="18" charset="0"/>
              </a:defRPr>
            </a:lvl1pPr>
            <a:lvl2pPr marL="742950" indent="-285750" defTabSz="936625" eaLnBrk="0" hangingPunct="0">
              <a:defRPr sz="2400" b="1">
                <a:solidFill>
                  <a:schemeClr val="tx1"/>
                </a:solidFill>
                <a:latin typeface="Times New Roman" panose="02020603050405020304" pitchFamily="18" charset="0"/>
              </a:defRPr>
            </a:lvl2pPr>
            <a:lvl3pPr marL="1143000" indent="-228600" defTabSz="936625" eaLnBrk="0" hangingPunct="0">
              <a:defRPr sz="2400" b="1">
                <a:solidFill>
                  <a:schemeClr val="tx1"/>
                </a:solidFill>
                <a:latin typeface="Times New Roman" panose="02020603050405020304" pitchFamily="18" charset="0"/>
              </a:defRPr>
            </a:lvl3pPr>
            <a:lvl4pPr marL="1600200" indent="-228600" defTabSz="936625" eaLnBrk="0" hangingPunct="0">
              <a:defRPr sz="2400" b="1">
                <a:solidFill>
                  <a:schemeClr val="tx1"/>
                </a:solidFill>
                <a:latin typeface="Times New Roman" panose="02020603050405020304" pitchFamily="18" charset="0"/>
              </a:defRPr>
            </a:lvl4pPr>
            <a:lvl5pPr marL="2057400" indent="-228600" defTabSz="936625" eaLnBrk="0" hangingPunct="0">
              <a:defRPr sz="2400" b="1">
                <a:solidFill>
                  <a:schemeClr val="tx1"/>
                </a:solidFill>
                <a:latin typeface="Times New Roman" panose="02020603050405020304" pitchFamily="18" charset="0"/>
              </a:defRPr>
            </a:lvl5pPr>
            <a:lvl6pPr marL="2514600" indent="-228600" defTabSz="936625"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36625"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36625"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36625" eaLnBrk="0" fontAlgn="base" hangingPunct="0">
              <a:spcBef>
                <a:spcPct val="0"/>
              </a:spcBef>
              <a:spcAft>
                <a:spcPct val="0"/>
              </a:spcAft>
              <a:defRPr sz="2400" b="1">
                <a:solidFill>
                  <a:schemeClr val="tx1"/>
                </a:solidFill>
                <a:latin typeface="Times New Roman" panose="02020603050405020304" pitchFamily="18" charset="0"/>
              </a:defRPr>
            </a:lvl9pPr>
          </a:lstStyle>
          <a:p>
            <a:fld id="{7A4B4135-96AE-45D7-916F-9109079B0C36}" type="slidenum">
              <a:rPr lang="en-US" altLang="en-US" sz="1200" b="0">
                <a:latin typeface="Arial" panose="020B0604020202020204" pitchFamily="34" charset="0"/>
              </a:rPr>
              <a:pPr/>
              <a:t>20</a:t>
            </a:fld>
            <a:endParaRPr lang="en-US" altLang="en-US" sz="1200" b="0" dirty="0">
              <a:latin typeface="Arial" panose="020B0604020202020204" pitchFamily="34" charset="0"/>
            </a:endParaRPr>
          </a:p>
        </p:txBody>
      </p:sp>
      <p:sp>
        <p:nvSpPr>
          <p:cNvPr id="84995" name="Rectangle 2"/>
          <p:cNvSpPr>
            <a:spLocks noGrp="1" noRot="1" noChangeAspect="1" noChangeArrowheads="1" noTextEdit="1"/>
          </p:cNvSpPr>
          <p:nvPr>
            <p:ph type="sldImg"/>
          </p:nvPr>
        </p:nvSpPr>
        <p:spPr>
          <a:ln/>
        </p:spPr>
      </p:sp>
      <p:sp>
        <p:nvSpPr>
          <p:cNvPr id="84996" name="Rectangle 3"/>
          <p:cNvSpPr>
            <a:spLocks noGrp="1" noChangeArrowheads="1"/>
          </p:cNvSpPr>
          <p:nvPr>
            <p:ph type="body" idx="1"/>
          </p:nvPr>
        </p:nvSpPr>
        <p:spPr>
          <a:noFill/>
        </p:spPr>
        <p:txBody>
          <a:bodyPr/>
          <a:lstStyle/>
          <a:p>
            <a:pPr eaLnBrk="1" hangingPunct="1"/>
            <a:r>
              <a:rPr lang="en-US" altLang="en-US" dirty="0" smtClean="0"/>
              <a:t>. </a:t>
            </a:r>
          </a:p>
        </p:txBody>
      </p:sp>
    </p:spTree>
    <p:extLst>
      <p:ext uri="{BB962C8B-B14F-4D97-AF65-F5344CB8AC3E}">
        <p14:creationId xmlns:p14="http://schemas.microsoft.com/office/powerpoint/2010/main" val="110155058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Slide Image Placeholder 1"/>
          <p:cNvSpPr>
            <a:spLocks noGrp="1" noRot="1" noChangeAspect="1" noTextEdit="1"/>
          </p:cNvSpPr>
          <p:nvPr>
            <p:ph type="sldImg"/>
          </p:nvPr>
        </p:nvSpPr>
        <p:spPr>
          <a:ln/>
        </p:spPr>
      </p:sp>
      <p:sp>
        <p:nvSpPr>
          <p:cNvPr id="26627" name="Notes Placeholder 2"/>
          <p:cNvSpPr>
            <a:spLocks noGrp="1"/>
          </p:cNvSpPr>
          <p:nvPr>
            <p:ph type="body" idx="1"/>
          </p:nvPr>
        </p:nvSpPr>
        <p:spPr>
          <a:noFill/>
        </p:spPr>
        <p:txBody>
          <a:bodyPr/>
          <a:lstStyle/>
          <a:p>
            <a:endParaRPr lang="en-US" altLang="en-US" dirty="0" smtClean="0"/>
          </a:p>
        </p:txBody>
      </p:sp>
      <p:sp>
        <p:nvSpPr>
          <p:cNvPr id="26628" name="Slide Number Placeholder 3"/>
          <p:cNvSpPr>
            <a:spLocks noGrp="1"/>
          </p:cNvSpPr>
          <p:nvPr>
            <p:ph type="sldNum" sz="quarter" idx="5"/>
          </p:nvPr>
        </p:nvSpPr>
        <p:spPr>
          <a:noFill/>
        </p:spPr>
        <p:txBody>
          <a:bodyPr/>
          <a:lstStyle>
            <a:lvl1pPr defTabSz="931992" eaLnBrk="0" hangingPunct="0">
              <a:spcBef>
                <a:spcPct val="30000"/>
              </a:spcBef>
              <a:defRPr kumimoji="1" sz="1200">
                <a:solidFill>
                  <a:schemeClr val="tx1"/>
                </a:solidFill>
                <a:latin typeface="Arial" pitchFamily="34" charset="0"/>
              </a:defRPr>
            </a:lvl1pPr>
            <a:lvl2pPr marL="735535" indent="-282898" defTabSz="931992" eaLnBrk="0" hangingPunct="0">
              <a:spcBef>
                <a:spcPct val="30000"/>
              </a:spcBef>
              <a:defRPr kumimoji="1" sz="1200">
                <a:solidFill>
                  <a:schemeClr val="tx1"/>
                </a:solidFill>
                <a:latin typeface="Arial" pitchFamily="34" charset="0"/>
              </a:defRPr>
            </a:lvl2pPr>
            <a:lvl3pPr marL="1131592" indent="-226319" defTabSz="931992" eaLnBrk="0" hangingPunct="0">
              <a:spcBef>
                <a:spcPct val="30000"/>
              </a:spcBef>
              <a:defRPr kumimoji="1" sz="1200">
                <a:solidFill>
                  <a:schemeClr val="tx1"/>
                </a:solidFill>
                <a:latin typeface="Arial" pitchFamily="34" charset="0"/>
              </a:defRPr>
            </a:lvl3pPr>
            <a:lvl4pPr marL="1584229" indent="-226319" defTabSz="931992" eaLnBrk="0" hangingPunct="0">
              <a:spcBef>
                <a:spcPct val="30000"/>
              </a:spcBef>
              <a:defRPr kumimoji="1" sz="1200">
                <a:solidFill>
                  <a:schemeClr val="tx1"/>
                </a:solidFill>
                <a:latin typeface="Arial" pitchFamily="34" charset="0"/>
              </a:defRPr>
            </a:lvl4pPr>
            <a:lvl5pPr marL="2036866" indent="-226319" defTabSz="931992" eaLnBrk="0" hangingPunct="0">
              <a:spcBef>
                <a:spcPct val="30000"/>
              </a:spcBef>
              <a:defRPr kumimoji="1" sz="1200">
                <a:solidFill>
                  <a:schemeClr val="tx1"/>
                </a:solidFill>
                <a:latin typeface="Arial" pitchFamily="34" charset="0"/>
              </a:defRPr>
            </a:lvl5pPr>
            <a:lvl6pPr marL="2489503" indent="-226319" defTabSz="931992" eaLnBrk="0" fontAlgn="base" hangingPunct="0">
              <a:spcBef>
                <a:spcPct val="30000"/>
              </a:spcBef>
              <a:spcAft>
                <a:spcPct val="0"/>
              </a:spcAft>
              <a:defRPr kumimoji="1" sz="1200">
                <a:solidFill>
                  <a:schemeClr val="tx1"/>
                </a:solidFill>
                <a:latin typeface="Arial" pitchFamily="34" charset="0"/>
              </a:defRPr>
            </a:lvl6pPr>
            <a:lvl7pPr marL="2942140" indent="-226319" defTabSz="931992" eaLnBrk="0" fontAlgn="base" hangingPunct="0">
              <a:spcBef>
                <a:spcPct val="30000"/>
              </a:spcBef>
              <a:spcAft>
                <a:spcPct val="0"/>
              </a:spcAft>
              <a:defRPr kumimoji="1" sz="1200">
                <a:solidFill>
                  <a:schemeClr val="tx1"/>
                </a:solidFill>
                <a:latin typeface="Arial" pitchFamily="34" charset="0"/>
              </a:defRPr>
            </a:lvl7pPr>
            <a:lvl8pPr marL="3394777" indent="-226319" defTabSz="931992" eaLnBrk="0" fontAlgn="base" hangingPunct="0">
              <a:spcBef>
                <a:spcPct val="30000"/>
              </a:spcBef>
              <a:spcAft>
                <a:spcPct val="0"/>
              </a:spcAft>
              <a:defRPr kumimoji="1" sz="1200">
                <a:solidFill>
                  <a:schemeClr val="tx1"/>
                </a:solidFill>
                <a:latin typeface="Arial" pitchFamily="34" charset="0"/>
              </a:defRPr>
            </a:lvl8pPr>
            <a:lvl9pPr marL="3847414" indent="-226319" defTabSz="931992" eaLnBrk="0" fontAlgn="base" hangingPunct="0">
              <a:spcBef>
                <a:spcPct val="30000"/>
              </a:spcBef>
              <a:spcAft>
                <a:spcPct val="0"/>
              </a:spcAft>
              <a:defRPr kumimoji="1" sz="1200">
                <a:solidFill>
                  <a:schemeClr val="tx1"/>
                </a:solidFill>
                <a:latin typeface="Arial" pitchFamily="34" charset="0"/>
              </a:defRPr>
            </a:lvl9pPr>
          </a:lstStyle>
          <a:p>
            <a:pPr>
              <a:spcBef>
                <a:spcPct val="0"/>
              </a:spcBef>
            </a:pPr>
            <a:fld id="{430E188D-F106-4BB2-8CAC-7B5F43F85CE3}" type="slidenum">
              <a:rPr kumimoji="0" lang="en-US" altLang="en-US" smtClean="0">
                <a:latin typeface="Times New Roman" pitchFamily="18" charset="0"/>
              </a:rPr>
              <a:pPr>
                <a:spcBef>
                  <a:spcPct val="0"/>
                </a:spcBef>
              </a:pPr>
              <a:t>3</a:t>
            </a:fld>
            <a:endParaRPr kumimoji="0" lang="en-US" altLang="en-US" dirty="0" smtClean="0">
              <a:latin typeface="Times New Roman" pitchFamily="18" charset="0"/>
            </a:endParaRPr>
          </a:p>
        </p:txBody>
      </p:sp>
    </p:spTree>
    <p:extLst>
      <p:ext uri="{BB962C8B-B14F-4D97-AF65-F5344CB8AC3E}">
        <p14:creationId xmlns:p14="http://schemas.microsoft.com/office/powerpoint/2010/main" val="86723087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Slide Image Placeholder 1"/>
          <p:cNvSpPr>
            <a:spLocks noGrp="1" noRot="1" noChangeAspect="1" noTextEdit="1"/>
          </p:cNvSpPr>
          <p:nvPr>
            <p:ph type="sldImg"/>
          </p:nvPr>
        </p:nvSpPr>
        <p:spPr>
          <a:ln/>
        </p:spPr>
      </p:sp>
      <p:sp>
        <p:nvSpPr>
          <p:cNvPr id="33795" name="Notes Placeholder 2"/>
          <p:cNvSpPr>
            <a:spLocks noGrp="1"/>
          </p:cNvSpPr>
          <p:nvPr>
            <p:ph type="body" idx="1"/>
          </p:nvPr>
        </p:nvSpPr>
        <p:spPr>
          <a:noFill/>
        </p:spPr>
        <p:txBody>
          <a:bodyPr/>
          <a:lstStyle/>
          <a:p>
            <a:pPr marL="0" marR="0" lvl="2" indent="0" algn="l" defTabSz="914400" rtl="0" eaLnBrk="0" fontAlgn="base" latinLnBrk="0" hangingPunct="0">
              <a:lnSpc>
                <a:spcPct val="100000"/>
              </a:lnSpc>
              <a:spcBef>
                <a:spcPct val="30000"/>
              </a:spcBef>
              <a:spcAft>
                <a:spcPct val="0"/>
              </a:spcAft>
              <a:buClrTx/>
              <a:buSzTx/>
              <a:buFontTx/>
              <a:buNone/>
              <a:tabLst/>
              <a:defRPr/>
            </a:pPr>
            <a:r>
              <a:rPr lang="en-US" sz="2800" dirty="0" smtClean="0"/>
              <a:t>Time of dreadful epidemics including Yellow Fever in Philadelphia in 1793</a:t>
            </a:r>
            <a:r>
              <a:rPr lang="en-US" sz="2800" baseline="30000" dirty="0" smtClean="0"/>
              <a:t>2</a:t>
            </a:r>
            <a:r>
              <a:rPr lang="en-US" sz="2800" dirty="0" smtClean="0"/>
              <a:t> </a:t>
            </a:r>
          </a:p>
          <a:p>
            <a:endParaRPr lang="en-US" altLang="en-US" dirty="0" smtClean="0"/>
          </a:p>
        </p:txBody>
      </p:sp>
      <p:sp>
        <p:nvSpPr>
          <p:cNvPr id="33796" name="Slide Number Placeholder 3"/>
          <p:cNvSpPr>
            <a:spLocks noGrp="1"/>
          </p:cNvSpPr>
          <p:nvPr>
            <p:ph type="sldNum" sz="quarter" idx="5"/>
          </p:nvPr>
        </p:nvSpPr>
        <p:spPr>
          <a:noFill/>
        </p:spPr>
        <p:txBody>
          <a:bodyPr/>
          <a:lstStyle>
            <a:lvl1pPr defTabSz="931992" eaLnBrk="0" hangingPunct="0">
              <a:spcBef>
                <a:spcPct val="30000"/>
              </a:spcBef>
              <a:defRPr kumimoji="1" sz="1200">
                <a:solidFill>
                  <a:schemeClr val="tx1"/>
                </a:solidFill>
                <a:latin typeface="Arial" pitchFamily="34" charset="0"/>
              </a:defRPr>
            </a:lvl1pPr>
            <a:lvl2pPr marL="735535" indent="-282898" defTabSz="931992" eaLnBrk="0" hangingPunct="0">
              <a:spcBef>
                <a:spcPct val="30000"/>
              </a:spcBef>
              <a:defRPr kumimoji="1" sz="1200">
                <a:solidFill>
                  <a:schemeClr val="tx1"/>
                </a:solidFill>
                <a:latin typeface="Arial" pitchFamily="34" charset="0"/>
              </a:defRPr>
            </a:lvl2pPr>
            <a:lvl3pPr marL="1131592" indent="-226319" defTabSz="931992" eaLnBrk="0" hangingPunct="0">
              <a:spcBef>
                <a:spcPct val="30000"/>
              </a:spcBef>
              <a:defRPr kumimoji="1" sz="1200">
                <a:solidFill>
                  <a:schemeClr val="tx1"/>
                </a:solidFill>
                <a:latin typeface="Arial" pitchFamily="34" charset="0"/>
              </a:defRPr>
            </a:lvl3pPr>
            <a:lvl4pPr marL="1584229" indent="-226319" defTabSz="931992" eaLnBrk="0" hangingPunct="0">
              <a:spcBef>
                <a:spcPct val="30000"/>
              </a:spcBef>
              <a:defRPr kumimoji="1" sz="1200">
                <a:solidFill>
                  <a:schemeClr val="tx1"/>
                </a:solidFill>
                <a:latin typeface="Arial" pitchFamily="34" charset="0"/>
              </a:defRPr>
            </a:lvl4pPr>
            <a:lvl5pPr marL="2036866" indent="-226319" defTabSz="931992" eaLnBrk="0" hangingPunct="0">
              <a:spcBef>
                <a:spcPct val="30000"/>
              </a:spcBef>
              <a:defRPr kumimoji="1" sz="1200">
                <a:solidFill>
                  <a:schemeClr val="tx1"/>
                </a:solidFill>
                <a:latin typeface="Arial" pitchFamily="34" charset="0"/>
              </a:defRPr>
            </a:lvl5pPr>
            <a:lvl6pPr marL="2489503" indent="-226319" defTabSz="931992" eaLnBrk="0" fontAlgn="base" hangingPunct="0">
              <a:spcBef>
                <a:spcPct val="30000"/>
              </a:spcBef>
              <a:spcAft>
                <a:spcPct val="0"/>
              </a:spcAft>
              <a:defRPr kumimoji="1" sz="1200">
                <a:solidFill>
                  <a:schemeClr val="tx1"/>
                </a:solidFill>
                <a:latin typeface="Arial" pitchFamily="34" charset="0"/>
              </a:defRPr>
            </a:lvl6pPr>
            <a:lvl7pPr marL="2942140" indent="-226319" defTabSz="931992" eaLnBrk="0" fontAlgn="base" hangingPunct="0">
              <a:spcBef>
                <a:spcPct val="30000"/>
              </a:spcBef>
              <a:spcAft>
                <a:spcPct val="0"/>
              </a:spcAft>
              <a:defRPr kumimoji="1" sz="1200">
                <a:solidFill>
                  <a:schemeClr val="tx1"/>
                </a:solidFill>
                <a:latin typeface="Arial" pitchFamily="34" charset="0"/>
              </a:defRPr>
            </a:lvl7pPr>
            <a:lvl8pPr marL="3394777" indent="-226319" defTabSz="931992" eaLnBrk="0" fontAlgn="base" hangingPunct="0">
              <a:spcBef>
                <a:spcPct val="30000"/>
              </a:spcBef>
              <a:spcAft>
                <a:spcPct val="0"/>
              </a:spcAft>
              <a:defRPr kumimoji="1" sz="1200">
                <a:solidFill>
                  <a:schemeClr val="tx1"/>
                </a:solidFill>
                <a:latin typeface="Arial" pitchFamily="34" charset="0"/>
              </a:defRPr>
            </a:lvl8pPr>
            <a:lvl9pPr marL="3847414" indent="-226319" defTabSz="931992" eaLnBrk="0" fontAlgn="base" hangingPunct="0">
              <a:spcBef>
                <a:spcPct val="30000"/>
              </a:spcBef>
              <a:spcAft>
                <a:spcPct val="0"/>
              </a:spcAft>
              <a:defRPr kumimoji="1" sz="1200">
                <a:solidFill>
                  <a:schemeClr val="tx1"/>
                </a:solidFill>
                <a:latin typeface="Arial" pitchFamily="34" charset="0"/>
              </a:defRPr>
            </a:lvl9pPr>
          </a:lstStyle>
          <a:p>
            <a:pPr>
              <a:spcBef>
                <a:spcPct val="0"/>
              </a:spcBef>
            </a:pPr>
            <a:fld id="{A8DE61F7-39BB-42C7-A19F-335863021A2E}" type="slidenum">
              <a:rPr kumimoji="0" lang="en-US" altLang="en-US" smtClean="0">
                <a:latin typeface="Times New Roman" pitchFamily="18" charset="0"/>
              </a:rPr>
              <a:pPr>
                <a:spcBef>
                  <a:spcPct val="0"/>
                </a:spcBef>
              </a:pPr>
              <a:t>4</a:t>
            </a:fld>
            <a:endParaRPr kumimoji="0" lang="en-US" altLang="en-US" dirty="0" smtClean="0">
              <a:latin typeface="Times New Roman" pitchFamily="18" charset="0"/>
            </a:endParaRPr>
          </a:p>
        </p:txBody>
      </p:sp>
    </p:spTree>
    <p:extLst>
      <p:ext uri="{BB962C8B-B14F-4D97-AF65-F5344CB8AC3E}">
        <p14:creationId xmlns:p14="http://schemas.microsoft.com/office/powerpoint/2010/main" val="265904886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Slide Image Placeholder 1"/>
          <p:cNvSpPr>
            <a:spLocks noGrp="1" noRot="1" noChangeAspect="1" noTextEdit="1"/>
          </p:cNvSpPr>
          <p:nvPr>
            <p:ph type="sldImg"/>
          </p:nvPr>
        </p:nvSpPr>
        <p:spPr>
          <a:ln/>
        </p:spPr>
      </p:sp>
      <p:sp>
        <p:nvSpPr>
          <p:cNvPr id="26627" name="Notes Placeholder 2"/>
          <p:cNvSpPr>
            <a:spLocks noGrp="1"/>
          </p:cNvSpPr>
          <p:nvPr>
            <p:ph type="body" idx="1"/>
          </p:nvPr>
        </p:nvSpPr>
        <p:spPr>
          <a:noFill/>
        </p:spPr>
        <p:txBody>
          <a:bodyPr/>
          <a:lstStyle/>
          <a:p>
            <a:r>
              <a:rPr lang="en-US" dirty="0"/>
              <a:t>The role of the state to monitor and respond to microbial threats existed before the advent of modern medicine.  The Commonwealth established a board of health and vital statistics in 1885 and at the dawn of the 20</a:t>
            </a:r>
            <a:r>
              <a:rPr lang="en-US" baseline="30000" dirty="0"/>
              <a:t>th</a:t>
            </a:r>
            <a:r>
              <a:rPr lang="en-US" dirty="0"/>
              <a:t> century, state legislatures replaced it with the present Department of Health (12-13).  Today Pennsylvania has multiple programs focused on the ever-growing threat from infectious pathogens. </a:t>
            </a:r>
            <a:endParaRPr lang="en-US" dirty="0" smtClean="0"/>
          </a:p>
          <a:p>
            <a:endParaRPr lang="en-US" altLang="en-US" dirty="0" smtClean="0"/>
          </a:p>
          <a:p>
            <a:pPr marL="0" marR="0" lvl="1" indent="0" algn="l" defTabSz="914400" rtl="0" eaLnBrk="0" fontAlgn="base" latinLnBrk="0" hangingPunct="0">
              <a:lnSpc>
                <a:spcPct val="100000"/>
              </a:lnSpc>
              <a:spcBef>
                <a:spcPct val="30000"/>
              </a:spcBef>
              <a:spcAft>
                <a:spcPct val="0"/>
              </a:spcAft>
              <a:buClrTx/>
              <a:buSzTx/>
              <a:buFontTx/>
              <a:buNone/>
              <a:tabLst/>
              <a:defRPr/>
            </a:pPr>
            <a:r>
              <a:rPr lang="en-US" sz="11000" dirty="0" smtClean="0"/>
              <a:t>Increased risk of certain infections, </a:t>
            </a:r>
            <a:r>
              <a:rPr lang="en-US" sz="11200" dirty="0" smtClean="0"/>
              <a:t>~ 453,000 </a:t>
            </a:r>
            <a:r>
              <a:rPr lang="en-US" sz="11200" i="1" dirty="0" smtClean="0"/>
              <a:t>Clostridium difficile </a:t>
            </a:r>
            <a:r>
              <a:rPr lang="en-US" sz="11200" dirty="0" smtClean="0"/>
              <a:t>incident cases, resulting in 29,000 deaths each year </a:t>
            </a:r>
            <a:r>
              <a:rPr lang="en-US" sz="11200" baseline="30000" dirty="0" smtClean="0"/>
              <a:t>4</a:t>
            </a:r>
          </a:p>
          <a:p>
            <a:endParaRPr lang="en-US" altLang="en-US" dirty="0" smtClean="0"/>
          </a:p>
        </p:txBody>
      </p:sp>
      <p:sp>
        <p:nvSpPr>
          <p:cNvPr id="26628" name="Slide Number Placeholder 3"/>
          <p:cNvSpPr>
            <a:spLocks noGrp="1"/>
          </p:cNvSpPr>
          <p:nvPr>
            <p:ph type="sldNum" sz="quarter" idx="5"/>
          </p:nvPr>
        </p:nvSpPr>
        <p:spPr>
          <a:noFill/>
        </p:spPr>
        <p:txBody>
          <a:bodyPr/>
          <a:lstStyle>
            <a:lvl1pPr defTabSz="931992" eaLnBrk="0" hangingPunct="0">
              <a:spcBef>
                <a:spcPct val="30000"/>
              </a:spcBef>
              <a:defRPr kumimoji="1" sz="1200">
                <a:solidFill>
                  <a:schemeClr val="tx1"/>
                </a:solidFill>
                <a:latin typeface="Arial" pitchFamily="34" charset="0"/>
              </a:defRPr>
            </a:lvl1pPr>
            <a:lvl2pPr marL="735535" indent="-282898" defTabSz="931992" eaLnBrk="0" hangingPunct="0">
              <a:spcBef>
                <a:spcPct val="30000"/>
              </a:spcBef>
              <a:defRPr kumimoji="1" sz="1200">
                <a:solidFill>
                  <a:schemeClr val="tx1"/>
                </a:solidFill>
                <a:latin typeface="Arial" pitchFamily="34" charset="0"/>
              </a:defRPr>
            </a:lvl2pPr>
            <a:lvl3pPr marL="1131592" indent="-226319" defTabSz="931992" eaLnBrk="0" hangingPunct="0">
              <a:spcBef>
                <a:spcPct val="30000"/>
              </a:spcBef>
              <a:defRPr kumimoji="1" sz="1200">
                <a:solidFill>
                  <a:schemeClr val="tx1"/>
                </a:solidFill>
                <a:latin typeface="Arial" pitchFamily="34" charset="0"/>
              </a:defRPr>
            </a:lvl3pPr>
            <a:lvl4pPr marL="1584229" indent="-226319" defTabSz="931992" eaLnBrk="0" hangingPunct="0">
              <a:spcBef>
                <a:spcPct val="30000"/>
              </a:spcBef>
              <a:defRPr kumimoji="1" sz="1200">
                <a:solidFill>
                  <a:schemeClr val="tx1"/>
                </a:solidFill>
                <a:latin typeface="Arial" pitchFamily="34" charset="0"/>
              </a:defRPr>
            </a:lvl4pPr>
            <a:lvl5pPr marL="2036866" indent="-226319" defTabSz="931992" eaLnBrk="0" hangingPunct="0">
              <a:spcBef>
                <a:spcPct val="30000"/>
              </a:spcBef>
              <a:defRPr kumimoji="1" sz="1200">
                <a:solidFill>
                  <a:schemeClr val="tx1"/>
                </a:solidFill>
                <a:latin typeface="Arial" pitchFamily="34" charset="0"/>
              </a:defRPr>
            </a:lvl5pPr>
            <a:lvl6pPr marL="2489503" indent="-226319" defTabSz="931992" eaLnBrk="0" fontAlgn="base" hangingPunct="0">
              <a:spcBef>
                <a:spcPct val="30000"/>
              </a:spcBef>
              <a:spcAft>
                <a:spcPct val="0"/>
              </a:spcAft>
              <a:defRPr kumimoji="1" sz="1200">
                <a:solidFill>
                  <a:schemeClr val="tx1"/>
                </a:solidFill>
                <a:latin typeface="Arial" pitchFamily="34" charset="0"/>
              </a:defRPr>
            </a:lvl6pPr>
            <a:lvl7pPr marL="2942140" indent="-226319" defTabSz="931992" eaLnBrk="0" fontAlgn="base" hangingPunct="0">
              <a:spcBef>
                <a:spcPct val="30000"/>
              </a:spcBef>
              <a:spcAft>
                <a:spcPct val="0"/>
              </a:spcAft>
              <a:defRPr kumimoji="1" sz="1200">
                <a:solidFill>
                  <a:schemeClr val="tx1"/>
                </a:solidFill>
                <a:latin typeface="Arial" pitchFamily="34" charset="0"/>
              </a:defRPr>
            </a:lvl7pPr>
            <a:lvl8pPr marL="3394777" indent="-226319" defTabSz="931992" eaLnBrk="0" fontAlgn="base" hangingPunct="0">
              <a:spcBef>
                <a:spcPct val="30000"/>
              </a:spcBef>
              <a:spcAft>
                <a:spcPct val="0"/>
              </a:spcAft>
              <a:defRPr kumimoji="1" sz="1200">
                <a:solidFill>
                  <a:schemeClr val="tx1"/>
                </a:solidFill>
                <a:latin typeface="Arial" pitchFamily="34" charset="0"/>
              </a:defRPr>
            </a:lvl8pPr>
            <a:lvl9pPr marL="3847414" indent="-226319" defTabSz="931992" eaLnBrk="0" fontAlgn="base" hangingPunct="0">
              <a:spcBef>
                <a:spcPct val="30000"/>
              </a:spcBef>
              <a:spcAft>
                <a:spcPct val="0"/>
              </a:spcAft>
              <a:defRPr kumimoji="1" sz="1200">
                <a:solidFill>
                  <a:schemeClr val="tx1"/>
                </a:solidFill>
                <a:latin typeface="Arial" pitchFamily="34" charset="0"/>
              </a:defRPr>
            </a:lvl9pPr>
          </a:lstStyle>
          <a:p>
            <a:pPr>
              <a:spcBef>
                <a:spcPct val="0"/>
              </a:spcBef>
            </a:pPr>
            <a:fld id="{430E188D-F106-4BB2-8CAC-7B5F43F85CE3}" type="slidenum">
              <a:rPr kumimoji="0" lang="en-US" altLang="en-US" smtClean="0">
                <a:latin typeface="Times New Roman" pitchFamily="18" charset="0"/>
              </a:rPr>
              <a:pPr>
                <a:spcBef>
                  <a:spcPct val="0"/>
                </a:spcBef>
              </a:pPr>
              <a:t>5</a:t>
            </a:fld>
            <a:endParaRPr kumimoji="0" lang="en-US" altLang="en-US" dirty="0" smtClean="0">
              <a:latin typeface="Times New Roman" pitchFamily="18" charset="0"/>
            </a:endParaRPr>
          </a:p>
        </p:txBody>
      </p:sp>
    </p:spTree>
    <p:extLst>
      <p:ext uri="{BB962C8B-B14F-4D97-AF65-F5344CB8AC3E}">
        <p14:creationId xmlns:p14="http://schemas.microsoft.com/office/powerpoint/2010/main" val="257898604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Slide Image Placeholder 1"/>
          <p:cNvSpPr>
            <a:spLocks noGrp="1" noRot="1" noChangeAspect="1" noTextEdit="1"/>
          </p:cNvSpPr>
          <p:nvPr>
            <p:ph type="sldImg"/>
          </p:nvPr>
        </p:nvSpPr>
        <p:spPr>
          <a:ln/>
        </p:spPr>
      </p:sp>
      <p:sp>
        <p:nvSpPr>
          <p:cNvPr id="32771" name="Notes Placeholder 2"/>
          <p:cNvSpPr>
            <a:spLocks noGrp="1"/>
          </p:cNvSpPr>
          <p:nvPr>
            <p:ph type="body" idx="1"/>
          </p:nvPr>
        </p:nvSpPr>
        <p:spPr>
          <a:noFill/>
        </p:spPr>
        <p:txBody>
          <a:bodyPr/>
          <a:lstStyle/>
          <a:p>
            <a:r>
              <a:rPr lang="en-US" altLang="en-US" dirty="0" smtClean="0"/>
              <a:t>The role of the state to monitor and respond to microbial threats existed before the advent of modern medicine.  The Commonwealth established a board of health and vital statistics in 1885 and at the dawn of the 20</a:t>
            </a:r>
            <a:r>
              <a:rPr lang="en-US" altLang="en-US" baseline="30000" dirty="0" smtClean="0"/>
              <a:t>th</a:t>
            </a:r>
            <a:r>
              <a:rPr lang="en-US" altLang="en-US" dirty="0" smtClean="0"/>
              <a:t> century, state legislatures replaced it with the present Department of Health (12-13).  Today Pennsylvania has multiple programs focused on the ever-growing threat from infectious pathogens. </a:t>
            </a:r>
          </a:p>
        </p:txBody>
      </p:sp>
      <p:sp>
        <p:nvSpPr>
          <p:cNvPr id="32772" name="Slide Number Placeholder 3"/>
          <p:cNvSpPr>
            <a:spLocks noGrp="1"/>
          </p:cNvSpPr>
          <p:nvPr>
            <p:ph type="sldNum" sz="quarter" idx="5"/>
          </p:nvPr>
        </p:nvSpPr>
        <p:spPr>
          <a:noFill/>
        </p:spPr>
        <p:txBody>
          <a:bodyPr/>
          <a:lstStyle>
            <a:lvl1pPr defTabSz="931992" eaLnBrk="0" hangingPunct="0">
              <a:spcBef>
                <a:spcPct val="30000"/>
              </a:spcBef>
              <a:defRPr kumimoji="1" sz="1200">
                <a:solidFill>
                  <a:schemeClr val="tx1"/>
                </a:solidFill>
                <a:latin typeface="Arial" pitchFamily="34" charset="0"/>
              </a:defRPr>
            </a:lvl1pPr>
            <a:lvl2pPr marL="735535" indent="-282898" defTabSz="931992" eaLnBrk="0" hangingPunct="0">
              <a:spcBef>
                <a:spcPct val="30000"/>
              </a:spcBef>
              <a:defRPr kumimoji="1" sz="1200">
                <a:solidFill>
                  <a:schemeClr val="tx1"/>
                </a:solidFill>
                <a:latin typeface="Arial" pitchFamily="34" charset="0"/>
              </a:defRPr>
            </a:lvl2pPr>
            <a:lvl3pPr marL="1131592" indent="-226319" defTabSz="931992" eaLnBrk="0" hangingPunct="0">
              <a:spcBef>
                <a:spcPct val="30000"/>
              </a:spcBef>
              <a:defRPr kumimoji="1" sz="1200">
                <a:solidFill>
                  <a:schemeClr val="tx1"/>
                </a:solidFill>
                <a:latin typeface="Arial" pitchFamily="34" charset="0"/>
              </a:defRPr>
            </a:lvl3pPr>
            <a:lvl4pPr marL="1584229" indent="-226319" defTabSz="931992" eaLnBrk="0" hangingPunct="0">
              <a:spcBef>
                <a:spcPct val="30000"/>
              </a:spcBef>
              <a:defRPr kumimoji="1" sz="1200">
                <a:solidFill>
                  <a:schemeClr val="tx1"/>
                </a:solidFill>
                <a:latin typeface="Arial" pitchFamily="34" charset="0"/>
              </a:defRPr>
            </a:lvl4pPr>
            <a:lvl5pPr marL="2036866" indent="-226319" defTabSz="931992" eaLnBrk="0" hangingPunct="0">
              <a:spcBef>
                <a:spcPct val="30000"/>
              </a:spcBef>
              <a:defRPr kumimoji="1" sz="1200">
                <a:solidFill>
                  <a:schemeClr val="tx1"/>
                </a:solidFill>
                <a:latin typeface="Arial" pitchFamily="34" charset="0"/>
              </a:defRPr>
            </a:lvl5pPr>
            <a:lvl6pPr marL="2489503" indent="-226319" defTabSz="931992" eaLnBrk="0" fontAlgn="base" hangingPunct="0">
              <a:spcBef>
                <a:spcPct val="30000"/>
              </a:spcBef>
              <a:spcAft>
                <a:spcPct val="0"/>
              </a:spcAft>
              <a:defRPr kumimoji="1" sz="1200">
                <a:solidFill>
                  <a:schemeClr val="tx1"/>
                </a:solidFill>
                <a:latin typeface="Arial" pitchFamily="34" charset="0"/>
              </a:defRPr>
            </a:lvl6pPr>
            <a:lvl7pPr marL="2942140" indent="-226319" defTabSz="931992" eaLnBrk="0" fontAlgn="base" hangingPunct="0">
              <a:spcBef>
                <a:spcPct val="30000"/>
              </a:spcBef>
              <a:spcAft>
                <a:spcPct val="0"/>
              </a:spcAft>
              <a:defRPr kumimoji="1" sz="1200">
                <a:solidFill>
                  <a:schemeClr val="tx1"/>
                </a:solidFill>
                <a:latin typeface="Arial" pitchFamily="34" charset="0"/>
              </a:defRPr>
            </a:lvl7pPr>
            <a:lvl8pPr marL="3394777" indent="-226319" defTabSz="931992" eaLnBrk="0" fontAlgn="base" hangingPunct="0">
              <a:spcBef>
                <a:spcPct val="30000"/>
              </a:spcBef>
              <a:spcAft>
                <a:spcPct val="0"/>
              </a:spcAft>
              <a:defRPr kumimoji="1" sz="1200">
                <a:solidFill>
                  <a:schemeClr val="tx1"/>
                </a:solidFill>
                <a:latin typeface="Arial" pitchFamily="34" charset="0"/>
              </a:defRPr>
            </a:lvl8pPr>
            <a:lvl9pPr marL="3847414" indent="-226319" defTabSz="931992" eaLnBrk="0" fontAlgn="base" hangingPunct="0">
              <a:spcBef>
                <a:spcPct val="30000"/>
              </a:spcBef>
              <a:spcAft>
                <a:spcPct val="0"/>
              </a:spcAft>
              <a:defRPr kumimoji="1" sz="1200">
                <a:solidFill>
                  <a:schemeClr val="tx1"/>
                </a:solidFill>
                <a:latin typeface="Arial" pitchFamily="34" charset="0"/>
              </a:defRPr>
            </a:lvl9pPr>
          </a:lstStyle>
          <a:p>
            <a:pPr>
              <a:spcBef>
                <a:spcPct val="0"/>
              </a:spcBef>
            </a:pPr>
            <a:fld id="{B3050382-85AC-4A55-BD62-0396A7168E0C}" type="slidenum">
              <a:rPr kumimoji="0" lang="en-US" altLang="en-US" smtClean="0">
                <a:latin typeface="Times New Roman" pitchFamily="18" charset="0"/>
              </a:rPr>
              <a:pPr>
                <a:spcBef>
                  <a:spcPct val="0"/>
                </a:spcBef>
              </a:pPr>
              <a:t>7</a:t>
            </a:fld>
            <a:endParaRPr kumimoji="0" lang="en-US" altLang="en-US" dirty="0" smtClean="0">
              <a:latin typeface="Times New Roman" pitchFamily="18" charset="0"/>
            </a:endParaRPr>
          </a:p>
        </p:txBody>
      </p:sp>
    </p:spTree>
    <p:extLst>
      <p:ext uri="{BB962C8B-B14F-4D97-AF65-F5344CB8AC3E}">
        <p14:creationId xmlns:p14="http://schemas.microsoft.com/office/powerpoint/2010/main" val="172504636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Slide Image Placeholder 1"/>
          <p:cNvSpPr>
            <a:spLocks noGrp="1" noRot="1" noChangeAspect="1" noTextEdit="1"/>
          </p:cNvSpPr>
          <p:nvPr>
            <p:ph type="sldImg"/>
          </p:nvPr>
        </p:nvSpPr>
        <p:spPr>
          <a:ln/>
        </p:spPr>
      </p:sp>
      <p:sp>
        <p:nvSpPr>
          <p:cNvPr id="31747" name="Notes Placehold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lvl="2" defTabSz="921393" eaLnBrk="1" hangingPunct="1">
              <a:spcBef>
                <a:spcPct val="0"/>
              </a:spcBef>
            </a:pPr>
            <a:r>
              <a:rPr lang="en-US" altLang="en-US" sz="1600" dirty="0"/>
              <a:t>These program initiatives are developed in collaboration with CDC who provide substantial funding.</a:t>
            </a:r>
          </a:p>
          <a:p>
            <a:pPr defTabSz="921393"/>
            <a:endParaRPr lang="en-US" altLang="en-US" dirty="0" smtClean="0"/>
          </a:p>
          <a:p>
            <a:pPr defTabSz="921393"/>
            <a:r>
              <a:rPr lang="en-US" altLang="en-US" dirty="0" smtClean="0"/>
              <a:t>A multi faceted approach</a:t>
            </a:r>
          </a:p>
          <a:p>
            <a:pPr defTabSz="921393"/>
            <a:endParaRPr lang="en-US" altLang="en-US" dirty="0" smtClean="0"/>
          </a:p>
          <a:p>
            <a:pPr marL="0" lvl="2" defTabSz="921393" eaLnBrk="1" hangingPunct="1">
              <a:spcBef>
                <a:spcPct val="0"/>
              </a:spcBef>
            </a:pPr>
            <a:r>
              <a:rPr lang="en-US" altLang="en-US" sz="1600" dirty="0"/>
              <a:t>Social Science: To refine public health practice</a:t>
            </a:r>
          </a:p>
          <a:p>
            <a:pPr defTabSz="921393"/>
            <a:endParaRPr lang="en-US" altLang="en-US" dirty="0" smtClean="0"/>
          </a:p>
        </p:txBody>
      </p:sp>
      <p:sp>
        <p:nvSpPr>
          <p:cNvPr id="31748" name="Slide Number Placeholder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008" eaLnBrk="0" hangingPunct="0">
              <a:spcBef>
                <a:spcPct val="30000"/>
              </a:spcBef>
              <a:defRPr kumimoji="1" sz="1200">
                <a:solidFill>
                  <a:schemeClr val="tx1"/>
                </a:solidFill>
                <a:latin typeface="Arial" pitchFamily="34" charset="0"/>
                <a:ea typeface="MS PGothic" pitchFamily="34" charset="-128"/>
              </a:defRPr>
            </a:lvl1pPr>
            <a:lvl2pPr marL="749934" indent="-288436" defTabSz="931008" eaLnBrk="0" hangingPunct="0">
              <a:spcBef>
                <a:spcPct val="30000"/>
              </a:spcBef>
              <a:defRPr kumimoji="1" sz="1200">
                <a:solidFill>
                  <a:schemeClr val="tx1"/>
                </a:solidFill>
                <a:latin typeface="Arial" pitchFamily="34" charset="0"/>
                <a:ea typeface="MS PGothic" pitchFamily="34" charset="-128"/>
              </a:defRPr>
            </a:lvl2pPr>
            <a:lvl3pPr marL="1153744" indent="-230749" defTabSz="931008" eaLnBrk="0" hangingPunct="0">
              <a:spcBef>
                <a:spcPct val="30000"/>
              </a:spcBef>
              <a:defRPr kumimoji="1" sz="1200">
                <a:solidFill>
                  <a:schemeClr val="tx1"/>
                </a:solidFill>
                <a:latin typeface="Arial" pitchFamily="34" charset="0"/>
                <a:ea typeface="MS PGothic" pitchFamily="34" charset="-128"/>
              </a:defRPr>
            </a:lvl3pPr>
            <a:lvl4pPr marL="1615242" indent="-230749" defTabSz="931008" eaLnBrk="0" hangingPunct="0">
              <a:spcBef>
                <a:spcPct val="30000"/>
              </a:spcBef>
              <a:defRPr kumimoji="1" sz="1200">
                <a:solidFill>
                  <a:schemeClr val="tx1"/>
                </a:solidFill>
                <a:latin typeface="Arial" pitchFamily="34" charset="0"/>
                <a:ea typeface="MS PGothic" pitchFamily="34" charset="-128"/>
              </a:defRPr>
            </a:lvl4pPr>
            <a:lvl5pPr marL="2076740" indent="-230749" defTabSz="931008" eaLnBrk="0" hangingPunct="0">
              <a:spcBef>
                <a:spcPct val="30000"/>
              </a:spcBef>
              <a:defRPr kumimoji="1" sz="1200">
                <a:solidFill>
                  <a:schemeClr val="tx1"/>
                </a:solidFill>
                <a:latin typeface="Arial" pitchFamily="34" charset="0"/>
                <a:ea typeface="MS PGothic" pitchFamily="34" charset="-128"/>
              </a:defRPr>
            </a:lvl5pPr>
            <a:lvl6pPr marL="2538237" indent="-230749" defTabSz="931008" eaLnBrk="0" fontAlgn="base" hangingPunct="0">
              <a:spcBef>
                <a:spcPct val="30000"/>
              </a:spcBef>
              <a:spcAft>
                <a:spcPct val="0"/>
              </a:spcAft>
              <a:defRPr kumimoji="1" sz="1200">
                <a:solidFill>
                  <a:schemeClr val="tx1"/>
                </a:solidFill>
                <a:latin typeface="Arial" pitchFamily="34" charset="0"/>
                <a:ea typeface="MS PGothic" pitchFamily="34" charset="-128"/>
              </a:defRPr>
            </a:lvl6pPr>
            <a:lvl7pPr marL="2999735" indent="-230749" defTabSz="931008" eaLnBrk="0" fontAlgn="base" hangingPunct="0">
              <a:spcBef>
                <a:spcPct val="30000"/>
              </a:spcBef>
              <a:spcAft>
                <a:spcPct val="0"/>
              </a:spcAft>
              <a:defRPr kumimoji="1" sz="1200">
                <a:solidFill>
                  <a:schemeClr val="tx1"/>
                </a:solidFill>
                <a:latin typeface="Arial" pitchFamily="34" charset="0"/>
                <a:ea typeface="MS PGothic" pitchFamily="34" charset="-128"/>
              </a:defRPr>
            </a:lvl7pPr>
            <a:lvl8pPr marL="3461233" indent="-230749" defTabSz="931008" eaLnBrk="0" fontAlgn="base" hangingPunct="0">
              <a:spcBef>
                <a:spcPct val="30000"/>
              </a:spcBef>
              <a:spcAft>
                <a:spcPct val="0"/>
              </a:spcAft>
              <a:defRPr kumimoji="1" sz="1200">
                <a:solidFill>
                  <a:schemeClr val="tx1"/>
                </a:solidFill>
                <a:latin typeface="Arial" pitchFamily="34" charset="0"/>
                <a:ea typeface="MS PGothic" pitchFamily="34" charset="-128"/>
              </a:defRPr>
            </a:lvl8pPr>
            <a:lvl9pPr marL="3922730" indent="-230749" defTabSz="931008" eaLnBrk="0" fontAlgn="base" hangingPunct="0">
              <a:spcBef>
                <a:spcPct val="30000"/>
              </a:spcBef>
              <a:spcAft>
                <a:spcPct val="0"/>
              </a:spcAft>
              <a:defRPr kumimoji="1" sz="1200">
                <a:solidFill>
                  <a:schemeClr val="tx1"/>
                </a:solidFill>
                <a:latin typeface="Arial" pitchFamily="34" charset="0"/>
                <a:ea typeface="MS PGothic" pitchFamily="34" charset="-128"/>
              </a:defRPr>
            </a:lvl9pPr>
          </a:lstStyle>
          <a:p>
            <a:pPr>
              <a:spcBef>
                <a:spcPct val="0"/>
              </a:spcBef>
            </a:pPr>
            <a:fld id="{79E8D20D-2012-454A-BBBB-7B75170C17C2}" type="slidenum">
              <a:rPr kumimoji="0" lang="en-US" altLang="en-US" smtClean="0">
                <a:latin typeface="Times New Roman" pitchFamily="18" charset="0"/>
              </a:rPr>
              <a:pPr>
                <a:spcBef>
                  <a:spcPct val="0"/>
                </a:spcBef>
              </a:pPr>
              <a:t>10</a:t>
            </a:fld>
            <a:endParaRPr kumimoji="0" lang="en-US" altLang="en-US" dirty="0" smtClean="0">
              <a:latin typeface="Times New Roman" pitchFamily="18" charset="0"/>
            </a:endParaRPr>
          </a:p>
        </p:txBody>
      </p:sp>
    </p:spTree>
    <p:extLst>
      <p:ext uri="{BB962C8B-B14F-4D97-AF65-F5344CB8AC3E}">
        <p14:creationId xmlns:p14="http://schemas.microsoft.com/office/powerpoint/2010/main" val="54000823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64" eaLnBrk="1" fontAlgn="auto" hangingPunct="1">
              <a:spcBef>
                <a:spcPts val="0"/>
              </a:spcBef>
              <a:spcAft>
                <a:spcPts val="0"/>
              </a:spcAft>
              <a:defRPr/>
            </a:pPr>
            <a:r>
              <a:rPr lang="en-US" b="1" dirty="0"/>
              <a:t>Play an important societal role by allowing parents to contribute to economic activities</a:t>
            </a:r>
          </a:p>
          <a:p>
            <a:endParaRPr lang="en-US" dirty="0" smtClean="0"/>
          </a:p>
          <a:p>
            <a:r>
              <a:rPr lang="en-US" dirty="0" smtClean="0"/>
              <a:t>United</a:t>
            </a:r>
            <a:r>
              <a:rPr lang="en-US" baseline="0" dirty="0" smtClean="0"/>
              <a:t> States Census estimates 2005. Available at: http://www.census.gov/prod/2010pubs/p70-121.pdf</a:t>
            </a:r>
            <a:endParaRPr lang="en-US" dirty="0"/>
          </a:p>
        </p:txBody>
      </p:sp>
      <p:sp>
        <p:nvSpPr>
          <p:cNvPr id="4" name="Slide Number Placeholder 3"/>
          <p:cNvSpPr>
            <a:spLocks noGrp="1"/>
          </p:cNvSpPr>
          <p:nvPr>
            <p:ph type="sldNum" sz="quarter" idx="10"/>
          </p:nvPr>
        </p:nvSpPr>
        <p:spPr/>
        <p:txBody>
          <a:bodyPr/>
          <a:lstStyle/>
          <a:p>
            <a:fld id="{BF8168EF-2469-462A-A866-667E918E4221}" type="slidenum">
              <a:rPr lang="en-US" smtClean="0"/>
              <a:pPr/>
              <a:t>11</a:t>
            </a:fld>
            <a:endParaRPr lang="en-US" dirty="0"/>
          </a:p>
        </p:txBody>
      </p:sp>
    </p:spTree>
    <p:extLst>
      <p:ext uri="{BB962C8B-B14F-4D97-AF65-F5344CB8AC3E}">
        <p14:creationId xmlns:p14="http://schemas.microsoft.com/office/powerpoint/2010/main" val="427602587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64" eaLnBrk="1" fontAlgn="auto" hangingPunct="1">
              <a:spcBef>
                <a:spcPts val="0"/>
              </a:spcBef>
              <a:spcAft>
                <a:spcPts val="0"/>
              </a:spcAft>
              <a:defRPr/>
            </a:pPr>
            <a:r>
              <a:rPr lang="en-US" b="1" dirty="0"/>
              <a:t>Play an important societal role by allowing parents to contribute to economic activities</a:t>
            </a:r>
          </a:p>
          <a:p>
            <a:endParaRPr lang="en-US" dirty="0" smtClean="0"/>
          </a:p>
          <a:p>
            <a:r>
              <a:rPr lang="en-US" dirty="0" smtClean="0"/>
              <a:t>United</a:t>
            </a:r>
            <a:r>
              <a:rPr lang="en-US" baseline="0" dirty="0" smtClean="0"/>
              <a:t> States Census estimates 2005. Available at: http://www.census.gov/prod/2010pubs/p70-121.pdf</a:t>
            </a:r>
            <a:endParaRPr lang="en-US" dirty="0"/>
          </a:p>
        </p:txBody>
      </p:sp>
      <p:sp>
        <p:nvSpPr>
          <p:cNvPr id="4" name="Slide Number Placeholder 3"/>
          <p:cNvSpPr>
            <a:spLocks noGrp="1"/>
          </p:cNvSpPr>
          <p:nvPr>
            <p:ph type="sldNum" sz="quarter" idx="10"/>
          </p:nvPr>
        </p:nvSpPr>
        <p:spPr/>
        <p:txBody>
          <a:bodyPr/>
          <a:lstStyle/>
          <a:p>
            <a:fld id="{BF8168EF-2469-462A-A866-667E918E4221}" type="slidenum">
              <a:rPr lang="en-US" smtClean="0"/>
              <a:pPr/>
              <a:t>12</a:t>
            </a:fld>
            <a:endParaRPr lang="en-US" dirty="0"/>
          </a:p>
        </p:txBody>
      </p:sp>
    </p:spTree>
    <p:extLst>
      <p:ext uri="{BB962C8B-B14F-4D97-AF65-F5344CB8AC3E}">
        <p14:creationId xmlns:p14="http://schemas.microsoft.com/office/powerpoint/2010/main" val="427602587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Statement by</a:t>
            </a:r>
            <a:br>
              <a:rPr lang="en-US" dirty="0"/>
            </a:br>
            <a:r>
              <a:rPr lang="en-US" b="1" dirty="0"/>
              <a:t>Thomas R. Frieden  M.D., M.P.H. </a:t>
            </a:r>
            <a:br>
              <a:rPr lang="en-US" b="1" dirty="0"/>
            </a:br>
            <a:r>
              <a:rPr lang="en-US" b="1" dirty="0"/>
              <a:t>Director </a:t>
            </a:r>
            <a:br>
              <a:rPr lang="en-US" b="1" dirty="0"/>
            </a:br>
            <a:r>
              <a:rPr lang="en-US" b="1" dirty="0"/>
              <a:t>Centers for Disease Control and Prevention </a:t>
            </a:r>
            <a:br>
              <a:rPr lang="en-US" b="1" dirty="0"/>
            </a:br>
            <a:r>
              <a:rPr lang="en-US" b="1" dirty="0"/>
              <a:t>U.S. Department of Health and Human Services (HHS) </a:t>
            </a:r>
            <a:endParaRPr lang="en-US" dirty="0"/>
          </a:p>
          <a:p>
            <a:r>
              <a:rPr lang="en-US" dirty="0"/>
              <a:t>on</a:t>
            </a:r>
            <a:br>
              <a:rPr lang="en-US" dirty="0"/>
            </a:br>
            <a:r>
              <a:rPr lang="en-US" b="1" dirty="0"/>
              <a:t>Antibiotic Resistance and the Threat to Public Health</a:t>
            </a:r>
            <a:r>
              <a:rPr lang="en-US" dirty="0"/>
              <a:t> </a:t>
            </a:r>
          </a:p>
          <a:p>
            <a:r>
              <a:rPr lang="en-US" dirty="0"/>
              <a:t>before</a:t>
            </a:r>
            <a:br>
              <a:rPr lang="en-US" dirty="0"/>
            </a:br>
            <a:r>
              <a:rPr lang="en-US" b="1" dirty="0"/>
              <a:t>Committee on Energy and Commerce</a:t>
            </a:r>
            <a:r>
              <a:rPr lang="en-US" dirty="0"/>
              <a:t/>
            </a:r>
            <a:br>
              <a:rPr lang="en-US" dirty="0"/>
            </a:br>
            <a:r>
              <a:rPr lang="en-US" b="1" dirty="0"/>
              <a:t>Subcommittee on Health</a:t>
            </a:r>
            <a:r>
              <a:rPr lang="en-US" dirty="0"/>
              <a:t/>
            </a:r>
            <a:br>
              <a:rPr lang="en-US" dirty="0"/>
            </a:br>
            <a:r>
              <a:rPr lang="en-US" b="1" dirty="0"/>
              <a:t>United States House of Representatives</a:t>
            </a:r>
            <a:r>
              <a:rPr lang="en-US" dirty="0"/>
              <a:t/>
            </a:r>
            <a:br>
              <a:rPr lang="en-US" dirty="0"/>
            </a:br>
            <a:endParaRPr lang="en-US" dirty="0"/>
          </a:p>
          <a:p>
            <a:r>
              <a:rPr lang="en-US" dirty="0"/>
              <a:t/>
            </a:r>
            <a:br>
              <a:rPr lang="en-US" dirty="0"/>
            </a:br>
            <a:r>
              <a:rPr lang="en-US" b="1" dirty="0"/>
              <a:t>Wednesday April 28, 2010</a:t>
            </a:r>
            <a:r>
              <a:rPr lang="en-US" dirty="0"/>
              <a:t/>
            </a:r>
            <a:br>
              <a:rPr lang="en-US" dirty="0"/>
            </a:br>
            <a:endParaRPr lang="en-US" dirty="0"/>
          </a:p>
          <a:p>
            <a:r>
              <a:rPr lang="en-US" dirty="0"/>
              <a:t>Good morning, Chairman Pallone and other distinguished members of the subcommittee.  I am Dr. Thomas Frieden, Director of the Centers for Disease Control and Prevention (CDC), an agency of the Department of Health and Human Services, and I appreciate the opportunity to talk to you today about the public health threat of antibiotic resistance and the important role CDC plays in </a:t>
            </a:r>
          </a:p>
          <a:p>
            <a:r>
              <a:rPr lang="en-US" b="1" dirty="0"/>
              <a:t>Conclusion</a:t>
            </a:r>
            <a:r>
              <a:rPr lang="en-US" dirty="0"/>
              <a:t/>
            </a:r>
            <a:br>
              <a:rPr lang="en-US" dirty="0"/>
            </a:br>
            <a:r>
              <a:rPr lang="en-US" dirty="0"/>
              <a:t>With the growing development of antibiotic resistance, it is imperative that we no longer take the availability of effective antibiotics for granted.  As a nation, we must respond to this growing problem, and our response needs to be multifactorial and multidisciplinary.  CDC will continue to develop improved diagnostics to detect resistance rapidly and accurately.  With the increased investments under the President’s budget, we will enhance our surveillance systems, such as NHSN, with electronic laboratory data and electronic medical records data, which will facilitate surveillance at the healthcare level and thereby increase surveillance capacity.  It will also result in real-time reporting, which means that there will be greater opportunities for a rapid prevention and control response.  Healthcare institutions need robust infection control programs and antibiotic stewardship programs to prevent transmission of resistant bacteria and to decrease the selective pressure for resistance.  CDC will continue its support of new and effective vaccines, like the pneumococcal vaccine, to prevent infections caused by some of the most serious infections such as MRSA and </a:t>
            </a:r>
            <a:r>
              <a:rPr lang="en-US" i="1" dirty="0"/>
              <a:t>C. difficile</a:t>
            </a:r>
            <a:r>
              <a:rPr lang="en-US" dirty="0"/>
              <a:t>.  By building on our current efforts, we can extend the life of current antibiotics and develop future antibiotic therapies to protect us from current and future disease threats.</a:t>
            </a:r>
          </a:p>
        </p:txBody>
      </p:sp>
      <p:sp>
        <p:nvSpPr>
          <p:cNvPr id="4" name="Slide Number Placeholder 3"/>
          <p:cNvSpPr>
            <a:spLocks noGrp="1"/>
          </p:cNvSpPr>
          <p:nvPr>
            <p:ph type="sldNum" sz="quarter" idx="10"/>
          </p:nvPr>
        </p:nvSpPr>
        <p:spPr/>
        <p:txBody>
          <a:bodyPr/>
          <a:lstStyle/>
          <a:p>
            <a:pPr>
              <a:defRPr/>
            </a:pPr>
            <a:fld id="{DB4999CB-4B15-4481-AD14-98254918C6DE}" type="slidenum">
              <a:rPr lang="en-US" smtClean="0"/>
              <a:pPr>
                <a:defRPr/>
              </a:pPr>
              <a:t>13</a:t>
            </a:fld>
            <a:endParaRPr lang="en-US" dirty="0"/>
          </a:p>
        </p:txBody>
      </p:sp>
    </p:spTree>
    <p:extLst>
      <p:ext uri="{BB962C8B-B14F-4D97-AF65-F5344CB8AC3E}">
        <p14:creationId xmlns:p14="http://schemas.microsoft.com/office/powerpoint/2010/main" val="239351778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extLst>
      <p:ext uri="{BB962C8B-B14F-4D97-AF65-F5344CB8AC3E}">
        <p14:creationId xmlns:p14="http://schemas.microsoft.com/office/powerpoint/2010/main" val="369647027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415663205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391400" y="609600"/>
            <a:ext cx="1524000" cy="54864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2819400" y="609600"/>
            <a:ext cx="4419600" cy="5486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58823968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819400" y="609600"/>
            <a:ext cx="60960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2819400" y="1981200"/>
            <a:ext cx="29718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5943600" y="1981200"/>
            <a:ext cx="29718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06164842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xAndTwoObj" preserve="1">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2819400" y="609600"/>
            <a:ext cx="60960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2819400" y="1981200"/>
            <a:ext cx="29718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5943600" y="1981200"/>
            <a:ext cx="29718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5943600" y="4114800"/>
            <a:ext cx="29718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404471937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58147271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24106767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2819400" y="1981200"/>
            <a:ext cx="29718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5943600" y="1981200"/>
            <a:ext cx="29718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94255357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23011429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Garamond" panose="02020404030301010803" pitchFamily="18" charset="0"/>
              </a:defRPr>
            </a:lvl1pPr>
          </a:lstStyle>
          <a:p>
            <a:r>
              <a:rPr lang="en-US" dirty="0" smtClean="0"/>
              <a:t>Click to edit Master title style</a:t>
            </a:r>
            <a:endParaRPr lang="en-US" dirty="0"/>
          </a:p>
        </p:txBody>
      </p:sp>
    </p:spTree>
    <p:extLst>
      <p:ext uri="{BB962C8B-B14F-4D97-AF65-F5344CB8AC3E}">
        <p14:creationId xmlns:p14="http://schemas.microsoft.com/office/powerpoint/2010/main" val="384406664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04692866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294288923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147385578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rotWithShape="1">
          <a:gsLst>
            <a:gs pos="0">
              <a:srgbClr val="002F76"/>
            </a:gs>
            <a:gs pos="100000">
              <a:srgbClr val="0066FF"/>
            </a:gs>
          </a:gsLst>
          <a:lin ang="5400000" scaled="1"/>
        </a:gradFill>
        <a:effectLst/>
      </p:bgPr>
    </p:bg>
    <p:spTree>
      <p:nvGrpSpPr>
        <p:cNvPr id="1" name=""/>
        <p:cNvGrpSpPr/>
        <p:nvPr/>
      </p:nvGrpSpPr>
      <p:grpSpPr>
        <a:xfrm>
          <a:off x="0" y="0"/>
          <a:ext cx="0" cy="0"/>
          <a:chOff x="0" y="0"/>
          <a:chExt cx="0" cy="0"/>
        </a:xfrm>
      </p:grpSpPr>
      <p:sp>
        <p:nvSpPr>
          <p:cNvPr id="1026" name="Rectangle 3"/>
          <p:cNvSpPr>
            <a:spLocks noGrp="1" noChangeArrowheads="1"/>
          </p:cNvSpPr>
          <p:nvPr>
            <p:ph type="title"/>
          </p:nvPr>
        </p:nvSpPr>
        <p:spPr bwMode="auto">
          <a:xfrm>
            <a:off x="2819400" y="609600"/>
            <a:ext cx="60960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75" tIns="46038" rIns="92075" bIns="46038" numCol="1" anchor="ctr" anchorCtr="0" compatLnSpc="1">
            <a:prstTxWarp prst="textNoShape">
              <a:avLst/>
            </a:prstTxWarp>
          </a:bodyPr>
          <a:lstStyle/>
          <a:p>
            <a:pPr lvl="0"/>
            <a:r>
              <a:rPr lang="en-US" altLang="en-US" smtClean="0"/>
              <a:t>Click to edit Master title style</a:t>
            </a:r>
          </a:p>
        </p:txBody>
      </p:sp>
      <p:sp>
        <p:nvSpPr>
          <p:cNvPr id="1027" name="Rectangle 4"/>
          <p:cNvSpPr>
            <a:spLocks noGrp="1" noChangeArrowheads="1"/>
          </p:cNvSpPr>
          <p:nvPr>
            <p:ph type="body" idx="1"/>
          </p:nvPr>
        </p:nvSpPr>
        <p:spPr bwMode="auto">
          <a:xfrm>
            <a:off x="2819400" y="1981200"/>
            <a:ext cx="60960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75" tIns="46038" rIns="92075" bIns="46038"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Tree>
  </p:cSld>
  <p:clrMap bg1="dk2" tx1="lt1" bg2="dk1" tx2="lt2" accent1="accent1" accent2="accent2" accent3="accent3" accent4="accent4" accent5="accent5" accent6="accent6" hlink="hlink" folHlink="folHlink"/>
  <p:sldLayoutIdLst>
    <p:sldLayoutId id="2147483951" r:id="rId1"/>
    <p:sldLayoutId id="2147483952" r:id="rId2"/>
    <p:sldLayoutId id="2147483953" r:id="rId3"/>
    <p:sldLayoutId id="2147483954" r:id="rId4"/>
    <p:sldLayoutId id="2147483955" r:id="rId5"/>
    <p:sldLayoutId id="2147483956" r:id="rId6"/>
    <p:sldLayoutId id="2147483957" r:id="rId7"/>
    <p:sldLayoutId id="2147483958" r:id="rId8"/>
    <p:sldLayoutId id="2147483959" r:id="rId9"/>
    <p:sldLayoutId id="2147483960" r:id="rId10"/>
    <p:sldLayoutId id="2147483961" r:id="rId11"/>
    <p:sldLayoutId id="2147483962" r:id="rId12"/>
    <p:sldLayoutId id="2147483963" r:id="rId13"/>
  </p:sldLayoutIdLst>
  <p:timing>
    <p:tnLst>
      <p:par>
        <p:cTn id="1" dur="indefinite" restart="never" nodeType="tmRoot"/>
      </p:par>
    </p:tnLst>
  </p:timing>
  <p:txStyles>
    <p:titleStyle>
      <a:lvl1pPr algn="l" rtl="0" eaLnBrk="0" fontAlgn="base" hangingPunct="0">
        <a:lnSpc>
          <a:spcPct val="70000"/>
        </a:lnSpc>
        <a:spcBef>
          <a:spcPct val="0"/>
        </a:spcBef>
        <a:spcAft>
          <a:spcPct val="0"/>
        </a:spcAft>
        <a:defRPr sz="4800" b="1">
          <a:solidFill>
            <a:schemeClr val="tx2"/>
          </a:solidFill>
          <a:latin typeface="+mj-lt"/>
          <a:ea typeface="+mj-ea"/>
          <a:cs typeface="+mj-cs"/>
        </a:defRPr>
      </a:lvl1pPr>
      <a:lvl2pPr algn="l" rtl="0" eaLnBrk="0" fontAlgn="base" hangingPunct="0">
        <a:lnSpc>
          <a:spcPct val="70000"/>
        </a:lnSpc>
        <a:spcBef>
          <a:spcPct val="0"/>
        </a:spcBef>
        <a:spcAft>
          <a:spcPct val="0"/>
        </a:spcAft>
        <a:defRPr sz="4800" b="1">
          <a:solidFill>
            <a:schemeClr val="tx2"/>
          </a:solidFill>
          <a:latin typeface="Garamond" pitchFamily="18" charset="0"/>
        </a:defRPr>
      </a:lvl2pPr>
      <a:lvl3pPr algn="l" rtl="0" eaLnBrk="0" fontAlgn="base" hangingPunct="0">
        <a:lnSpc>
          <a:spcPct val="70000"/>
        </a:lnSpc>
        <a:spcBef>
          <a:spcPct val="0"/>
        </a:spcBef>
        <a:spcAft>
          <a:spcPct val="0"/>
        </a:spcAft>
        <a:defRPr sz="4800" b="1">
          <a:solidFill>
            <a:schemeClr val="tx2"/>
          </a:solidFill>
          <a:latin typeface="Garamond" pitchFamily="18" charset="0"/>
        </a:defRPr>
      </a:lvl3pPr>
      <a:lvl4pPr algn="l" rtl="0" eaLnBrk="0" fontAlgn="base" hangingPunct="0">
        <a:lnSpc>
          <a:spcPct val="70000"/>
        </a:lnSpc>
        <a:spcBef>
          <a:spcPct val="0"/>
        </a:spcBef>
        <a:spcAft>
          <a:spcPct val="0"/>
        </a:spcAft>
        <a:defRPr sz="4800" b="1">
          <a:solidFill>
            <a:schemeClr val="tx2"/>
          </a:solidFill>
          <a:latin typeface="Garamond" pitchFamily="18" charset="0"/>
        </a:defRPr>
      </a:lvl4pPr>
      <a:lvl5pPr algn="l" rtl="0" eaLnBrk="0" fontAlgn="base" hangingPunct="0">
        <a:lnSpc>
          <a:spcPct val="70000"/>
        </a:lnSpc>
        <a:spcBef>
          <a:spcPct val="0"/>
        </a:spcBef>
        <a:spcAft>
          <a:spcPct val="0"/>
        </a:spcAft>
        <a:defRPr sz="4800" b="1">
          <a:solidFill>
            <a:schemeClr val="tx2"/>
          </a:solidFill>
          <a:latin typeface="Garamond" pitchFamily="18" charset="0"/>
        </a:defRPr>
      </a:lvl5pPr>
      <a:lvl6pPr marL="457200" algn="l" rtl="0" fontAlgn="base">
        <a:lnSpc>
          <a:spcPct val="70000"/>
        </a:lnSpc>
        <a:spcBef>
          <a:spcPct val="0"/>
        </a:spcBef>
        <a:spcAft>
          <a:spcPct val="0"/>
        </a:spcAft>
        <a:defRPr sz="4800" b="1">
          <a:solidFill>
            <a:schemeClr val="tx2"/>
          </a:solidFill>
          <a:latin typeface="Arial Narrow" pitchFamily="34" charset="0"/>
        </a:defRPr>
      </a:lvl6pPr>
      <a:lvl7pPr marL="914400" algn="l" rtl="0" fontAlgn="base">
        <a:lnSpc>
          <a:spcPct val="70000"/>
        </a:lnSpc>
        <a:spcBef>
          <a:spcPct val="0"/>
        </a:spcBef>
        <a:spcAft>
          <a:spcPct val="0"/>
        </a:spcAft>
        <a:defRPr sz="4800" b="1">
          <a:solidFill>
            <a:schemeClr val="tx2"/>
          </a:solidFill>
          <a:latin typeface="Arial Narrow" pitchFamily="34" charset="0"/>
        </a:defRPr>
      </a:lvl7pPr>
      <a:lvl8pPr marL="1371600" algn="l" rtl="0" fontAlgn="base">
        <a:lnSpc>
          <a:spcPct val="70000"/>
        </a:lnSpc>
        <a:spcBef>
          <a:spcPct val="0"/>
        </a:spcBef>
        <a:spcAft>
          <a:spcPct val="0"/>
        </a:spcAft>
        <a:defRPr sz="4800" b="1">
          <a:solidFill>
            <a:schemeClr val="tx2"/>
          </a:solidFill>
          <a:latin typeface="Arial Narrow" pitchFamily="34" charset="0"/>
        </a:defRPr>
      </a:lvl8pPr>
      <a:lvl9pPr marL="1828800" algn="l" rtl="0" fontAlgn="base">
        <a:lnSpc>
          <a:spcPct val="70000"/>
        </a:lnSpc>
        <a:spcBef>
          <a:spcPct val="0"/>
        </a:spcBef>
        <a:spcAft>
          <a:spcPct val="0"/>
        </a:spcAft>
        <a:defRPr sz="4800" b="1">
          <a:solidFill>
            <a:schemeClr val="tx2"/>
          </a:solidFill>
          <a:latin typeface="Arial Narrow" pitchFamily="34" charset="0"/>
        </a:defRPr>
      </a:lvl9pPr>
    </p:titleStyle>
    <p:bodyStyle>
      <a:lvl1pPr marL="342900" indent="-342900" algn="l" rtl="0" eaLnBrk="0" fontAlgn="base" hangingPunct="0">
        <a:spcBef>
          <a:spcPct val="20000"/>
        </a:spcBef>
        <a:spcAft>
          <a:spcPct val="0"/>
        </a:spcAft>
        <a:buClr>
          <a:schemeClr val="hlink"/>
        </a:buClr>
        <a:buSzPct val="60000"/>
        <a:buFont typeface="Wingdings" pitchFamily="2" charset="2"/>
        <a:buChar char="n"/>
        <a:defRPr sz="2800">
          <a:solidFill>
            <a:schemeClr val="tx1"/>
          </a:solidFill>
          <a:latin typeface="+mn-lt"/>
          <a:ea typeface="+mn-ea"/>
          <a:cs typeface="+mn-cs"/>
        </a:defRPr>
      </a:lvl1pPr>
      <a:lvl2pPr marL="742950" indent="-285750" algn="l" rtl="0" eaLnBrk="0" fontAlgn="base" hangingPunct="0">
        <a:spcBef>
          <a:spcPct val="20000"/>
        </a:spcBef>
        <a:spcAft>
          <a:spcPct val="0"/>
        </a:spcAft>
        <a:buClr>
          <a:schemeClr val="tx2"/>
        </a:buClr>
        <a:buSzPct val="65000"/>
        <a:buFont typeface="Wingdings" pitchFamily="2" charset="2"/>
        <a:buChar char="u"/>
        <a:defRPr sz="2600">
          <a:solidFill>
            <a:schemeClr val="tx1"/>
          </a:solidFill>
          <a:latin typeface="+mn-lt"/>
        </a:defRPr>
      </a:lvl2pPr>
      <a:lvl3pPr marL="1143000" indent="-228600" algn="l" rtl="0" eaLnBrk="0" fontAlgn="base" hangingPunct="0">
        <a:spcBef>
          <a:spcPct val="20000"/>
        </a:spcBef>
        <a:spcAft>
          <a:spcPct val="0"/>
        </a:spcAft>
        <a:buClr>
          <a:schemeClr val="hlink"/>
        </a:buClr>
        <a:buSzPct val="65000"/>
        <a:buFont typeface="Wingdings" pitchFamily="2" charset="2"/>
        <a:buChar char="«"/>
        <a:defRPr sz="2400">
          <a:solidFill>
            <a:schemeClr val="tx1"/>
          </a:solidFill>
          <a:latin typeface="+mn-lt"/>
        </a:defRPr>
      </a:lvl3pPr>
      <a:lvl4pPr marL="1600200" indent="-228600" algn="l" rtl="0" eaLnBrk="0" fontAlgn="base" hangingPunct="0">
        <a:spcBef>
          <a:spcPct val="20000"/>
        </a:spcBef>
        <a:spcAft>
          <a:spcPct val="0"/>
        </a:spcAft>
        <a:buClr>
          <a:schemeClr val="tx2"/>
        </a:buClr>
        <a:buSzPct val="100000"/>
        <a:buChar char="•"/>
        <a:defRPr sz="2000">
          <a:solidFill>
            <a:schemeClr val="tx1"/>
          </a:solidFill>
          <a:latin typeface="+mn-lt"/>
        </a:defRPr>
      </a:lvl4pPr>
      <a:lvl5pPr marL="2057400" indent="-228600" algn="l" rtl="0" eaLnBrk="0" fontAlgn="base" hangingPunct="0">
        <a:spcBef>
          <a:spcPct val="20000"/>
        </a:spcBef>
        <a:spcAft>
          <a:spcPct val="0"/>
        </a:spcAft>
        <a:buClr>
          <a:schemeClr val="hlink"/>
        </a:buClr>
        <a:buSzPct val="100000"/>
        <a:buChar char="–"/>
        <a:defRPr sz="2000">
          <a:solidFill>
            <a:schemeClr val="tx1"/>
          </a:solidFill>
          <a:latin typeface="+mn-lt"/>
        </a:defRPr>
      </a:lvl5pPr>
      <a:lvl6pPr marL="2514600" indent="-228600" algn="l" rtl="0" fontAlgn="base">
        <a:spcBef>
          <a:spcPct val="20000"/>
        </a:spcBef>
        <a:spcAft>
          <a:spcPct val="0"/>
        </a:spcAft>
        <a:buClr>
          <a:schemeClr val="hlink"/>
        </a:buClr>
        <a:buSzPct val="100000"/>
        <a:buChar char="–"/>
        <a:defRPr sz="2000">
          <a:solidFill>
            <a:schemeClr val="tx1"/>
          </a:solidFill>
          <a:latin typeface="+mn-lt"/>
        </a:defRPr>
      </a:lvl6pPr>
      <a:lvl7pPr marL="2971800" indent="-228600" algn="l" rtl="0" fontAlgn="base">
        <a:spcBef>
          <a:spcPct val="20000"/>
        </a:spcBef>
        <a:spcAft>
          <a:spcPct val="0"/>
        </a:spcAft>
        <a:buClr>
          <a:schemeClr val="hlink"/>
        </a:buClr>
        <a:buSzPct val="100000"/>
        <a:buChar char="–"/>
        <a:defRPr sz="2000">
          <a:solidFill>
            <a:schemeClr val="tx1"/>
          </a:solidFill>
          <a:latin typeface="+mn-lt"/>
        </a:defRPr>
      </a:lvl7pPr>
      <a:lvl8pPr marL="3429000" indent="-228600" algn="l" rtl="0" fontAlgn="base">
        <a:spcBef>
          <a:spcPct val="20000"/>
        </a:spcBef>
        <a:spcAft>
          <a:spcPct val="0"/>
        </a:spcAft>
        <a:buClr>
          <a:schemeClr val="hlink"/>
        </a:buClr>
        <a:buSzPct val="100000"/>
        <a:buChar char="–"/>
        <a:defRPr sz="2000">
          <a:solidFill>
            <a:schemeClr val="tx1"/>
          </a:solidFill>
          <a:latin typeface="+mn-lt"/>
        </a:defRPr>
      </a:lvl8pPr>
      <a:lvl9pPr marL="3886200" indent="-228600" algn="l" rtl="0" fontAlgn="base">
        <a:spcBef>
          <a:spcPct val="20000"/>
        </a:spcBef>
        <a:spcAft>
          <a:spcPct val="0"/>
        </a:spcAft>
        <a:buClr>
          <a:schemeClr val="hlink"/>
        </a:buClr>
        <a:buSzPct val="100000"/>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3.jpe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18.jpeg"/></Relationships>
</file>

<file path=ppt/slides/_rels/slide11.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7.xml"/><Relationship Id="rId1" Type="http://schemas.openxmlformats.org/officeDocument/2006/relationships/slideLayout" Target="../slideLayouts/slideLayout2.xml"/><Relationship Id="rId5" Type="http://schemas.openxmlformats.org/officeDocument/2006/relationships/image" Target="../media/image21.jpeg"/><Relationship Id="rId4" Type="http://schemas.openxmlformats.org/officeDocument/2006/relationships/image" Target="../media/image20.png"/></Relationships>
</file>

<file path=ppt/slides/_rels/slide12.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9.xml"/><Relationship Id="rId1" Type="http://schemas.openxmlformats.org/officeDocument/2006/relationships/slideLayout" Target="../slideLayouts/slideLayout7.xml"/><Relationship Id="rId4" Type="http://schemas.openxmlformats.org/officeDocument/2006/relationships/image" Target="../media/image24.jpeg"/></Relationships>
</file>

<file path=ppt/slides/_rels/slide14.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1.xml"/><Relationship Id="rId1" Type="http://schemas.openxmlformats.org/officeDocument/2006/relationships/slideLayout" Target="../slideLayouts/slideLayout4.xml"/><Relationship Id="rId4" Type="http://schemas.openxmlformats.org/officeDocument/2006/relationships/image" Target="../media/image27.png"/></Relationships>
</file>

<file path=ppt/slides/_rels/slide16.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notesSlide" Target="../notesSlides/notesSlide12.xml"/><Relationship Id="rId1" Type="http://schemas.openxmlformats.org/officeDocument/2006/relationships/slideLayout" Target="../slideLayouts/slideLayout4.xml"/><Relationship Id="rId4" Type="http://schemas.openxmlformats.org/officeDocument/2006/relationships/chart" Target="../charts/chart1.xml"/></Relationships>
</file>

<file path=ppt/slides/_rels/slide17.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13.xml"/><Relationship Id="rId1" Type="http://schemas.openxmlformats.org/officeDocument/2006/relationships/slideLayout" Target="../slideLayouts/slideLayout4.xml"/><Relationship Id="rId5" Type="http://schemas.openxmlformats.org/officeDocument/2006/relationships/image" Target="../media/image31.png"/><Relationship Id="rId4" Type="http://schemas.openxmlformats.org/officeDocument/2006/relationships/image" Target="../media/image30.jpeg"/></Relationships>
</file>

<file path=ppt/slides/_rels/slide18.xml.rels><?xml version="1.0" encoding="UTF-8" standalone="yes"?>
<Relationships xmlns="http://schemas.openxmlformats.org/package/2006/relationships"><Relationship Id="rId3" Type="http://schemas.openxmlformats.org/officeDocument/2006/relationships/image" Target="../media/image32.GIF"/><Relationship Id="rId2" Type="http://schemas.openxmlformats.org/officeDocument/2006/relationships/notesSlide" Target="../notesSlides/notesSlide14.xml"/><Relationship Id="rId1" Type="http://schemas.openxmlformats.org/officeDocument/2006/relationships/slideLayout" Target="../slideLayouts/slideLayout4.xml"/><Relationship Id="rId5" Type="http://schemas.openxmlformats.org/officeDocument/2006/relationships/image" Target="../media/image34.jpeg"/><Relationship Id="rId4" Type="http://schemas.openxmlformats.org/officeDocument/2006/relationships/image" Target="../media/image33.png"/></Relationships>
</file>

<file path=ppt/slides/_rels/slide19.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notesSlide" Target="../notesSlides/notesSlide15.xml"/><Relationship Id="rId1" Type="http://schemas.openxmlformats.org/officeDocument/2006/relationships/slideLayout" Target="../slideLayouts/slideLayout4.xml"/><Relationship Id="rId5" Type="http://schemas.openxmlformats.org/officeDocument/2006/relationships/image" Target="../media/image37.emf"/><Relationship Id="rId4" Type="http://schemas.openxmlformats.org/officeDocument/2006/relationships/image" Target="../media/image36.jpg"/></Relationships>
</file>

<file path=ppt/slides/_rels/slide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notesSlide" Target="../notesSlides/notesSlide16.xml"/><Relationship Id="rId1" Type="http://schemas.openxmlformats.org/officeDocument/2006/relationships/slideLayout" Target="../slideLayouts/slideLayout6.xml"/><Relationship Id="rId4" Type="http://schemas.openxmlformats.org/officeDocument/2006/relationships/image" Target="../media/image39.jpeg"/></Relationships>
</file>

<file path=ppt/slides/_rels/slide21.xml.rels><?xml version="1.0" encoding="UTF-8" standalone="yes"?>
<Relationships xmlns="http://schemas.openxmlformats.org/package/2006/relationships"><Relationship Id="rId8" Type="http://schemas.openxmlformats.org/officeDocument/2006/relationships/image" Target="../media/image46.jpeg"/><Relationship Id="rId13" Type="http://schemas.openxmlformats.org/officeDocument/2006/relationships/image" Target="../media/image51.jpeg"/><Relationship Id="rId3" Type="http://schemas.openxmlformats.org/officeDocument/2006/relationships/image" Target="../media/image41.jpeg"/><Relationship Id="rId7" Type="http://schemas.openxmlformats.org/officeDocument/2006/relationships/image" Target="../media/image45.jpeg"/><Relationship Id="rId12" Type="http://schemas.openxmlformats.org/officeDocument/2006/relationships/image" Target="../media/image50.jpeg"/><Relationship Id="rId2" Type="http://schemas.openxmlformats.org/officeDocument/2006/relationships/image" Target="../media/image40.jpeg"/><Relationship Id="rId1" Type="http://schemas.openxmlformats.org/officeDocument/2006/relationships/slideLayout" Target="../slideLayouts/slideLayout2.xml"/><Relationship Id="rId6" Type="http://schemas.openxmlformats.org/officeDocument/2006/relationships/image" Target="../media/image44.jpeg"/><Relationship Id="rId11" Type="http://schemas.openxmlformats.org/officeDocument/2006/relationships/image" Target="../media/image49.png"/><Relationship Id="rId5" Type="http://schemas.openxmlformats.org/officeDocument/2006/relationships/image" Target="../media/image43.png"/><Relationship Id="rId10" Type="http://schemas.openxmlformats.org/officeDocument/2006/relationships/image" Target="../media/image48.png"/><Relationship Id="rId4" Type="http://schemas.openxmlformats.org/officeDocument/2006/relationships/image" Target="../media/image42.jpeg"/><Relationship Id="rId9" Type="http://schemas.openxmlformats.org/officeDocument/2006/relationships/image" Target="../media/image47.jpeg"/><Relationship Id="rId14" Type="http://schemas.openxmlformats.org/officeDocument/2006/relationships/image" Target="../media/image52.jpeg"/></Relationships>
</file>

<file path=ppt/slides/_rels/slide22.xml.rels><?xml version="1.0" encoding="UTF-8" standalone="yes"?>
<Relationships xmlns="http://schemas.openxmlformats.org/package/2006/relationships"><Relationship Id="rId2" Type="http://schemas.openxmlformats.org/officeDocument/2006/relationships/image" Target="../media/image53.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3.xml"/><Relationship Id="rId1" Type="http://schemas.openxmlformats.org/officeDocument/2006/relationships/slideLayout" Target="../slideLayouts/slideLayout12.xml"/><Relationship Id="rId4" Type="http://schemas.openxmlformats.org/officeDocument/2006/relationships/image" Target="../media/image8.jpeg"/></Relationships>
</file>

<file path=ppt/slides/_rels/slide5.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4.xml"/><Relationship Id="rId1" Type="http://schemas.openxmlformats.org/officeDocument/2006/relationships/slideLayout" Target="../slideLayouts/slideLayout12.xml"/><Relationship Id="rId5" Type="http://schemas.openxmlformats.org/officeDocument/2006/relationships/image" Target="../media/image10.jpeg"/><Relationship Id="rId4" Type="http://schemas.openxmlformats.org/officeDocument/2006/relationships/hyperlink" Target="https://www.google.com/url?sa=i&amp;rct=j&amp;q=&amp;esrc=s&amp;source=images&amp;cd=&amp;cad=rja&amp;uact=8&amp;ved=&amp;url=https://www.healthtap.com/topics/rash-after-ear-infection&amp;bvm=bv.124088155,d.dmo&amp;psig=AFQjCNGviKJazzz2OnYBcA2E483j-VqW8A&amp;ust=1465600499659454" TargetMode="External"/></Relationships>
</file>

<file path=ppt/slides/_rels/slide6.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5.xml"/><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1"/>
          <p:cNvSpPr>
            <a:spLocks noGrp="1"/>
          </p:cNvSpPr>
          <p:nvPr>
            <p:ph type="ctrTitle"/>
          </p:nvPr>
        </p:nvSpPr>
        <p:spPr>
          <a:xfrm>
            <a:off x="685800" y="807483"/>
            <a:ext cx="7772400" cy="2124075"/>
          </a:xfrm>
        </p:spPr>
        <p:txBody>
          <a:bodyPr/>
          <a:lstStyle/>
          <a:p>
            <a:pPr algn="ctr" eaLnBrk="1" hangingPunct="1"/>
            <a:r>
              <a:rPr lang="en-US" altLang="en-US" sz="3200" dirty="0"/>
              <a:t>Get Smart Know When Antibiotics Work </a:t>
            </a:r>
            <a:r>
              <a:rPr lang="en-US" altLang="en-US" sz="3200" dirty="0" smtClean="0"/>
              <a:t> Pennsylvania</a:t>
            </a:r>
            <a:r>
              <a:rPr lang="en-US" altLang="en-US" sz="3200" dirty="0" smtClean="0">
                <a:solidFill>
                  <a:schemeClr val="tx2"/>
                </a:solidFill>
              </a:rPr>
              <a:t/>
            </a:r>
            <a:br>
              <a:rPr lang="en-US" altLang="en-US" sz="3200" dirty="0" smtClean="0">
                <a:solidFill>
                  <a:schemeClr val="tx2"/>
                </a:solidFill>
              </a:rPr>
            </a:br>
            <a:r>
              <a:rPr lang="en-US" altLang="en-US" sz="3200" b="1" dirty="0" smtClean="0">
                <a:solidFill>
                  <a:srgbClr val="FFFF00"/>
                </a:solidFill>
              </a:rPr>
              <a:t/>
            </a:r>
            <a:br>
              <a:rPr lang="en-US" altLang="en-US" sz="3200" b="1" dirty="0" smtClean="0">
                <a:solidFill>
                  <a:srgbClr val="FFFF00"/>
                </a:solidFill>
              </a:rPr>
            </a:br>
            <a:r>
              <a:rPr lang="en-US" altLang="en-US" sz="3600" dirty="0" smtClean="0"/>
              <a:t/>
            </a:r>
            <a:br>
              <a:rPr lang="en-US" altLang="en-US" sz="3600" dirty="0" smtClean="0"/>
            </a:br>
            <a:endParaRPr lang="en-US" altLang="en-US" sz="2800" dirty="0" smtClean="0">
              <a:solidFill>
                <a:srgbClr val="FFFF00"/>
              </a:solidFill>
            </a:endParaRPr>
          </a:p>
        </p:txBody>
      </p:sp>
      <p:sp>
        <p:nvSpPr>
          <p:cNvPr id="15363" name="Subtitle 2"/>
          <p:cNvSpPr>
            <a:spLocks noGrp="1"/>
          </p:cNvSpPr>
          <p:nvPr>
            <p:ph type="subTitle" idx="1"/>
          </p:nvPr>
        </p:nvSpPr>
        <p:spPr>
          <a:xfrm>
            <a:off x="1071563" y="2286000"/>
            <a:ext cx="6858000" cy="2320925"/>
          </a:xfrm>
        </p:spPr>
        <p:txBody>
          <a:bodyPr/>
          <a:lstStyle/>
          <a:p>
            <a:pPr eaLnBrk="1" hangingPunct="1">
              <a:lnSpc>
                <a:spcPct val="100000"/>
              </a:lnSpc>
              <a:spcBef>
                <a:spcPct val="0"/>
              </a:spcBef>
            </a:pPr>
            <a:r>
              <a:rPr lang="pt-BR" altLang="ja-JP" sz="2400" dirty="0" smtClean="0">
                <a:latin typeface="Garamond" pitchFamily="18" charset="0"/>
              </a:rPr>
              <a:t>Nkuchia M. M’ikanatha, DrPH, MPH </a:t>
            </a:r>
            <a:br>
              <a:rPr lang="pt-BR" altLang="ja-JP" sz="2400" dirty="0" smtClean="0">
                <a:latin typeface="Garamond" pitchFamily="18" charset="0"/>
              </a:rPr>
            </a:br>
            <a:r>
              <a:rPr lang="pt-BR" altLang="ja-JP" sz="2400" dirty="0" smtClean="0">
                <a:latin typeface="Garamond" pitchFamily="18" charset="0"/>
              </a:rPr>
              <a:t>Lead Epidemiologist, AR Program </a:t>
            </a:r>
            <a:br>
              <a:rPr lang="pt-BR" altLang="ja-JP" sz="2400" dirty="0" smtClean="0">
                <a:latin typeface="Garamond" pitchFamily="18" charset="0"/>
              </a:rPr>
            </a:br>
            <a:r>
              <a:rPr lang="pt-BR" altLang="ja-JP" sz="2400" dirty="0" smtClean="0">
                <a:latin typeface="Garamond" pitchFamily="18" charset="0"/>
              </a:rPr>
              <a:t>Pennsylvania Department of Health</a:t>
            </a:r>
            <a:br>
              <a:rPr lang="pt-BR" altLang="ja-JP" sz="2400" dirty="0" smtClean="0">
                <a:latin typeface="Garamond" pitchFamily="18" charset="0"/>
              </a:rPr>
            </a:br>
            <a:r>
              <a:rPr lang="pt-BR" altLang="ja-JP" sz="1800" dirty="0" smtClean="0">
                <a:latin typeface="Garamond" pitchFamily="18" charset="0"/>
              </a:rPr>
              <a:t/>
            </a:r>
            <a:br>
              <a:rPr lang="pt-BR" altLang="ja-JP" sz="1800" dirty="0" smtClean="0">
                <a:latin typeface="Garamond" pitchFamily="18" charset="0"/>
              </a:rPr>
            </a:br>
            <a:endParaRPr lang="en-US" altLang="en-US" sz="2100" dirty="0" smtClean="0"/>
          </a:p>
        </p:txBody>
      </p:sp>
      <p:pic>
        <p:nvPicPr>
          <p:cNvPr id="15364" name="Picture 41" descr="DOH-rgb"/>
          <p:cNvPicPr>
            <a:picLocks noChangeAspect="1" noChangeArrowheads="1"/>
          </p:cNvPicPr>
          <p:nvPr/>
        </p:nvPicPr>
        <p:blipFill>
          <a:blip r:embed="rId3">
            <a:extLst>
              <a:ext uri="{28A0092B-C50C-407E-A947-70E740481C1C}">
                <a14:useLocalDpi xmlns:a14="http://schemas.microsoft.com/office/drawing/2010/main" val="0"/>
              </a:ext>
            </a:extLst>
          </a:blip>
          <a:srcRect l="-2596" t="-5798" r="-3825" b="-4723"/>
          <a:stretch>
            <a:fillRect/>
          </a:stretch>
        </p:blipFill>
        <p:spPr bwMode="auto">
          <a:xfrm>
            <a:off x="2438400" y="5558374"/>
            <a:ext cx="3017837" cy="914400"/>
          </a:xfrm>
          <a:prstGeom prst="rect">
            <a:avLst/>
          </a:prstGeom>
          <a:solidFill>
            <a:schemeClr val="tx1"/>
          </a:solidFill>
          <a:ln>
            <a:noFill/>
          </a:ln>
          <a:extLst>
            <a:ext uri="{91240B29-F687-4F45-9708-019B960494DF}">
              <a14:hiddenLine xmlns:a14="http://schemas.microsoft.com/office/drawing/2010/main" w="9525">
                <a:solidFill>
                  <a:srgbClr val="000000"/>
                </a:solidFill>
                <a:miter lim="800000"/>
                <a:headEnd/>
                <a:tailEnd/>
              </a14:hiddenLine>
            </a:ext>
          </a:extLst>
        </p:spPr>
      </p:pic>
      <p:pic>
        <p:nvPicPr>
          <p:cNvPr id="15365"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81000" y="5558374"/>
            <a:ext cx="1600200" cy="914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5366" name="Picture 1"/>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5784850" y="5536943"/>
            <a:ext cx="3189683" cy="957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367" name="Rectangle 1"/>
          <p:cNvSpPr>
            <a:spLocks noChangeArrowheads="1"/>
          </p:cNvSpPr>
          <p:nvPr/>
        </p:nvSpPr>
        <p:spPr bwMode="auto">
          <a:xfrm>
            <a:off x="1161762" y="3715783"/>
            <a:ext cx="6677602" cy="10382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lnSpc>
                <a:spcPct val="90000"/>
              </a:lnSpc>
              <a:spcBef>
                <a:spcPts val="1000"/>
              </a:spcBef>
              <a:buFont typeface="Arial" charset="0"/>
              <a:buChar char="•"/>
              <a:defRPr sz="2800">
                <a:solidFill>
                  <a:schemeClr val="tx1"/>
                </a:solidFill>
                <a:latin typeface="Calibri" pitchFamily="34" charset="0"/>
              </a:defRPr>
            </a:lvl1pPr>
            <a:lvl2pPr marL="742950" indent="-285750" eaLnBrk="0" hangingPunct="0">
              <a:lnSpc>
                <a:spcPct val="90000"/>
              </a:lnSpc>
              <a:spcBef>
                <a:spcPts val="500"/>
              </a:spcBef>
              <a:buFont typeface="Arial" charset="0"/>
              <a:buChar char="•"/>
              <a:defRPr sz="2400">
                <a:solidFill>
                  <a:schemeClr val="tx1"/>
                </a:solidFill>
                <a:latin typeface="Calibri" pitchFamily="34" charset="0"/>
              </a:defRPr>
            </a:lvl2pPr>
            <a:lvl3pPr marL="1143000" indent="-228600" eaLnBrk="0" hangingPunct="0">
              <a:lnSpc>
                <a:spcPct val="90000"/>
              </a:lnSpc>
              <a:spcBef>
                <a:spcPts val="500"/>
              </a:spcBef>
              <a:buFont typeface="Arial" charset="0"/>
              <a:buChar char="•"/>
              <a:defRPr sz="2000">
                <a:solidFill>
                  <a:schemeClr val="tx1"/>
                </a:solidFill>
                <a:latin typeface="Calibri" pitchFamily="34" charset="0"/>
              </a:defRPr>
            </a:lvl3pPr>
            <a:lvl4pPr marL="1600200" indent="-228600" eaLnBrk="0" hangingPunct="0">
              <a:lnSpc>
                <a:spcPct val="90000"/>
              </a:lnSpc>
              <a:spcBef>
                <a:spcPts val="500"/>
              </a:spcBef>
              <a:buFont typeface="Arial" charset="0"/>
              <a:buChar char="•"/>
              <a:defRPr>
                <a:solidFill>
                  <a:schemeClr val="tx1"/>
                </a:solidFill>
                <a:latin typeface="Calibri" pitchFamily="34" charset="0"/>
              </a:defRPr>
            </a:lvl4pPr>
            <a:lvl5pPr marL="2057400" indent="-228600" eaLnBrk="0" hangingPunct="0">
              <a:lnSpc>
                <a:spcPct val="90000"/>
              </a:lnSpc>
              <a:spcBef>
                <a:spcPts val="500"/>
              </a:spcBef>
              <a:buFont typeface="Arial" charset="0"/>
              <a:buChar char="•"/>
              <a:defRPr>
                <a:solidFill>
                  <a:schemeClr val="tx1"/>
                </a:solidFill>
                <a:latin typeface="Calibri" pitchFamily="34" charset="0"/>
              </a:defRPr>
            </a:lvl5pPr>
            <a:lvl6pPr marL="25146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defRPr>
            </a:lvl6pPr>
            <a:lvl7pPr marL="29718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defRPr>
            </a:lvl7pPr>
            <a:lvl8pPr marL="34290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defRPr>
            </a:lvl8pPr>
            <a:lvl9pPr marL="38862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defRPr>
            </a:lvl9pPr>
          </a:lstStyle>
          <a:p>
            <a:pPr algn="ctr" eaLnBrk="1" hangingPunct="1">
              <a:lnSpc>
                <a:spcPct val="100000"/>
              </a:lnSpc>
              <a:spcBef>
                <a:spcPct val="20000"/>
              </a:spcBef>
              <a:buFontTx/>
              <a:buNone/>
            </a:pPr>
            <a:r>
              <a:rPr lang="en-US" altLang="en-US" sz="1600" b="0" dirty="0">
                <a:latin typeface="Garamond" pitchFamily="18" charset="0"/>
              </a:rPr>
              <a:t>Council of State and Territorial </a:t>
            </a:r>
            <a:r>
              <a:rPr lang="en-US" altLang="en-US" sz="1600" b="0" dirty="0" smtClean="0">
                <a:latin typeface="Garamond" pitchFamily="18" charset="0"/>
              </a:rPr>
              <a:t>Epidemiologists </a:t>
            </a:r>
            <a:r>
              <a:rPr lang="en-US" altLang="en-US" sz="1600" b="0" dirty="0">
                <a:latin typeface="Garamond" pitchFamily="18" charset="0"/>
              </a:rPr>
              <a:t>Annual </a:t>
            </a:r>
            <a:r>
              <a:rPr lang="en-US" altLang="en-US" sz="1600" b="0" dirty="0" smtClean="0">
                <a:latin typeface="Garamond" pitchFamily="18" charset="0"/>
              </a:rPr>
              <a:t>Conference</a:t>
            </a:r>
          </a:p>
          <a:p>
            <a:pPr algn="ctr">
              <a:buNone/>
            </a:pPr>
            <a:r>
              <a:rPr lang="en-US" sz="1600" b="0" dirty="0" smtClean="0">
                <a:latin typeface="Garamond" pitchFamily="18" charset="0"/>
              </a:rPr>
              <a:t>Tuesday, June 21, 2016: 2:00 PM-3:30 PM</a:t>
            </a:r>
          </a:p>
          <a:p>
            <a:pPr algn="ctr">
              <a:buNone/>
            </a:pPr>
            <a:r>
              <a:rPr lang="en-US" sz="1600" b="0" dirty="0" smtClean="0">
                <a:latin typeface="Garamond" pitchFamily="18" charset="0"/>
              </a:rPr>
              <a:t>Kahtnu </a:t>
            </a:r>
            <a:r>
              <a:rPr lang="en-US" sz="1600" b="0" dirty="0">
                <a:latin typeface="Garamond" pitchFamily="18" charset="0"/>
              </a:rPr>
              <a:t>1 (Dena'ina Convention Center</a:t>
            </a:r>
            <a:r>
              <a:rPr lang="en-US" sz="1600" b="0" dirty="0" smtClean="0">
                <a:latin typeface="Garamond" pitchFamily="18" charset="0"/>
              </a:rPr>
              <a:t>)</a:t>
            </a:r>
            <a:endParaRPr lang="en-US" sz="1600" b="0" dirty="0">
              <a:latin typeface="Garamond" pitchFamily="18" charset="0"/>
            </a:endParaRPr>
          </a:p>
        </p:txBody>
      </p:sp>
    </p:spTree>
    <p:extLst>
      <p:ext uri="{BB962C8B-B14F-4D97-AF65-F5344CB8AC3E}">
        <p14:creationId xmlns:p14="http://schemas.microsoft.com/office/powerpoint/2010/main" val="343108055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le 1"/>
          <p:cNvSpPr>
            <a:spLocks noGrp="1"/>
          </p:cNvSpPr>
          <p:nvPr>
            <p:ph type="title"/>
          </p:nvPr>
        </p:nvSpPr>
        <p:spPr>
          <a:xfrm>
            <a:off x="609600" y="304800"/>
            <a:ext cx="8388350" cy="1143000"/>
          </a:xfrm>
        </p:spPr>
        <p:txBody>
          <a:bodyPr/>
          <a:lstStyle/>
          <a:p>
            <a:r>
              <a:rPr lang="en-US" sz="3600" dirty="0">
                <a:latin typeface="Garamond" pitchFamily="18" charset="0"/>
              </a:rPr>
              <a:t>Pediatric </a:t>
            </a:r>
            <a:r>
              <a:rPr lang="en-US" sz="3600" dirty="0" smtClean="0">
                <a:latin typeface="Garamond" pitchFamily="18" charset="0"/>
              </a:rPr>
              <a:t>Initiative  </a:t>
            </a:r>
            <a:endParaRPr lang="en-US" sz="3600" dirty="0">
              <a:latin typeface="Garamond" pitchFamily="18" charset="0"/>
            </a:endParaRPr>
          </a:p>
        </p:txBody>
      </p:sp>
      <p:sp>
        <p:nvSpPr>
          <p:cNvPr id="6" name="Content Placeholder 2"/>
          <p:cNvSpPr>
            <a:spLocks noGrp="1"/>
          </p:cNvSpPr>
          <p:nvPr>
            <p:ph idx="1"/>
          </p:nvPr>
        </p:nvSpPr>
        <p:spPr>
          <a:xfrm>
            <a:off x="304800" y="1143000"/>
            <a:ext cx="4876800" cy="5029200"/>
          </a:xfrm>
        </p:spPr>
        <p:txBody>
          <a:bodyPr/>
          <a:lstStyle/>
          <a:p>
            <a:pPr marL="0" indent="0">
              <a:buFont typeface="Wingdings" pitchFamily="2" charset="2"/>
              <a:buNone/>
              <a:defRPr/>
            </a:pPr>
            <a:r>
              <a:rPr lang="en-US" sz="2000" dirty="0" smtClean="0"/>
              <a:t>Pediatric settings </a:t>
            </a:r>
          </a:p>
          <a:p>
            <a:pPr>
              <a:defRPr/>
            </a:pPr>
            <a:r>
              <a:rPr lang="en-US" sz="2000" dirty="0" smtClean="0"/>
              <a:t>Pediatric clinics Abx stewardship  </a:t>
            </a:r>
          </a:p>
          <a:p>
            <a:pPr lvl="1">
              <a:buFont typeface="Wingdings" panose="05000000000000000000" pitchFamily="2" charset="2"/>
              <a:buChar char="§"/>
              <a:defRPr/>
            </a:pPr>
            <a:r>
              <a:rPr lang="en-US" sz="2000" dirty="0" smtClean="0"/>
              <a:t>Promote Get Smart guidelines </a:t>
            </a:r>
          </a:p>
          <a:p>
            <a:pPr lvl="1">
              <a:buFont typeface="Wingdings" panose="05000000000000000000" pitchFamily="2" charset="2"/>
              <a:buChar char="§"/>
              <a:defRPr/>
            </a:pPr>
            <a:r>
              <a:rPr lang="en-US" sz="2000" dirty="0"/>
              <a:t>Provider-based feedback on </a:t>
            </a:r>
            <a:r>
              <a:rPr lang="en-US" sz="2000" dirty="0" smtClean="0"/>
              <a:t>Abxs and </a:t>
            </a:r>
            <a:r>
              <a:rPr lang="en-US" sz="2000" dirty="0"/>
              <a:t>BSAs  </a:t>
            </a:r>
          </a:p>
          <a:p>
            <a:pPr lvl="1">
              <a:buFont typeface="Wingdings" panose="05000000000000000000" pitchFamily="2" charset="2"/>
              <a:buChar char="§"/>
              <a:defRPr/>
            </a:pPr>
            <a:r>
              <a:rPr lang="en-US" sz="2000" dirty="0" smtClean="0"/>
              <a:t>Reduce parental expectations for Abxs </a:t>
            </a:r>
          </a:p>
          <a:p>
            <a:pPr>
              <a:defRPr/>
            </a:pPr>
            <a:r>
              <a:rPr lang="en-US" sz="2000" dirty="0" smtClean="0"/>
              <a:t>Collaborations </a:t>
            </a:r>
          </a:p>
          <a:p>
            <a:pPr lvl="1">
              <a:buFont typeface="Wingdings" panose="05000000000000000000" pitchFamily="2" charset="2"/>
              <a:buChar char="§"/>
              <a:defRPr/>
            </a:pPr>
            <a:r>
              <a:rPr lang="en-US" sz="2000" dirty="0"/>
              <a:t>Penn State Hershey Pediatrics </a:t>
            </a:r>
          </a:p>
          <a:p>
            <a:pPr lvl="1">
              <a:buFont typeface="Wingdings" panose="05000000000000000000" pitchFamily="2" charset="2"/>
              <a:buChar char="§"/>
              <a:defRPr/>
            </a:pPr>
            <a:r>
              <a:rPr lang="en-US" sz="2000" dirty="0"/>
              <a:t>Children’s Hospital of </a:t>
            </a:r>
            <a:r>
              <a:rPr lang="en-US" sz="2000" dirty="0" smtClean="0"/>
              <a:t>Pittsburgh</a:t>
            </a:r>
          </a:p>
          <a:p>
            <a:pPr>
              <a:defRPr/>
            </a:pPr>
            <a:r>
              <a:rPr lang="en-US" sz="2000" dirty="0" smtClean="0"/>
              <a:t>Focus</a:t>
            </a:r>
          </a:p>
          <a:p>
            <a:pPr lvl="1">
              <a:buFont typeface="Wingdings" panose="05000000000000000000" pitchFamily="2" charset="2"/>
              <a:buChar char="§"/>
              <a:defRPr/>
            </a:pPr>
            <a:r>
              <a:rPr lang="en-US" sz="2000" dirty="0" smtClean="0"/>
              <a:t>Childcare facilities</a:t>
            </a:r>
          </a:p>
          <a:p>
            <a:pPr lvl="2">
              <a:buFont typeface="Wingdings" panose="05000000000000000000" pitchFamily="2" charset="2"/>
              <a:buChar char="§"/>
              <a:defRPr/>
            </a:pPr>
            <a:r>
              <a:rPr lang="en-US" sz="2000" dirty="0" smtClean="0"/>
              <a:t>~7907 facilities</a:t>
            </a:r>
          </a:p>
          <a:p>
            <a:pPr lvl="2">
              <a:buFont typeface="Wingdings" panose="05000000000000000000" pitchFamily="2" charset="2"/>
              <a:buChar char="§"/>
              <a:defRPr/>
            </a:pPr>
            <a:r>
              <a:rPr lang="en-US" sz="2000" dirty="0" smtClean="0"/>
              <a:t>~242,324 children in childcare facilities </a:t>
            </a:r>
            <a:r>
              <a:rPr lang="en-US" sz="2000" baseline="30000" dirty="0" smtClean="0"/>
              <a:t>11</a:t>
            </a:r>
          </a:p>
          <a:p>
            <a:pPr lvl="2">
              <a:defRPr/>
            </a:pPr>
            <a:endParaRPr lang="en-US" sz="2000" dirty="0">
              <a:solidFill>
                <a:srgbClr val="F9F9F9"/>
              </a:solidFill>
            </a:endParaRPr>
          </a:p>
          <a:p>
            <a:pPr marL="457200" lvl="1" indent="0">
              <a:buNone/>
              <a:defRPr/>
            </a:pPr>
            <a:endParaRPr lang="en-US" sz="2000" dirty="0" smtClean="0"/>
          </a:p>
        </p:txBody>
      </p:sp>
      <p:grpSp>
        <p:nvGrpSpPr>
          <p:cNvPr id="10" name="Group 9"/>
          <p:cNvGrpSpPr/>
          <p:nvPr/>
        </p:nvGrpSpPr>
        <p:grpSpPr>
          <a:xfrm>
            <a:off x="5486400" y="6927"/>
            <a:ext cx="2971800" cy="3849343"/>
            <a:chOff x="1576389" y="-228600"/>
            <a:chExt cx="5776911" cy="7620000"/>
          </a:xfrm>
          <a:noFill/>
        </p:grpSpPr>
        <p:sp>
          <p:nvSpPr>
            <p:cNvPr id="11" name="Rectangle 10"/>
            <p:cNvSpPr/>
            <p:nvPr/>
          </p:nvSpPr>
          <p:spPr>
            <a:xfrm>
              <a:off x="1576389" y="-228600"/>
              <a:ext cx="5776911" cy="7620000"/>
            </a:xfrm>
            <a:prstGeom prst="rect">
              <a:avLst/>
            </a:prstGeom>
            <a:grp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dirty="0">
                <a:solidFill>
                  <a:srgbClr val="FFFFFF"/>
                </a:solidFill>
              </a:endParaRPr>
            </a:p>
          </p:txBody>
        </p:sp>
        <p:pic>
          <p:nvPicPr>
            <p:cNvPr id="12"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690689" y="1"/>
              <a:ext cx="5548312" cy="7089000"/>
            </a:xfrm>
            <a:prstGeom prst="rect">
              <a:avLst/>
            </a:prstGeom>
            <a:grpFill/>
            <a:ln>
              <a:noFill/>
            </a:ln>
            <a:extLst>
              <a:ext uri="{91240B29-F687-4F45-9708-019B960494DF}">
                <a14:hiddenLine xmlns:a14="http://schemas.microsoft.com/office/drawing/2010/main" w="9525">
                  <a:solidFill>
                    <a:schemeClr val="tx1"/>
                  </a:solidFill>
                  <a:miter lim="800000"/>
                  <a:headEnd/>
                  <a:tailEnd/>
                </a14:hiddenLine>
              </a:ext>
            </a:extLst>
          </p:spPr>
        </p:pic>
      </p:grpSp>
      <p:sp>
        <p:nvSpPr>
          <p:cNvPr id="2" name="TextBox 1"/>
          <p:cNvSpPr txBox="1"/>
          <p:nvPr/>
        </p:nvSpPr>
        <p:spPr>
          <a:xfrm>
            <a:off x="76200" y="6378957"/>
            <a:ext cx="4267200" cy="615553"/>
          </a:xfrm>
          <a:prstGeom prst="rect">
            <a:avLst/>
          </a:prstGeom>
          <a:noFill/>
        </p:spPr>
        <p:txBody>
          <a:bodyPr wrap="square" rtlCol="0">
            <a:spAutoFit/>
          </a:bodyPr>
          <a:lstStyle/>
          <a:p>
            <a:pPr marL="0" lvl="2"/>
            <a:r>
              <a:rPr lang="en-US" sz="1600" b="0" dirty="0">
                <a:solidFill>
                  <a:srgbClr val="F9F9F9"/>
                </a:solidFill>
                <a:latin typeface="Garamond" pitchFamily="18" charset="0"/>
              </a:rPr>
              <a:t>11. Pennsylvania  Department of Human Services </a:t>
            </a:r>
          </a:p>
          <a:p>
            <a:endParaRPr lang="en-US" sz="1800" b="0" dirty="0"/>
          </a:p>
        </p:txBody>
      </p:sp>
      <p:pic>
        <p:nvPicPr>
          <p:cNvPr id="13" name="Picture 1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110162" y="4106747"/>
            <a:ext cx="3348038" cy="2240142"/>
          </a:xfrm>
          <a:prstGeom prst="rect">
            <a:avLst/>
          </a:prstGeom>
        </p:spPr>
      </p:pic>
      <p:sp>
        <p:nvSpPr>
          <p:cNvPr id="14" name="TextBox 13"/>
          <p:cNvSpPr txBox="1"/>
          <p:nvPr/>
        </p:nvSpPr>
        <p:spPr>
          <a:xfrm>
            <a:off x="6096000" y="6378957"/>
            <a:ext cx="1905001" cy="276999"/>
          </a:xfrm>
          <a:prstGeom prst="rect">
            <a:avLst/>
          </a:prstGeom>
          <a:noFill/>
        </p:spPr>
        <p:txBody>
          <a:bodyPr wrap="square" rtlCol="0">
            <a:spAutoFit/>
          </a:bodyPr>
          <a:lstStyle/>
          <a:p>
            <a:r>
              <a:rPr lang="en-US" sz="1200" b="0" dirty="0" smtClean="0">
                <a:latin typeface="Garamond" panose="02020404030301010803" pitchFamily="18" charset="0"/>
              </a:rPr>
              <a:t>Source</a:t>
            </a:r>
            <a:r>
              <a:rPr lang="en-US" sz="1200" b="0" dirty="0">
                <a:latin typeface="Garamond" panose="02020404030301010803" pitchFamily="18" charset="0"/>
              </a:rPr>
              <a:t>: </a:t>
            </a:r>
            <a:r>
              <a:rPr lang="en-US" sz="1200" b="0" dirty="0" smtClean="0">
                <a:latin typeface="Garamond" panose="02020404030301010803" pitchFamily="18" charset="0"/>
              </a:rPr>
              <a:t>www.examiner.com</a:t>
            </a:r>
            <a:endParaRPr lang="en-US" sz="1200" b="0" dirty="0">
              <a:latin typeface="Garamond" panose="02020404030301010803" pitchFamily="18" charset="0"/>
            </a:endParaRPr>
          </a:p>
        </p:txBody>
      </p:sp>
    </p:spTree>
    <p:extLst>
      <p:ext uri="{BB962C8B-B14F-4D97-AF65-F5344CB8AC3E}">
        <p14:creationId xmlns:p14="http://schemas.microsoft.com/office/powerpoint/2010/main" val="116060554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95400" y="228600"/>
            <a:ext cx="6400800" cy="1085850"/>
          </a:xfrm>
        </p:spPr>
        <p:txBody>
          <a:bodyPr>
            <a:noAutofit/>
          </a:bodyPr>
          <a:lstStyle/>
          <a:p>
            <a:pPr algn="ctr"/>
            <a:r>
              <a:rPr lang="en-US" sz="3200" dirty="0">
                <a:latin typeface="Garamond" pitchFamily="18" charset="0"/>
              </a:rPr>
              <a:t>Pediatric Initiative (cont’d) </a:t>
            </a:r>
          </a:p>
        </p:txBody>
      </p:sp>
      <p:sp>
        <p:nvSpPr>
          <p:cNvPr id="3" name="Content Placeholder 2"/>
          <p:cNvSpPr>
            <a:spLocks noGrp="1"/>
          </p:cNvSpPr>
          <p:nvPr>
            <p:ph idx="1"/>
          </p:nvPr>
        </p:nvSpPr>
        <p:spPr>
          <a:xfrm>
            <a:off x="152400" y="1100435"/>
            <a:ext cx="8839200" cy="4800600"/>
          </a:xfrm>
        </p:spPr>
        <p:txBody>
          <a:bodyPr>
            <a:normAutofit/>
          </a:bodyPr>
          <a:lstStyle/>
          <a:p>
            <a:pPr marL="0" indent="0">
              <a:buNone/>
            </a:pPr>
            <a:r>
              <a:rPr lang="en-US" dirty="0"/>
              <a:t>Example of </a:t>
            </a:r>
            <a:r>
              <a:rPr lang="en-US" dirty="0" smtClean="0"/>
              <a:t>activities  </a:t>
            </a:r>
            <a:endParaRPr lang="en-US" dirty="0"/>
          </a:p>
          <a:p>
            <a:r>
              <a:rPr lang="en-US" sz="2800" dirty="0" smtClean="0">
                <a:effectLst/>
              </a:rPr>
              <a:t>Develop practical guidance for implementation of model sick-child exclusion policies</a:t>
            </a:r>
          </a:p>
          <a:p>
            <a:pPr lvl="1">
              <a:buFont typeface="Wingdings" panose="05000000000000000000" pitchFamily="2" charset="2"/>
              <a:buChar char="§"/>
            </a:pPr>
            <a:r>
              <a:rPr lang="en-US" dirty="0">
                <a:effectLst/>
                <a:ea typeface="Cambria Math"/>
              </a:rPr>
              <a:t>A</a:t>
            </a:r>
            <a:r>
              <a:rPr lang="en-US" dirty="0" smtClean="0">
                <a:effectLst/>
                <a:ea typeface="Cambria Math"/>
              </a:rPr>
              <a:t>dvisory group of pediatricians, childcare directors, Keystone STARS, regulators and public health   </a:t>
            </a:r>
          </a:p>
          <a:p>
            <a:pPr lvl="1">
              <a:buFont typeface="Wingdings" panose="05000000000000000000" pitchFamily="2" charset="2"/>
              <a:buChar char="§"/>
            </a:pPr>
            <a:r>
              <a:rPr lang="en-US" dirty="0" smtClean="0">
                <a:effectLst/>
                <a:ea typeface="Cambria Math"/>
              </a:rPr>
              <a:t>Identify sources of confusion </a:t>
            </a:r>
          </a:p>
          <a:p>
            <a:pPr lvl="1">
              <a:buFont typeface="Wingdings" panose="05000000000000000000" pitchFamily="2" charset="2"/>
              <a:buChar char="§"/>
            </a:pPr>
            <a:r>
              <a:rPr lang="en-US" dirty="0" smtClean="0">
                <a:effectLst/>
                <a:ea typeface="Cambria Math"/>
              </a:rPr>
              <a:t>Suggest actions based on experience </a:t>
            </a:r>
          </a:p>
          <a:p>
            <a:pPr lvl="1">
              <a:buFont typeface="Wingdings" panose="05000000000000000000" pitchFamily="2" charset="2"/>
              <a:buChar char="§"/>
            </a:pPr>
            <a:r>
              <a:rPr lang="en-US" dirty="0" smtClean="0">
                <a:effectLst/>
                <a:ea typeface="Cambria Math"/>
              </a:rPr>
              <a:t>Review mandated exclusions in light of current science </a:t>
            </a:r>
            <a:endParaRPr lang="en-US" dirty="0">
              <a:effectLst/>
              <a:ea typeface="Cambria Math"/>
            </a:endParaRPr>
          </a:p>
        </p:txBody>
      </p:sp>
      <p:pic>
        <p:nvPicPr>
          <p:cNvPr id="11" name="Picture 1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862368" y="4962427"/>
            <a:ext cx="938861" cy="1409700"/>
          </a:xfrm>
          <a:prstGeom prst="rect">
            <a:avLst/>
          </a:prstGeom>
        </p:spPr>
      </p:pic>
      <p:pic>
        <p:nvPicPr>
          <p:cNvPr id="7" name="Picture 6"/>
          <p:cNvPicPr>
            <a:picLocks noChangeAspect="1"/>
          </p:cNvPicPr>
          <p:nvPr/>
        </p:nvPicPr>
        <p:blipFill rotWithShape="1">
          <a:blip r:embed="rId4" cstate="print">
            <a:extLst>
              <a:ext uri="{28A0092B-C50C-407E-A947-70E740481C1C}">
                <a14:useLocalDpi xmlns:a14="http://schemas.microsoft.com/office/drawing/2010/main" val="0"/>
              </a:ext>
            </a:extLst>
          </a:blip>
          <a:srcRect r="56647" b="-2868"/>
          <a:stretch/>
        </p:blipFill>
        <p:spPr>
          <a:xfrm>
            <a:off x="3789017" y="4955565"/>
            <a:ext cx="1143000" cy="1443283"/>
          </a:xfrm>
          <a:prstGeom prst="rect">
            <a:avLst/>
          </a:prstGeom>
        </p:spPr>
      </p:pic>
      <p:pic>
        <p:nvPicPr>
          <p:cNvPr id="1026" name="Picture 2" descr="http://www.healthychildcare.org/images/CFOC.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919806" y="4955565"/>
            <a:ext cx="1041179" cy="134599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446215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04800" y="1210385"/>
            <a:ext cx="6629400" cy="4724399"/>
          </a:xfrm>
        </p:spPr>
        <p:txBody>
          <a:bodyPr>
            <a:noAutofit/>
          </a:bodyPr>
          <a:lstStyle/>
          <a:p>
            <a:pPr marL="0" indent="0">
              <a:buNone/>
            </a:pPr>
            <a:r>
              <a:rPr lang="en-US" dirty="0" smtClean="0">
                <a:effectLst/>
              </a:rPr>
              <a:t>Example of outcomes </a:t>
            </a:r>
          </a:p>
          <a:p>
            <a:r>
              <a:rPr lang="en-US" dirty="0" smtClean="0">
                <a:effectLst/>
              </a:rPr>
              <a:t>Pre-intervention study in 2007  </a:t>
            </a:r>
          </a:p>
          <a:p>
            <a:pPr lvl="1">
              <a:buFont typeface="Wingdings" panose="05000000000000000000" pitchFamily="2" charset="2"/>
              <a:buChar char="§"/>
            </a:pPr>
            <a:r>
              <a:rPr lang="en-US" sz="2800" dirty="0" smtClean="0">
                <a:effectLst/>
              </a:rPr>
              <a:t>Main </a:t>
            </a:r>
            <a:r>
              <a:rPr lang="en-US" sz="2800" dirty="0">
                <a:effectLst/>
              </a:rPr>
              <a:t>finding and editorial suggested </a:t>
            </a:r>
            <a:r>
              <a:rPr lang="en-US" sz="2800" dirty="0" smtClean="0">
                <a:effectLst/>
              </a:rPr>
              <a:t>the need </a:t>
            </a:r>
            <a:r>
              <a:rPr lang="en-US" sz="2800" dirty="0">
                <a:effectLst/>
              </a:rPr>
              <a:t>to promote model policies </a:t>
            </a:r>
            <a:r>
              <a:rPr lang="en-US" sz="2800" baseline="30000" dirty="0" smtClean="0"/>
              <a:t>12</a:t>
            </a:r>
            <a:r>
              <a:rPr lang="en-US" sz="2800" baseline="30000" dirty="0" smtClean="0">
                <a:effectLst/>
              </a:rPr>
              <a:t>-13</a:t>
            </a:r>
            <a:r>
              <a:rPr lang="en-US" sz="2800" dirty="0" smtClean="0">
                <a:effectLst/>
              </a:rPr>
              <a:t>  </a:t>
            </a:r>
            <a:endParaRPr lang="en-US" sz="2800" dirty="0"/>
          </a:p>
          <a:p>
            <a:r>
              <a:rPr lang="en-US" i="1" dirty="0" smtClean="0">
                <a:ea typeface="Cambria Math"/>
              </a:rPr>
              <a:t>Sick-Child </a:t>
            </a:r>
            <a:r>
              <a:rPr lang="en-US" i="1" dirty="0">
                <a:ea typeface="Cambria Math"/>
              </a:rPr>
              <a:t>Exclusion Policy Advisory Group (Practical Considerations</a:t>
            </a:r>
            <a:r>
              <a:rPr lang="en-US" i="1" dirty="0" smtClean="0">
                <a:ea typeface="Cambria Math"/>
              </a:rPr>
              <a:t>) </a:t>
            </a:r>
            <a:r>
              <a:rPr lang="en-US" dirty="0" smtClean="0">
                <a:ea typeface="Cambria Math"/>
              </a:rPr>
              <a:t>in 2014</a:t>
            </a:r>
            <a:endParaRPr lang="en-US" dirty="0">
              <a:ea typeface="Cambria Math"/>
            </a:endParaRPr>
          </a:p>
          <a:p>
            <a:pPr lvl="1">
              <a:buFont typeface="Wingdings" panose="05000000000000000000" pitchFamily="2" charset="2"/>
              <a:buChar char="§"/>
            </a:pPr>
            <a:r>
              <a:rPr lang="en-US" sz="2800" dirty="0"/>
              <a:t> Children ≥6 months with fever without behavior change do not need exclusion</a:t>
            </a:r>
          </a:p>
          <a:p>
            <a:pPr marL="457200" lvl="1" indent="0">
              <a:buNone/>
            </a:pPr>
            <a:endParaRPr lang="en-US" sz="2400" dirty="0">
              <a:effectLst/>
            </a:endParaRPr>
          </a:p>
          <a:p>
            <a:pPr>
              <a:buClr>
                <a:srgbClr val="DD8047"/>
              </a:buClr>
            </a:pPr>
            <a:endParaRPr lang="en-US" sz="2400" b="1" dirty="0" smtClean="0">
              <a:effectLst/>
            </a:endParaRPr>
          </a:p>
          <a:p>
            <a:pPr>
              <a:buClr>
                <a:srgbClr val="DD8047"/>
              </a:buClr>
            </a:pPr>
            <a:endParaRPr lang="en-US" sz="2400" b="1" dirty="0">
              <a:effectLst/>
            </a:endParaRPr>
          </a:p>
          <a:p>
            <a:pPr>
              <a:buClr>
                <a:srgbClr val="DD8047"/>
              </a:buClr>
            </a:pPr>
            <a:endParaRPr lang="en-US" sz="2400" b="1" dirty="0" smtClean="0">
              <a:effectLst/>
            </a:endParaRPr>
          </a:p>
        </p:txBody>
      </p:sp>
      <p:sp>
        <p:nvSpPr>
          <p:cNvPr id="6" name="TextBox 5"/>
          <p:cNvSpPr txBox="1"/>
          <p:nvPr/>
        </p:nvSpPr>
        <p:spPr>
          <a:xfrm>
            <a:off x="68537" y="6008581"/>
            <a:ext cx="9075463" cy="830997"/>
          </a:xfrm>
          <a:prstGeom prst="rect">
            <a:avLst/>
          </a:prstGeom>
          <a:noFill/>
        </p:spPr>
        <p:txBody>
          <a:bodyPr wrap="square" rtlCol="0">
            <a:spAutoFit/>
          </a:bodyPr>
          <a:lstStyle/>
          <a:p>
            <a:r>
              <a:rPr lang="en-US" sz="1600" b="0" dirty="0" smtClean="0">
                <a:solidFill>
                  <a:srgbClr val="F9F9F9"/>
                </a:solidFill>
                <a:latin typeface="+mn-lt"/>
              </a:rPr>
              <a:t>12. M’ikanatha et al. Infect Control Hosp Epidemiol. 2010;31:408-11.</a:t>
            </a:r>
          </a:p>
          <a:p>
            <a:r>
              <a:rPr lang="en-US" sz="1600" b="0" dirty="0" smtClean="0">
                <a:solidFill>
                  <a:srgbClr val="F9F9F9"/>
                </a:solidFill>
                <a:latin typeface="+mn-lt"/>
              </a:rPr>
              <a:t>13. </a:t>
            </a:r>
            <a:r>
              <a:rPr lang="en-US" sz="1600" b="0" dirty="0">
                <a:solidFill>
                  <a:srgbClr val="F9F9F9"/>
                </a:solidFill>
                <a:latin typeface="+mn-lt"/>
              </a:rPr>
              <a:t>Kotch JB, Weber DJ. Infect Control Hosp Epidemiol. 2010;31:412-3.</a:t>
            </a:r>
            <a:endParaRPr lang="en-US" sz="1600" b="0" dirty="0" smtClean="0">
              <a:solidFill>
                <a:srgbClr val="F9F9F9"/>
              </a:solidFill>
              <a:latin typeface="+mn-lt"/>
            </a:endParaRPr>
          </a:p>
          <a:p>
            <a:endParaRPr lang="en-US" sz="1600" b="0" dirty="0">
              <a:solidFill>
                <a:srgbClr val="F9F9F9"/>
              </a:solidFill>
              <a:latin typeface="+mn-lt"/>
            </a:endParaRPr>
          </a:p>
        </p:txBody>
      </p:sp>
      <p:sp>
        <p:nvSpPr>
          <p:cNvPr id="8" name="Rectangle 7"/>
          <p:cNvSpPr/>
          <p:nvPr/>
        </p:nvSpPr>
        <p:spPr>
          <a:xfrm>
            <a:off x="1752600" y="342525"/>
            <a:ext cx="5571525" cy="646331"/>
          </a:xfrm>
          <a:prstGeom prst="rect">
            <a:avLst/>
          </a:prstGeom>
        </p:spPr>
        <p:txBody>
          <a:bodyPr wrap="none">
            <a:spAutoFit/>
          </a:bodyPr>
          <a:lstStyle/>
          <a:p>
            <a:pPr algn="ctr"/>
            <a:r>
              <a:rPr lang="en-US" sz="3600" dirty="0">
                <a:solidFill>
                  <a:schemeClr val="tx2"/>
                </a:solidFill>
                <a:latin typeface="Garamond" pitchFamily="18" charset="0"/>
              </a:rPr>
              <a:t>Pediatric Initiative (cont’d) </a:t>
            </a:r>
          </a:p>
        </p:txBody>
      </p:sp>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781800" y="1583483"/>
            <a:ext cx="2133600" cy="2853403"/>
          </a:xfrm>
          <a:prstGeom prst="rect">
            <a:avLst/>
          </a:prstGeom>
        </p:spPr>
      </p:pic>
    </p:spTree>
    <p:extLst>
      <p:ext uri="{BB962C8B-B14F-4D97-AF65-F5344CB8AC3E}">
        <p14:creationId xmlns:p14="http://schemas.microsoft.com/office/powerpoint/2010/main" val="2087664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2286000" y="4572000"/>
            <a:ext cx="184731" cy="461665"/>
          </a:xfrm>
          <a:prstGeom prst="rect">
            <a:avLst/>
          </a:prstGeom>
          <a:noFill/>
        </p:spPr>
        <p:txBody>
          <a:bodyPr wrap="none" rtlCol="0">
            <a:spAutoFit/>
          </a:bodyPr>
          <a:lstStyle/>
          <a:p>
            <a:endParaRPr lang="en-US" dirty="0"/>
          </a:p>
        </p:txBody>
      </p:sp>
      <p:sp>
        <p:nvSpPr>
          <p:cNvPr id="4" name="TextBox 3"/>
          <p:cNvSpPr txBox="1"/>
          <p:nvPr/>
        </p:nvSpPr>
        <p:spPr>
          <a:xfrm>
            <a:off x="326679" y="1494235"/>
            <a:ext cx="5937111" cy="3539430"/>
          </a:xfrm>
          <a:prstGeom prst="rect">
            <a:avLst/>
          </a:prstGeom>
          <a:noFill/>
        </p:spPr>
        <p:txBody>
          <a:bodyPr wrap="square" rtlCol="0">
            <a:spAutoFit/>
          </a:bodyPr>
          <a:lstStyle/>
          <a:p>
            <a:r>
              <a:rPr lang="en-US" sz="2800" b="0" dirty="0">
                <a:latin typeface="+mn-lt"/>
              </a:rPr>
              <a:t>With the growing development of antibiotic resistance, it is imperative that </a:t>
            </a:r>
            <a:r>
              <a:rPr lang="en-US" sz="2800" b="0" dirty="0">
                <a:solidFill>
                  <a:schemeClr val="tx2"/>
                </a:solidFill>
                <a:latin typeface="+mn-lt"/>
              </a:rPr>
              <a:t>we no longer take the availability of effective antibiotics for granted</a:t>
            </a:r>
            <a:r>
              <a:rPr lang="en-US" sz="2800" b="0" dirty="0">
                <a:latin typeface="+mn-lt"/>
              </a:rPr>
              <a:t>. As a nation, we must respond to this growing problem, and our response needs to be </a:t>
            </a:r>
            <a:r>
              <a:rPr lang="en-US" sz="2800" b="0" dirty="0">
                <a:solidFill>
                  <a:schemeClr val="tx2"/>
                </a:solidFill>
                <a:latin typeface="+mn-lt"/>
              </a:rPr>
              <a:t>multifactorial and </a:t>
            </a:r>
            <a:r>
              <a:rPr lang="en-US" sz="2800" b="0" dirty="0" smtClean="0">
                <a:solidFill>
                  <a:schemeClr val="tx2"/>
                </a:solidFill>
                <a:latin typeface="+mn-lt"/>
              </a:rPr>
              <a:t>multidisciplinary</a:t>
            </a:r>
            <a:r>
              <a:rPr lang="en-US" sz="2800" b="0" dirty="0" smtClean="0">
                <a:latin typeface="+mn-lt"/>
              </a:rPr>
              <a:t>.   </a:t>
            </a:r>
          </a:p>
          <a:p>
            <a:r>
              <a:rPr lang="en-US" sz="2800" b="0" dirty="0" smtClean="0">
                <a:latin typeface="+mn-lt"/>
                <a:sym typeface="Symbol" panose="05050102010706020507" pitchFamily="18" charset="2"/>
              </a:rPr>
              <a:t> </a:t>
            </a:r>
            <a:r>
              <a:rPr lang="en-US" sz="2800" b="0" dirty="0">
                <a:latin typeface="+mn-lt"/>
              </a:rPr>
              <a:t>Thomas </a:t>
            </a:r>
            <a:r>
              <a:rPr lang="en-US" sz="2800" b="0" dirty="0" smtClean="0">
                <a:latin typeface="+mn-lt"/>
              </a:rPr>
              <a:t>Frieden, 2010</a:t>
            </a:r>
          </a:p>
        </p:txBody>
      </p:sp>
      <p:sp>
        <p:nvSpPr>
          <p:cNvPr id="9" name="TextBox 8"/>
          <p:cNvSpPr txBox="1"/>
          <p:nvPr/>
        </p:nvSpPr>
        <p:spPr>
          <a:xfrm>
            <a:off x="6474689" y="2796812"/>
            <a:ext cx="2362200" cy="646331"/>
          </a:xfrm>
          <a:prstGeom prst="rect">
            <a:avLst/>
          </a:prstGeom>
          <a:noFill/>
        </p:spPr>
        <p:txBody>
          <a:bodyPr wrap="square" rtlCol="0">
            <a:spAutoFit/>
          </a:bodyPr>
          <a:lstStyle/>
          <a:p>
            <a:pPr algn="ctr"/>
            <a:r>
              <a:rPr lang="en-US" sz="1200" dirty="0">
                <a:latin typeface="+mn-lt"/>
              </a:rPr>
              <a:t>Thomas R. Frieden </a:t>
            </a:r>
            <a:endParaRPr lang="en-US" sz="1200" dirty="0" smtClean="0">
              <a:latin typeface="+mn-lt"/>
            </a:endParaRPr>
          </a:p>
          <a:p>
            <a:pPr algn="ctr"/>
            <a:r>
              <a:rPr lang="en-US" sz="1200" b="0" dirty="0" smtClean="0">
                <a:latin typeface="+mn-lt"/>
              </a:rPr>
              <a:t>Source: </a:t>
            </a:r>
            <a:r>
              <a:rPr lang="en-US" sz="1200" b="0" dirty="0">
                <a:latin typeface="+mn-lt"/>
              </a:rPr>
              <a:t>Wikipedia </a:t>
            </a:r>
          </a:p>
          <a:p>
            <a:pPr algn="ctr"/>
            <a:endParaRPr lang="en-US" sz="1200" dirty="0">
              <a:latin typeface="+mj-lt"/>
            </a:endParaRPr>
          </a:p>
        </p:txBody>
      </p:sp>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657713" y="457200"/>
            <a:ext cx="1863441" cy="2329709"/>
          </a:xfrm>
          <a:prstGeom prst="rect">
            <a:avLst/>
          </a:prstGeom>
        </p:spPr>
      </p:pic>
      <p:pic>
        <p:nvPicPr>
          <p:cNvPr id="5" name="Picture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647613" y="3425146"/>
            <a:ext cx="2016351" cy="2609395"/>
          </a:xfrm>
          <a:prstGeom prst="rect">
            <a:avLst/>
          </a:prstGeom>
        </p:spPr>
      </p:pic>
      <p:sp>
        <p:nvSpPr>
          <p:cNvPr id="6" name="TextBox 5"/>
          <p:cNvSpPr txBox="1"/>
          <p:nvPr/>
        </p:nvSpPr>
        <p:spPr>
          <a:xfrm>
            <a:off x="6539920" y="6034541"/>
            <a:ext cx="2231735" cy="276999"/>
          </a:xfrm>
          <a:prstGeom prst="rect">
            <a:avLst/>
          </a:prstGeom>
          <a:noFill/>
        </p:spPr>
        <p:txBody>
          <a:bodyPr wrap="square" rtlCol="0">
            <a:spAutoFit/>
          </a:bodyPr>
          <a:lstStyle/>
          <a:p>
            <a:pPr algn="ctr"/>
            <a:r>
              <a:rPr lang="en-US" sz="1200" b="0" dirty="0" smtClean="0">
                <a:latin typeface="+mn-lt"/>
              </a:rPr>
              <a:t>March 2015 </a:t>
            </a:r>
            <a:endParaRPr lang="en-US" sz="1200" b="0" dirty="0">
              <a:latin typeface="+mn-lt"/>
            </a:endParaRPr>
          </a:p>
        </p:txBody>
      </p:sp>
    </p:spTree>
    <p:extLst>
      <p:ext uri="{BB962C8B-B14F-4D97-AF65-F5344CB8AC3E}">
        <p14:creationId xmlns:p14="http://schemas.microsoft.com/office/powerpoint/2010/main" val="326464610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le 1"/>
          <p:cNvSpPr>
            <a:spLocks noGrp="1"/>
          </p:cNvSpPr>
          <p:nvPr>
            <p:ph type="title"/>
          </p:nvPr>
        </p:nvSpPr>
        <p:spPr>
          <a:xfrm>
            <a:off x="1627188" y="117475"/>
            <a:ext cx="6096000" cy="1143000"/>
          </a:xfrm>
        </p:spPr>
        <p:txBody>
          <a:bodyPr/>
          <a:lstStyle/>
          <a:p>
            <a:r>
              <a:rPr lang="en-US" altLang="en-US" sz="3600" b="0" dirty="0" smtClean="0"/>
              <a:t>Get Smart Pharmacy Initiative</a:t>
            </a:r>
          </a:p>
        </p:txBody>
      </p:sp>
      <p:sp>
        <p:nvSpPr>
          <p:cNvPr id="20483" name="Content Placeholder 2"/>
          <p:cNvSpPr>
            <a:spLocks noGrp="1"/>
          </p:cNvSpPr>
          <p:nvPr>
            <p:ph sz="half" idx="1"/>
          </p:nvPr>
        </p:nvSpPr>
        <p:spPr>
          <a:xfrm>
            <a:off x="377096" y="901108"/>
            <a:ext cx="5337904" cy="5652091"/>
          </a:xfrm>
        </p:spPr>
        <p:txBody>
          <a:bodyPr/>
          <a:lstStyle/>
          <a:p>
            <a:pPr marL="0" indent="0">
              <a:buNone/>
            </a:pPr>
            <a:r>
              <a:rPr lang="en-US" altLang="en-US" b="1" dirty="0" smtClean="0"/>
              <a:t>Objectives </a:t>
            </a:r>
          </a:p>
          <a:p>
            <a:r>
              <a:rPr lang="en-US" altLang="en-US" dirty="0" smtClean="0"/>
              <a:t>Engage pharmacy faculty and students in antimicrobial stewardship</a:t>
            </a:r>
          </a:p>
          <a:p>
            <a:pPr lvl="1">
              <a:buFont typeface="Wingdings" panose="05000000000000000000" pitchFamily="2" charset="2"/>
              <a:buChar char="§"/>
            </a:pPr>
            <a:r>
              <a:rPr lang="en-US" altLang="en-US" dirty="0" smtClean="0"/>
              <a:t>Outreach in community pharmacies</a:t>
            </a:r>
            <a:endParaRPr lang="en-US" altLang="en-US" dirty="0"/>
          </a:p>
          <a:p>
            <a:pPr lvl="1">
              <a:buFont typeface="Wingdings" panose="05000000000000000000" pitchFamily="2" charset="2"/>
              <a:buChar char="§"/>
            </a:pPr>
            <a:r>
              <a:rPr lang="en-US" altLang="en-US" dirty="0" smtClean="0"/>
              <a:t>Support preventive measures (hand hygiene and vaccination) </a:t>
            </a:r>
          </a:p>
          <a:p>
            <a:pPr marL="342900" lvl="1" indent="-342900">
              <a:buClr>
                <a:schemeClr val="hlink"/>
              </a:buClr>
              <a:buSzPct val="60000"/>
              <a:buFont typeface="Wingdings" pitchFamily="2" charset="2"/>
              <a:buChar char="n"/>
            </a:pPr>
            <a:r>
              <a:rPr lang="en-US" altLang="en-US" sz="2800" dirty="0">
                <a:ea typeface="+mn-ea"/>
                <a:cs typeface="+mn-cs"/>
              </a:rPr>
              <a:t>Research on antibiotic prescribing trends</a:t>
            </a:r>
          </a:p>
          <a:p>
            <a:pPr marL="342900" lvl="1" indent="-342900">
              <a:buClr>
                <a:schemeClr val="hlink"/>
              </a:buClr>
              <a:buSzPct val="60000"/>
              <a:buFont typeface="Wingdings" pitchFamily="2" charset="2"/>
              <a:buChar char="n"/>
            </a:pPr>
            <a:r>
              <a:rPr lang="en-US" altLang="en-US" sz="2800" dirty="0">
                <a:ea typeface="+mn-ea"/>
                <a:cs typeface="+mn-cs"/>
              </a:rPr>
              <a:t>Collaborator: </a:t>
            </a:r>
            <a:r>
              <a:rPr lang="en-US" altLang="en-US" sz="2800" dirty="0" smtClean="0">
                <a:ea typeface="+mn-ea"/>
                <a:cs typeface="+mn-cs"/>
              </a:rPr>
              <a:t>University of  Pittsburgh School </a:t>
            </a:r>
            <a:r>
              <a:rPr lang="en-US" altLang="en-US" sz="2800" dirty="0">
                <a:ea typeface="+mn-ea"/>
                <a:cs typeface="+mn-cs"/>
              </a:rPr>
              <a:t>of Pharmacy</a:t>
            </a:r>
          </a:p>
          <a:p>
            <a:pPr marL="342900" lvl="1" indent="-342900">
              <a:buClr>
                <a:schemeClr val="hlink"/>
              </a:buClr>
              <a:buSzPct val="60000"/>
              <a:buFont typeface="Wingdings" pitchFamily="2" charset="2"/>
              <a:buChar char="n"/>
            </a:pPr>
            <a:endParaRPr lang="en-US" altLang="en-US" dirty="0"/>
          </a:p>
          <a:p>
            <a:endParaRPr lang="en-US" altLang="en-US" dirty="0" smtClean="0"/>
          </a:p>
        </p:txBody>
      </p:sp>
      <p:pic>
        <p:nvPicPr>
          <p:cNvPr id="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715000" y="1231167"/>
            <a:ext cx="3124200" cy="4167523"/>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313628202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le 1"/>
          <p:cNvSpPr>
            <a:spLocks noGrp="1"/>
          </p:cNvSpPr>
          <p:nvPr>
            <p:ph type="title"/>
          </p:nvPr>
        </p:nvSpPr>
        <p:spPr>
          <a:xfrm>
            <a:off x="990600" y="117475"/>
            <a:ext cx="7239000" cy="1143000"/>
          </a:xfrm>
        </p:spPr>
        <p:txBody>
          <a:bodyPr/>
          <a:lstStyle/>
          <a:p>
            <a:r>
              <a:rPr lang="en-US" altLang="en-US" sz="3200" b="0" dirty="0" smtClean="0"/>
              <a:t>Get Smart Pharmacy Initiative </a:t>
            </a:r>
            <a:r>
              <a:rPr lang="en-US" sz="3200" b="0" dirty="0">
                <a:latin typeface="Garamond" pitchFamily="18" charset="0"/>
              </a:rPr>
              <a:t>(cont’d) </a:t>
            </a:r>
            <a:endParaRPr lang="en-US" altLang="en-US" sz="3200" b="0" dirty="0" smtClean="0"/>
          </a:p>
        </p:txBody>
      </p:sp>
      <p:sp>
        <p:nvSpPr>
          <p:cNvPr id="20483" name="Content Placeholder 2"/>
          <p:cNvSpPr>
            <a:spLocks noGrp="1"/>
          </p:cNvSpPr>
          <p:nvPr>
            <p:ph sz="half" idx="1"/>
          </p:nvPr>
        </p:nvSpPr>
        <p:spPr>
          <a:xfrm>
            <a:off x="661296" y="1231643"/>
            <a:ext cx="4825104" cy="5791200"/>
          </a:xfrm>
        </p:spPr>
        <p:txBody>
          <a:bodyPr/>
          <a:lstStyle/>
          <a:p>
            <a:pPr marL="0" indent="0">
              <a:buNone/>
            </a:pPr>
            <a:r>
              <a:rPr lang="en-US" altLang="en-US" sz="2000" dirty="0" smtClean="0"/>
              <a:t>Examples of activities  </a:t>
            </a:r>
          </a:p>
          <a:p>
            <a:r>
              <a:rPr lang="en-US" altLang="en-US" sz="2000" dirty="0" smtClean="0"/>
              <a:t>Annual Get Smart workshop    </a:t>
            </a:r>
          </a:p>
          <a:p>
            <a:pPr lvl="1">
              <a:buFont typeface="Wingdings" panose="05000000000000000000" pitchFamily="2" charset="2"/>
              <a:buChar char="§"/>
            </a:pPr>
            <a:r>
              <a:rPr lang="en-US" altLang="en-US" sz="2000" dirty="0" smtClean="0"/>
              <a:t>Get Smart CDC and State perspective, </a:t>
            </a:r>
            <a:r>
              <a:rPr lang="en-US" altLang="en-US" sz="2000" smtClean="0"/>
              <a:t>since 2014  </a:t>
            </a:r>
            <a:endParaRPr lang="en-US" altLang="en-US" sz="2000" dirty="0" smtClean="0"/>
          </a:p>
          <a:p>
            <a:pPr lvl="1">
              <a:buFont typeface="Wingdings" panose="05000000000000000000" pitchFamily="2" charset="2"/>
              <a:buChar char="§"/>
            </a:pPr>
            <a:r>
              <a:rPr lang="en-US" altLang="en-US" sz="2000" dirty="0"/>
              <a:t>O</a:t>
            </a:r>
            <a:r>
              <a:rPr lang="en-US" altLang="en-US" sz="2000" dirty="0" smtClean="0"/>
              <a:t>nline course “</a:t>
            </a:r>
            <a:r>
              <a:rPr lang="en-US" sz="2000" dirty="0">
                <a:cs typeface="Times New Roman" panose="02020603050405020304" pitchFamily="18" charset="0"/>
              </a:rPr>
              <a:t>Community Pharmacists Tip the </a:t>
            </a:r>
            <a:r>
              <a:rPr lang="en-US" sz="2000" dirty="0" smtClean="0">
                <a:cs typeface="Times New Roman" panose="02020603050405020304" pitchFamily="18" charset="0"/>
              </a:rPr>
              <a:t>Scales”</a:t>
            </a:r>
            <a:r>
              <a:rPr lang="en-US" sz="2000" baseline="30000" dirty="0" smtClean="0">
                <a:cs typeface="Times New Roman" panose="02020603050405020304" pitchFamily="18" charset="0"/>
              </a:rPr>
              <a:t>14</a:t>
            </a:r>
            <a:endParaRPr lang="en-US" sz="2000" baseline="30000" dirty="0">
              <a:cs typeface="Times New Roman" panose="02020603050405020304" pitchFamily="18" charset="0"/>
            </a:endParaRPr>
          </a:p>
          <a:p>
            <a:pPr lvl="1">
              <a:buFont typeface="Wingdings" panose="05000000000000000000" pitchFamily="2" charset="2"/>
              <a:buChar char="§"/>
            </a:pPr>
            <a:r>
              <a:rPr lang="en-US" altLang="en-US" sz="2000" dirty="0" smtClean="0"/>
              <a:t> ~110 students outreach in ~75 com. pharmacies in Allegheny county each year</a:t>
            </a:r>
          </a:p>
          <a:p>
            <a:pPr lvl="1">
              <a:buFont typeface="Wingdings" panose="05000000000000000000" pitchFamily="2" charset="2"/>
              <a:buChar char="§"/>
            </a:pPr>
            <a:r>
              <a:rPr lang="en-US" altLang="en-US" sz="2000" dirty="0" smtClean="0"/>
              <a:t>Over 2000 encounters since 2014</a:t>
            </a:r>
          </a:p>
          <a:p>
            <a:r>
              <a:rPr lang="en-US" altLang="en-US" sz="2000" dirty="0" smtClean="0"/>
              <a:t>Community outreach </a:t>
            </a:r>
          </a:p>
          <a:p>
            <a:pPr lvl="1">
              <a:buFont typeface="Wingdings" panose="05000000000000000000" pitchFamily="2" charset="2"/>
              <a:buChar char="§"/>
            </a:pPr>
            <a:r>
              <a:rPr lang="en-US" altLang="en-US" sz="2000" dirty="0" smtClean="0"/>
              <a:t>Abx quiz, feedback and Get Smart brochures </a:t>
            </a:r>
          </a:p>
        </p:txBody>
      </p:sp>
      <p:pic>
        <p:nvPicPr>
          <p:cNvPr id="9"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45936" t="16021" r="10025" b="39329"/>
          <a:stretch/>
        </p:blipFill>
        <p:spPr bwMode="auto">
          <a:xfrm>
            <a:off x="5595780" y="1231643"/>
            <a:ext cx="2854125" cy="2249270"/>
          </a:xfrm>
          <a:prstGeom prst="rect">
            <a:avLst/>
          </a:prstGeom>
          <a:noFill/>
          <a:ln w="9525">
            <a:solidFill>
              <a:srgbClr val="0039A6"/>
            </a:solidFill>
            <a:miter lim="800000"/>
            <a:headEnd/>
            <a:tailEnd/>
          </a:ln>
          <a:extLst>
            <a:ext uri="{909E8E84-426E-40DD-AFC4-6F175D3DCCD1}">
              <a14:hiddenFill xmlns:a14="http://schemas.microsoft.com/office/drawing/2010/main">
                <a:solidFill>
                  <a:schemeClr val="accent1"/>
                </a:solidFill>
              </a14:hiddenFill>
            </a:ext>
          </a:extLst>
        </p:spPr>
      </p:pic>
      <p:pic>
        <p:nvPicPr>
          <p:cNvPr id="10" name="Picture 9"/>
          <p:cNvPicPr/>
          <p:nvPr/>
        </p:nvPicPr>
        <p:blipFill rotWithShape="1">
          <a:blip r:embed="rId4">
            <a:extLst>
              <a:ext uri="{28A0092B-C50C-407E-A947-70E740481C1C}">
                <a14:useLocalDpi xmlns:a14="http://schemas.microsoft.com/office/drawing/2010/main" val="0"/>
              </a:ext>
            </a:extLst>
          </a:blip>
          <a:srcRect l="34967" t="42932" r="20902" b="16519"/>
          <a:stretch/>
        </p:blipFill>
        <p:spPr bwMode="auto">
          <a:xfrm>
            <a:off x="5595780" y="3962400"/>
            <a:ext cx="2854125" cy="1913932"/>
          </a:xfrm>
          <a:prstGeom prst="rect">
            <a:avLst/>
          </a:prstGeom>
          <a:ln>
            <a:noFill/>
          </a:ln>
          <a:extLst>
            <a:ext uri="{53640926-AAD7-44D8-BBD7-CCE9431645EC}">
              <a14:shadowObscured xmlns:a14="http://schemas.microsoft.com/office/drawing/2010/main"/>
            </a:ext>
          </a:extLst>
        </p:spPr>
      </p:pic>
      <p:sp>
        <p:nvSpPr>
          <p:cNvPr id="3" name="TextBox 2"/>
          <p:cNvSpPr txBox="1"/>
          <p:nvPr/>
        </p:nvSpPr>
        <p:spPr>
          <a:xfrm>
            <a:off x="6533765" y="3456199"/>
            <a:ext cx="978153" cy="276999"/>
          </a:xfrm>
          <a:prstGeom prst="rect">
            <a:avLst/>
          </a:prstGeom>
          <a:noFill/>
        </p:spPr>
        <p:txBody>
          <a:bodyPr wrap="none" rtlCol="0">
            <a:spAutoFit/>
          </a:bodyPr>
          <a:lstStyle/>
          <a:p>
            <a:r>
              <a:rPr lang="en-US" sz="1200" b="0" dirty="0" smtClean="0">
                <a:latin typeface="+mn-lt"/>
              </a:rPr>
              <a:t>Source: CDC</a:t>
            </a:r>
            <a:endParaRPr lang="en-US" sz="1200" b="0" dirty="0">
              <a:latin typeface="+mn-lt"/>
            </a:endParaRPr>
          </a:p>
        </p:txBody>
      </p:sp>
      <p:sp>
        <p:nvSpPr>
          <p:cNvPr id="2" name="TextBox 1"/>
          <p:cNvSpPr txBox="1"/>
          <p:nvPr/>
        </p:nvSpPr>
        <p:spPr>
          <a:xfrm>
            <a:off x="5769688" y="5883893"/>
            <a:ext cx="2506305" cy="1042337"/>
          </a:xfrm>
          <a:prstGeom prst="rect">
            <a:avLst/>
          </a:prstGeom>
          <a:noFill/>
        </p:spPr>
        <p:txBody>
          <a:bodyPr wrap="square" rtlCol="0">
            <a:spAutoFit/>
          </a:bodyPr>
          <a:lstStyle/>
          <a:p>
            <a:pPr marL="0" marR="0" algn="ctr">
              <a:lnSpc>
                <a:spcPct val="115000"/>
              </a:lnSpc>
              <a:spcBef>
                <a:spcPts val="0"/>
              </a:spcBef>
              <a:spcAft>
                <a:spcPts val="1000"/>
              </a:spcAft>
            </a:pPr>
            <a:r>
              <a:rPr lang="en-US" sz="1200" b="0" dirty="0">
                <a:latin typeface="+mn-lt"/>
                <a:ea typeface="Calibri"/>
                <a:cs typeface="Times New Roman"/>
              </a:rPr>
              <a:t>Josh Krise and Melanie Beers: Class of 2018 and Christine Murphy, DOH; </a:t>
            </a:r>
            <a:r>
              <a:rPr lang="en-US" sz="1200" b="0" dirty="0" smtClean="0">
                <a:latin typeface="+mn-lt"/>
                <a:ea typeface="Calibri"/>
                <a:cs typeface="Times New Roman"/>
              </a:rPr>
              <a:t>Source</a:t>
            </a:r>
            <a:r>
              <a:rPr lang="en-US" sz="1200" b="0" dirty="0">
                <a:latin typeface="+mn-lt"/>
                <a:ea typeface="Calibri"/>
                <a:cs typeface="Times New Roman"/>
              </a:rPr>
              <a:t>: NM</a:t>
            </a:r>
          </a:p>
          <a:p>
            <a:endParaRPr lang="en-US" sz="1200" b="0" dirty="0">
              <a:latin typeface="+mn-lt"/>
            </a:endParaRPr>
          </a:p>
        </p:txBody>
      </p:sp>
      <p:sp>
        <p:nvSpPr>
          <p:cNvPr id="4" name="TextBox 3"/>
          <p:cNvSpPr txBox="1"/>
          <p:nvPr/>
        </p:nvSpPr>
        <p:spPr>
          <a:xfrm>
            <a:off x="152400" y="6324600"/>
            <a:ext cx="5630965" cy="307777"/>
          </a:xfrm>
          <a:prstGeom prst="rect">
            <a:avLst/>
          </a:prstGeom>
          <a:noFill/>
        </p:spPr>
        <p:txBody>
          <a:bodyPr wrap="none" rtlCol="0">
            <a:spAutoFit/>
          </a:bodyPr>
          <a:lstStyle/>
          <a:p>
            <a:r>
              <a:rPr lang="en-US" sz="1400" b="0" dirty="0" smtClean="0"/>
              <a:t>14- CDC: </a:t>
            </a:r>
            <a:r>
              <a:rPr lang="en-US" sz="1400" b="0" dirty="0"/>
              <a:t>Weighing in on Antibiotic </a:t>
            </a:r>
            <a:r>
              <a:rPr lang="en-US" sz="1400" b="0" dirty="0" smtClean="0"/>
              <a:t>Resistance (available at www.cdc.gov)</a:t>
            </a:r>
            <a:endParaRPr lang="en-US" sz="1400" b="0" dirty="0"/>
          </a:p>
        </p:txBody>
      </p:sp>
    </p:spTree>
    <p:extLst>
      <p:ext uri="{BB962C8B-B14F-4D97-AF65-F5344CB8AC3E}">
        <p14:creationId xmlns:p14="http://schemas.microsoft.com/office/powerpoint/2010/main" val="77230276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gradFill rotWithShape="1">
          <a:gsLst>
            <a:gs pos="27000">
              <a:srgbClr val="002F76"/>
            </a:gs>
            <a:gs pos="100000">
              <a:srgbClr val="0066FF"/>
            </a:gs>
          </a:gsLst>
          <a:lin ang="5400000" scaled="1"/>
        </a:gradFill>
        <a:effectLst/>
      </p:bgPr>
    </p:bg>
    <p:spTree>
      <p:nvGrpSpPr>
        <p:cNvPr id="1" name=""/>
        <p:cNvGrpSpPr/>
        <p:nvPr/>
      </p:nvGrpSpPr>
      <p:grpSpPr>
        <a:xfrm>
          <a:off x="0" y="0"/>
          <a:ext cx="0" cy="0"/>
          <a:chOff x="0" y="0"/>
          <a:chExt cx="0" cy="0"/>
        </a:xfrm>
      </p:grpSpPr>
      <p:sp>
        <p:nvSpPr>
          <p:cNvPr id="20482" name="Title 1"/>
          <p:cNvSpPr>
            <a:spLocks noGrp="1"/>
          </p:cNvSpPr>
          <p:nvPr>
            <p:ph type="title"/>
          </p:nvPr>
        </p:nvSpPr>
        <p:spPr>
          <a:xfrm>
            <a:off x="990600" y="117475"/>
            <a:ext cx="7239000" cy="1143000"/>
          </a:xfrm>
        </p:spPr>
        <p:txBody>
          <a:bodyPr/>
          <a:lstStyle/>
          <a:p>
            <a:r>
              <a:rPr lang="en-US" altLang="en-US" sz="3200" b="0" dirty="0" smtClean="0"/>
              <a:t>Get Smart Pharmacy Initiative </a:t>
            </a:r>
            <a:r>
              <a:rPr lang="en-US" sz="3200" b="0" dirty="0">
                <a:latin typeface="Garamond" pitchFamily="18" charset="0"/>
              </a:rPr>
              <a:t>(cont’d) </a:t>
            </a:r>
            <a:endParaRPr lang="en-US" altLang="en-US" sz="3200" b="0" dirty="0" smtClean="0"/>
          </a:p>
        </p:txBody>
      </p:sp>
      <p:sp>
        <p:nvSpPr>
          <p:cNvPr id="20483" name="Content Placeholder 2"/>
          <p:cNvSpPr>
            <a:spLocks noGrp="1"/>
          </p:cNvSpPr>
          <p:nvPr>
            <p:ph sz="half" idx="1"/>
          </p:nvPr>
        </p:nvSpPr>
        <p:spPr>
          <a:xfrm>
            <a:off x="381000" y="990600"/>
            <a:ext cx="8458200" cy="4419600"/>
          </a:xfrm>
        </p:spPr>
        <p:txBody>
          <a:bodyPr/>
          <a:lstStyle/>
          <a:p>
            <a:pPr marL="0" indent="0">
              <a:buNone/>
            </a:pPr>
            <a:r>
              <a:rPr lang="en-US" altLang="en-US" dirty="0" smtClean="0"/>
              <a:t>Example of outcomes  </a:t>
            </a:r>
          </a:p>
          <a:p>
            <a:r>
              <a:rPr lang="en-US" altLang="en-US" dirty="0"/>
              <a:t>Community </a:t>
            </a:r>
            <a:r>
              <a:rPr lang="en-US" altLang="en-US" dirty="0" smtClean="0"/>
              <a:t>outreach in 2015 </a:t>
            </a:r>
          </a:p>
          <a:p>
            <a:pPr lvl="1">
              <a:buFont typeface="Wingdings" panose="05000000000000000000" pitchFamily="2" charset="2"/>
              <a:buChar char="§"/>
            </a:pPr>
            <a:r>
              <a:rPr lang="en-US" altLang="en-US" dirty="0" smtClean="0"/>
              <a:t>778 encounters, 57% females; majority 18-40 yrs old  </a:t>
            </a:r>
          </a:p>
          <a:p>
            <a:pPr lvl="1">
              <a:buFont typeface="Wingdings" panose="05000000000000000000" pitchFamily="2" charset="2"/>
              <a:buChar char="§"/>
            </a:pPr>
            <a:r>
              <a:rPr lang="en-US" altLang="en-US" dirty="0" smtClean="0"/>
              <a:t>37% taken abx within past 6 months </a:t>
            </a:r>
          </a:p>
          <a:p>
            <a:pPr lvl="1">
              <a:buFont typeface="Wingdings" panose="05000000000000000000" pitchFamily="2" charset="2"/>
              <a:buChar char="§"/>
            </a:pPr>
            <a:r>
              <a:rPr lang="en-US" altLang="en-US" dirty="0" smtClean="0"/>
              <a:t>677  completed abx quiz </a:t>
            </a:r>
            <a:endParaRPr lang="en-US" altLang="en-US" dirty="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9600" y="3770186"/>
            <a:ext cx="2473597" cy="1858731"/>
          </a:xfrm>
          <a:prstGeom prst="rect">
            <a:avLst/>
          </a:prstGeom>
        </p:spPr>
      </p:pic>
      <p:sp>
        <p:nvSpPr>
          <p:cNvPr id="5" name="TextBox 4"/>
          <p:cNvSpPr txBox="1"/>
          <p:nvPr/>
        </p:nvSpPr>
        <p:spPr>
          <a:xfrm>
            <a:off x="762002" y="5847635"/>
            <a:ext cx="2514598" cy="276999"/>
          </a:xfrm>
          <a:prstGeom prst="rect">
            <a:avLst/>
          </a:prstGeom>
          <a:noFill/>
        </p:spPr>
        <p:txBody>
          <a:bodyPr wrap="square" rtlCol="0">
            <a:spAutoFit/>
          </a:bodyPr>
          <a:lstStyle/>
          <a:p>
            <a:r>
              <a:rPr lang="en-US" sz="1200" dirty="0" smtClean="0">
                <a:latin typeface="+mn-lt"/>
              </a:rPr>
              <a:t>Source: CDC</a:t>
            </a:r>
            <a:endParaRPr lang="en-US" sz="1200" dirty="0">
              <a:latin typeface="+mn-lt"/>
            </a:endParaRPr>
          </a:p>
        </p:txBody>
      </p:sp>
      <p:graphicFrame>
        <p:nvGraphicFramePr>
          <p:cNvPr id="7" name="Chart 6"/>
          <p:cNvGraphicFramePr>
            <a:graphicFrameLocks/>
          </p:cNvGraphicFramePr>
          <p:nvPr>
            <p:extLst>
              <p:ext uri="{D42A27DB-BD31-4B8C-83A1-F6EECF244321}">
                <p14:modId xmlns:p14="http://schemas.microsoft.com/office/powerpoint/2010/main" val="857247545"/>
              </p:ext>
            </p:extLst>
          </p:nvPr>
        </p:nvGraphicFramePr>
        <p:xfrm>
          <a:off x="4262176" y="2971800"/>
          <a:ext cx="4572000" cy="2857500"/>
        </p:xfrm>
        <a:graphic>
          <a:graphicData uri="http://schemas.openxmlformats.org/drawingml/2006/chart">
            <c:chart xmlns:c="http://schemas.openxmlformats.org/drawingml/2006/chart" xmlns:r="http://schemas.openxmlformats.org/officeDocument/2006/relationships" r:id="rId4"/>
          </a:graphicData>
        </a:graphic>
      </p:graphicFrame>
      <p:sp>
        <p:nvSpPr>
          <p:cNvPr id="3" name="TextBox 2"/>
          <p:cNvSpPr txBox="1"/>
          <p:nvPr/>
        </p:nvSpPr>
        <p:spPr>
          <a:xfrm>
            <a:off x="4023247" y="5829300"/>
            <a:ext cx="5049858" cy="646331"/>
          </a:xfrm>
          <a:prstGeom prst="rect">
            <a:avLst/>
          </a:prstGeom>
          <a:noFill/>
        </p:spPr>
        <p:txBody>
          <a:bodyPr wrap="square" rtlCol="0">
            <a:spAutoFit/>
          </a:bodyPr>
          <a:lstStyle/>
          <a:p>
            <a:r>
              <a:rPr lang="en-US" sz="1800" b="0" dirty="0" smtClean="0">
                <a:latin typeface="+mn-lt"/>
              </a:rPr>
              <a:t>Percentage of pharmacy customers giving correct answers on antibiotic quiz (N=677), western Pa., 2015</a:t>
            </a:r>
            <a:endParaRPr lang="en-US" sz="1800" b="0" dirty="0">
              <a:latin typeface="+mn-lt"/>
            </a:endParaRPr>
          </a:p>
        </p:txBody>
      </p:sp>
    </p:spTree>
    <p:extLst>
      <p:ext uri="{BB962C8B-B14F-4D97-AF65-F5344CB8AC3E}">
        <p14:creationId xmlns:p14="http://schemas.microsoft.com/office/powerpoint/2010/main" val="2570319927"/>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le 1"/>
          <p:cNvSpPr>
            <a:spLocks noGrp="1"/>
          </p:cNvSpPr>
          <p:nvPr>
            <p:ph type="title"/>
          </p:nvPr>
        </p:nvSpPr>
        <p:spPr>
          <a:xfrm>
            <a:off x="1371600" y="76200"/>
            <a:ext cx="7288212" cy="1143000"/>
          </a:xfrm>
        </p:spPr>
        <p:txBody>
          <a:bodyPr/>
          <a:lstStyle/>
          <a:p>
            <a:r>
              <a:rPr lang="en-US" altLang="en-US" sz="3200" b="0" dirty="0" smtClean="0"/>
              <a:t>Get Smart Communication Initiative</a:t>
            </a:r>
          </a:p>
        </p:txBody>
      </p:sp>
      <p:sp>
        <p:nvSpPr>
          <p:cNvPr id="20483" name="Content Placeholder 2"/>
          <p:cNvSpPr>
            <a:spLocks noGrp="1"/>
          </p:cNvSpPr>
          <p:nvPr>
            <p:ph sz="half" idx="1"/>
          </p:nvPr>
        </p:nvSpPr>
        <p:spPr>
          <a:xfrm>
            <a:off x="381000" y="990600"/>
            <a:ext cx="7848600" cy="4419600"/>
          </a:xfrm>
        </p:spPr>
        <p:txBody>
          <a:bodyPr/>
          <a:lstStyle/>
          <a:p>
            <a:pPr marL="0" indent="0">
              <a:buNone/>
            </a:pPr>
            <a:r>
              <a:rPr lang="en-US" altLang="en-US" dirty="0" smtClean="0"/>
              <a:t>Objectives </a:t>
            </a:r>
          </a:p>
          <a:p>
            <a:r>
              <a:rPr lang="en-US" altLang="en-US" dirty="0" smtClean="0"/>
              <a:t>Disseminate guidelines and training materials </a:t>
            </a:r>
          </a:p>
          <a:p>
            <a:pPr lvl="1">
              <a:buFont typeface="Wingdings" panose="05000000000000000000" pitchFamily="2" charset="2"/>
              <a:buChar char="§"/>
            </a:pPr>
            <a:r>
              <a:rPr lang="en-US" altLang="en-US" dirty="0" smtClean="0"/>
              <a:t>Get Smart Web portal </a:t>
            </a:r>
            <a:endParaRPr lang="en-US" altLang="en-US" dirty="0"/>
          </a:p>
          <a:p>
            <a:pPr lvl="1">
              <a:buFont typeface="Wingdings" panose="05000000000000000000" pitchFamily="2" charset="2"/>
              <a:buChar char="§"/>
            </a:pPr>
            <a:r>
              <a:rPr lang="en-US" altLang="en-US" dirty="0" smtClean="0"/>
              <a:t>Social media </a:t>
            </a:r>
            <a:r>
              <a:rPr lang="en-US" altLang="en-US" dirty="0"/>
              <a:t> </a:t>
            </a:r>
            <a:r>
              <a:rPr lang="en-US" altLang="en-US" dirty="0" smtClean="0"/>
              <a:t>Facebook, Twitter, blogs..</a:t>
            </a:r>
          </a:p>
          <a:p>
            <a:pPr lvl="1">
              <a:buFont typeface="Wingdings" panose="05000000000000000000" pitchFamily="2" charset="2"/>
              <a:buChar char="§"/>
            </a:pPr>
            <a:r>
              <a:rPr lang="en-US" altLang="en-US" dirty="0" smtClean="0"/>
              <a:t>Monthly newsletter  </a:t>
            </a:r>
          </a:p>
          <a:p>
            <a:pPr marL="342900" lvl="1" indent="-342900">
              <a:buClr>
                <a:schemeClr val="hlink"/>
              </a:buClr>
              <a:buSzPct val="60000"/>
              <a:buFont typeface="Wingdings" pitchFamily="2" charset="2"/>
              <a:buChar char="n"/>
            </a:pPr>
            <a:r>
              <a:rPr lang="en-US" altLang="en-US" sz="2800" dirty="0" smtClean="0">
                <a:ea typeface="+mn-ea"/>
                <a:cs typeface="+mn-cs"/>
              </a:rPr>
              <a:t>Conduct behavioral research on drivers of abx use </a:t>
            </a:r>
            <a:endParaRPr lang="en-US" altLang="en-US" sz="2800" dirty="0">
              <a:ea typeface="+mn-ea"/>
              <a:cs typeface="+mn-cs"/>
            </a:endParaRPr>
          </a:p>
          <a:p>
            <a:pPr marL="342900" lvl="1" indent="-342900">
              <a:buClr>
                <a:schemeClr val="hlink"/>
              </a:buClr>
              <a:buSzPct val="60000"/>
              <a:buFont typeface="Wingdings" pitchFamily="2" charset="2"/>
              <a:buChar char="n"/>
            </a:pPr>
            <a:r>
              <a:rPr lang="en-US" altLang="en-US" sz="2800" dirty="0" smtClean="0">
                <a:ea typeface="+mn-ea"/>
                <a:cs typeface="+mn-cs"/>
              </a:rPr>
              <a:t>Coordinate Get Smart Week and One Health forums </a:t>
            </a:r>
            <a:endParaRPr lang="en-US" altLang="en-US" sz="2800" dirty="0">
              <a:ea typeface="+mn-ea"/>
              <a:cs typeface="+mn-cs"/>
            </a:endParaRPr>
          </a:p>
          <a:p>
            <a:pPr marL="342900" lvl="1" indent="-342900">
              <a:buClr>
                <a:schemeClr val="hlink"/>
              </a:buClr>
              <a:buSzPct val="60000"/>
              <a:buFont typeface="Wingdings" pitchFamily="2" charset="2"/>
              <a:buChar char="n"/>
            </a:pPr>
            <a:endParaRPr lang="en-US" altLang="en-US" dirty="0"/>
          </a:p>
          <a:p>
            <a:endParaRPr lang="en-US" altLang="en-US" dirty="0" smtClean="0"/>
          </a:p>
        </p:txBody>
      </p:sp>
      <p:pic>
        <p:nvPicPr>
          <p:cNvPr id="5"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11940" r="4478"/>
          <a:stretch/>
        </p:blipFill>
        <p:spPr bwMode="auto">
          <a:xfrm>
            <a:off x="6248400" y="2438400"/>
            <a:ext cx="1066800" cy="4476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 name="Picture 2"/>
          <p:cNvPicPr>
            <a:picLocks noChangeAspect="1"/>
          </p:cNvPicPr>
          <p:nvPr/>
        </p:nvPicPr>
        <p:blipFill rotWithShape="1">
          <a:blip r:embed="rId4" cstate="print">
            <a:extLst>
              <a:ext uri="{28A0092B-C50C-407E-A947-70E740481C1C}">
                <a14:useLocalDpi xmlns:a14="http://schemas.microsoft.com/office/drawing/2010/main" val="0"/>
              </a:ext>
            </a:extLst>
          </a:blip>
          <a:srcRect l="24428" t="3731" r="3717" b="36268"/>
          <a:stretch/>
        </p:blipFill>
        <p:spPr>
          <a:xfrm>
            <a:off x="5486400" y="4497859"/>
            <a:ext cx="1973649" cy="2131541"/>
          </a:xfrm>
          <a:prstGeom prst="rect">
            <a:avLst/>
          </a:prstGeom>
        </p:spPr>
      </p:pic>
      <p:pic>
        <p:nvPicPr>
          <p:cNvPr id="4" name="Picture 3"/>
          <p:cNvPicPr>
            <a:picLocks noChangeAspect="1"/>
          </p:cNvPicPr>
          <p:nvPr/>
        </p:nvPicPr>
        <p:blipFill rotWithShape="1">
          <a:blip r:embed="rId5" cstate="print">
            <a:extLst>
              <a:ext uri="{28A0092B-C50C-407E-A947-70E740481C1C}">
                <a14:useLocalDpi xmlns:a14="http://schemas.microsoft.com/office/drawing/2010/main" val="0"/>
              </a:ext>
            </a:extLst>
          </a:blip>
          <a:srcRect l="13333" t="-213" r="833" b="19100"/>
          <a:stretch/>
        </p:blipFill>
        <p:spPr>
          <a:xfrm>
            <a:off x="990600" y="4478044"/>
            <a:ext cx="3048000" cy="1864311"/>
          </a:xfrm>
          <a:prstGeom prst="rect">
            <a:avLst/>
          </a:prstGeom>
        </p:spPr>
      </p:pic>
    </p:spTree>
    <p:extLst>
      <p:ext uri="{BB962C8B-B14F-4D97-AF65-F5344CB8AC3E}">
        <p14:creationId xmlns:p14="http://schemas.microsoft.com/office/powerpoint/2010/main" val="3211819880"/>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1" name="Title 1"/>
          <p:cNvSpPr>
            <a:spLocks noGrp="1"/>
          </p:cNvSpPr>
          <p:nvPr>
            <p:ph type="title"/>
          </p:nvPr>
        </p:nvSpPr>
        <p:spPr>
          <a:xfrm>
            <a:off x="533400" y="236138"/>
            <a:ext cx="8153400" cy="1143000"/>
          </a:xfrm>
        </p:spPr>
        <p:txBody>
          <a:bodyPr/>
          <a:lstStyle/>
          <a:p>
            <a:r>
              <a:rPr lang="en-US" altLang="en-US" sz="3200" dirty="0"/>
              <a:t>Get Smart Communication </a:t>
            </a:r>
            <a:r>
              <a:rPr lang="en-US" altLang="en-US" sz="3200" dirty="0" smtClean="0"/>
              <a:t>Initiative </a:t>
            </a:r>
            <a:r>
              <a:rPr lang="en-US" sz="3200" dirty="0" smtClean="0">
                <a:latin typeface="Garamond" pitchFamily="18" charset="0"/>
              </a:rPr>
              <a:t>(</a:t>
            </a:r>
            <a:r>
              <a:rPr lang="en-US" sz="3200" dirty="0">
                <a:latin typeface="Garamond" pitchFamily="18" charset="0"/>
              </a:rPr>
              <a:t>cont’d) </a:t>
            </a:r>
            <a:endParaRPr lang="en-US" altLang="en-US" sz="3200" dirty="0" smtClean="0"/>
          </a:p>
        </p:txBody>
      </p:sp>
      <p:sp>
        <p:nvSpPr>
          <p:cNvPr id="4" name="Content Placeholder 3"/>
          <p:cNvSpPr>
            <a:spLocks noGrp="1"/>
          </p:cNvSpPr>
          <p:nvPr>
            <p:ph sz="half" idx="1"/>
          </p:nvPr>
        </p:nvSpPr>
        <p:spPr>
          <a:xfrm>
            <a:off x="228600" y="1096640"/>
            <a:ext cx="4762500" cy="4548188"/>
          </a:xfrm>
        </p:spPr>
        <p:txBody>
          <a:bodyPr/>
          <a:lstStyle/>
          <a:p>
            <a:pPr marL="0" indent="0">
              <a:buNone/>
              <a:defRPr/>
            </a:pPr>
            <a:r>
              <a:rPr lang="en-US" altLang="en-US" sz="2000" dirty="0" smtClean="0"/>
              <a:t>Examples of activities  </a:t>
            </a:r>
          </a:p>
          <a:p>
            <a:pPr>
              <a:defRPr/>
            </a:pPr>
            <a:r>
              <a:rPr lang="en-US" sz="2000" dirty="0" smtClean="0"/>
              <a:t>Web portal 2012- present </a:t>
            </a:r>
          </a:p>
          <a:p>
            <a:pPr lvl="1">
              <a:buFont typeface="Wingdings" panose="05000000000000000000" pitchFamily="2" charset="2"/>
              <a:buChar char="§"/>
              <a:defRPr/>
            </a:pPr>
            <a:r>
              <a:rPr lang="en-US" sz="2000" dirty="0" smtClean="0"/>
              <a:t>Engaged target audience</a:t>
            </a:r>
          </a:p>
          <a:p>
            <a:pPr lvl="2">
              <a:buFont typeface="Wingdings" panose="05000000000000000000" pitchFamily="2" charset="2"/>
              <a:buChar char="§"/>
              <a:defRPr/>
            </a:pPr>
            <a:r>
              <a:rPr lang="en-US" dirty="0" smtClean="0"/>
              <a:t>Childcare directors, parents, teachers, and providers</a:t>
            </a:r>
          </a:p>
          <a:p>
            <a:pPr marL="457200">
              <a:defRPr/>
            </a:pPr>
            <a:r>
              <a:rPr lang="en-US" sz="2000" dirty="0" smtClean="0"/>
              <a:t>Kids’ art competition, 2013- </a:t>
            </a:r>
          </a:p>
          <a:p>
            <a:pPr marL="914400" lvl="1" indent="-342900">
              <a:buFont typeface="Wingdings" panose="05000000000000000000" pitchFamily="2" charset="2"/>
              <a:buChar char="§"/>
              <a:defRPr/>
            </a:pPr>
            <a:r>
              <a:rPr lang="en-US" sz="2000" dirty="0" smtClean="0"/>
              <a:t>Art competition engaged  children and drove traffic to the website</a:t>
            </a:r>
          </a:p>
          <a:p>
            <a:pPr marL="914400" lvl="1" indent="-342900">
              <a:buFont typeface="Wingdings" panose="05000000000000000000" pitchFamily="2" charset="2"/>
              <a:buChar char="§"/>
              <a:defRPr/>
            </a:pPr>
            <a:r>
              <a:rPr lang="en-US" sz="2000" dirty="0" smtClean="0"/>
              <a:t>Unexpected publicity by media </a:t>
            </a:r>
          </a:p>
          <a:p>
            <a:pPr marL="457200" lvl="1" indent="0">
              <a:buNone/>
              <a:defRPr/>
            </a:pPr>
            <a:endParaRPr lang="en-US" sz="2000" dirty="0"/>
          </a:p>
        </p:txBody>
      </p:sp>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230383" y="1096640"/>
            <a:ext cx="3217133" cy="2395738"/>
          </a:xfrm>
          <a:prstGeom prst="rect">
            <a:avLst/>
          </a:prstGeom>
        </p:spPr>
      </p:pic>
      <p:pic>
        <p:nvPicPr>
          <p:cNvPr id="5" name="Picture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715000" y="3688588"/>
            <a:ext cx="2286000" cy="2957940"/>
          </a:xfrm>
          <a:prstGeom prst="rect">
            <a:avLst/>
          </a:prstGeom>
        </p:spPr>
      </p:pic>
      <p:cxnSp>
        <p:nvCxnSpPr>
          <p:cNvPr id="8" name="Curved Connector 7"/>
          <p:cNvCxnSpPr/>
          <p:nvPr/>
        </p:nvCxnSpPr>
        <p:spPr bwMode="auto">
          <a:xfrm rot="5400000">
            <a:off x="7114202" y="3301878"/>
            <a:ext cx="630596" cy="381000"/>
          </a:xfrm>
          <a:prstGeom prst="curvedConnector3">
            <a:avLst>
              <a:gd name="adj1" fmla="val 50000"/>
            </a:avLst>
          </a:prstGeom>
          <a:ln>
            <a:headEnd type="none" w="med" len="med"/>
            <a:tailEnd type="triangle"/>
          </a:ln>
        </p:spPr>
        <p:style>
          <a:lnRef idx="3">
            <a:schemeClr val="dk1"/>
          </a:lnRef>
          <a:fillRef idx="0">
            <a:schemeClr val="dk1"/>
          </a:fillRef>
          <a:effectRef idx="2">
            <a:schemeClr val="dk1"/>
          </a:effectRef>
          <a:fontRef idx="minor">
            <a:schemeClr val="tx1"/>
          </a:fontRef>
        </p:style>
      </p:cxnSp>
      <p:pic>
        <p:nvPicPr>
          <p:cNvPr id="2" name="Picture 1"/>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219200" y="4257436"/>
            <a:ext cx="2971800" cy="2298018"/>
          </a:xfrm>
          <a:prstGeom prst="rect">
            <a:avLst/>
          </a:prstGeom>
        </p:spPr>
      </p:pic>
      <p:sp>
        <p:nvSpPr>
          <p:cNvPr id="7" name="TextBox 6"/>
          <p:cNvSpPr txBox="1"/>
          <p:nvPr/>
        </p:nvSpPr>
        <p:spPr>
          <a:xfrm>
            <a:off x="1143000" y="6529877"/>
            <a:ext cx="1828800" cy="461665"/>
          </a:xfrm>
          <a:prstGeom prst="rect">
            <a:avLst/>
          </a:prstGeom>
          <a:noFill/>
        </p:spPr>
        <p:txBody>
          <a:bodyPr wrap="square" rtlCol="0">
            <a:spAutoFit/>
          </a:bodyPr>
          <a:lstStyle/>
          <a:p>
            <a:pPr marL="0" lvl="2"/>
            <a:r>
              <a:rPr lang="en-US" sz="1200" b="0" dirty="0">
                <a:latin typeface="+mn-lt"/>
              </a:rPr>
              <a:t>Poster session ID #5796 </a:t>
            </a:r>
          </a:p>
          <a:p>
            <a:endParaRPr lang="en-US" sz="1200" b="0" dirty="0">
              <a:latin typeface="+mn-lt"/>
            </a:endParaRPr>
          </a:p>
        </p:txBody>
      </p:sp>
    </p:spTree>
    <p:extLst>
      <p:ext uri="{BB962C8B-B14F-4D97-AF65-F5344CB8AC3E}">
        <p14:creationId xmlns:p14="http://schemas.microsoft.com/office/powerpoint/2010/main" val="3602896729"/>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1" name="Title 1"/>
          <p:cNvSpPr>
            <a:spLocks noGrp="1"/>
          </p:cNvSpPr>
          <p:nvPr>
            <p:ph type="title"/>
          </p:nvPr>
        </p:nvSpPr>
        <p:spPr>
          <a:xfrm>
            <a:off x="472260" y="264733"/>
            <a:ext cx="8153400" cy="1143000"/>
          </a:xfrm>
        </p:spPr>
        <p:txBody>
          <a:bodyPr/>
          <a:lstStyle/>
          <a:p>
            <a:r>
              <a:rPr lang="en-US" altLang="en-US" sz="3200" dirty="0"/>
              <a:t>Get Smart Communication  </a:t>
            </a:r>
            <a:r>
              <a:rPr lang="en-US" altLang="en-US" sz="3200" dirty="0" smtClean="0"/>
              <a:t>Initiative </a:t>
            </a:r>
            <a:r>
              <a:rPr lang="en-US" sz="3200" dirty="0" smtClean="0">
                <a:latin typeface="Garamond" pitchFamily="18" charset="0"/>
              </a:rPr>
              <a:t>(</a:t>
            </a:r>
            <a:r>
              <a:rPr lang="en-US" sz="3200" dirty="0">
                <a:latin typeface="Garamond" pitchFamily="18" charset="0"/>
              </a:rPr>
              <a:t>cont’d) </a:t>
            </a:r>
            <a:endParaRPr lang="en-US" altLang="en-US" sz="3200" dirty="0" smtClean="0"/>
          </a:p>
        </p:txBody>
      </p:sp>
      <p:sp>
        <p:nvSpPr>
          <p:cNvPr id="4" name="Content Placeholder 3"/>
          <p:cNvSpPr>
            <a:spLocks noGrp="1"/>
          </p:cNvSpPr>
          <p:nvPr>
            <p:ph sz="half" idx="1"/>
          </p:nvPr>
        </p:nvSpPr>
        <p:spPr>
          <a:xfrm>
            <a:off x="304800" y="1080700"/>
            <a:ext cx="5638800" cy="4717018"/>
          </a:xfrm>
        </p:spPr>
        <p:txBody>
          <a:bodyPr/>
          <a:lstStyle/>
          <a:p>
            <a:pPr marL="0" indent="0">
              <a:buNone/>
              <a:defRPr/>
            </a:pPr>
            <a:r>
              <a:rPr lang="en-US" altLang="en-US" dirty="0"/>
              <a:t>Examples of </a:t>
            </a:r>
            <a:r>
              <a:rPr lang="en-US" altLang="en-US" dirty="0" smtClean="0"/>
              <a:t>activities and outcomes  </a:t>
            </a:r>
            <a:endParaRPr lang="en-US" altLang="en-US" dirty="0"/>
          </a:p>
          <a:p>
            <a:pPr>
              <a:defRPr/>
            </a:pPr>
            <a:r>
              <a:rPr lang="en-US" dirty="0" smtClean="0"/>
              <a:t>Get Smart Week  </a:t>
            </a:r>
          </a:p>
          <a:p>
            <a:pPr lvl="1">
              <a:buFont typeface="Wingdings" panose="05000000000000000000" pitchFamily="2" charset="2"/>
              <a:buChar char="§"/>
              <a:defRPr/>
            </a:pPr>
            <a:r>
              <a:rPr lang="en-US" dirty="0" smtClean="0"/>
              <a:t>Governor’s Proclamation 2015  </a:t>
            </a:r>
            <a:endParaRPr lang="en-US" dirty="0"/>
          </a:p>
          <a:p>
            <a:pPr lvl="2">
              <a:buFont typeface="Wingdings" panose="05000000000000000000" pitchFamily="2" charset="2"/>
              <a:buChar char="§"/>
              <a:defRPr/>
            </a:pPr>
            <a:r>
              <a:rPr lang="en-US" sz="1800" dirty="0" smtClean="0"/>
              <a:t>First seminar at Penn State Nov 17</a:t>
            </a:r>
          </a:p>
          <a:p>
            <a:pPr lvl="2">
              <a:buFont typeface="Wingdings" panose="05000000000000000000" pitchFamily="2" charset="2"/>
              <a:buChar char="§"/>
              <a:defRPr/>
            </a:pPr>
            <a:r>
              <a:rPr lang="en-US" sz="1800" dirty="0" smtClean="0"/>
              <a:t> </a:t>
            </a:r>
            <a:r>
              <a:rPr lang="en-US" sz="1800" dirty="0" smtClean="0">
                <a:sym typeface="Symbol" panose="05050102010706020507" pitchFamily="18" charset="2"/>
              </a:rPr>
              <a:t>300 participants, Student Health Services  </a:t>
            </a:r>
            <a:endParaRPr lang="en-US" sz="1800" dirty="0" smtClean="0"/>
          </a:p>
          <a:p>
            <a:pPr marL="457200">
              <a:defRPr/>
            </a:pPr>
            <a:r>
              <a:rPr lang="en-US" dirty="0" smtClean="0"/>
              <a:t>Get Smart Award Ceremony </a:t>
            </a:r>
          </a:p>
          <a:p>
            <a:pPr marL="914400" lvl="1" indent="-342900">
              <a:buFont typeface="Wingdings" panose="05000000000000000000" pitchFamily="2" charset="2"/>
              <a:buChar char="§"/>
              <a:defRPr/>
            </a:pPr>
            <a:r>
              <a:rPr lang="en-US" dirty="0" smtClean="0"/>
              <a:t>18 award recipients Mar. 23, 2016 </a:t>
            </a:r>
          </a:p>
          <a:p>
            <a:pPr marL="914400" lvl="2" indent="-342900">
              <a:buFont typeface="Wingdings" panose="05000000000000000000" pitchFamily="2" charset="2"/>
              <a:buChar char="§"/>
              <a:defRPr/>
            </a:pPr>
            <a:r>
              <a:rPr lang="en-US" dirty="0" smtClean="0"/>
              <a:t>100 participants—parents, kids, legislators </a:t>
            </a:r>
          </a:p>
          <a:p>
            <a:pPr marL="571500" lvl="1" indent="0">
              <a:buNone/>
              <a:defRPr/>
            </a:pPr>
            <a:r>
              <a:rPr lang="en-US" dirty="0" smtClean="0"/>
              <a:t>   </a:t>
            </a:r>
          </a:p>
          <a:p>
            <a:pPr lvl="1">
              <a:defRPr/>
            </a:pPr>
            <a:endParaRPr lang="en-US" sz="2000" dirty="0"/>
          </a:p>
        </p:txBody>
      </p:sp>
      <p:pic>
        <p:nvPicPr>
          <p:cNvPr id="7" name="Picture 5"/>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315954" y="3704513"/>
            <a:ext cx="2079453" cy="29229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8"/>
          <p:cNvPicPr/>
          <p:nvPr/>
        </p:nvPicPr>
        <p:blipFill>
          <a:blip r:embed="rId4">
            <a:extLst>
              <a:ext uri="{28A0092B-C50C-407E-A947-70E740481C1C}">
                <a14:useLocalDpi xmlns:a14="http://schemas.microsoft.com/office/drawing/2010/main" val="0"/>
              </a:ext>
            </a:extLst>
          </a:blip>
          <a:stretch>
            <a:fillRect/>
          </a:stretch>
        </p:blipFill>
        <p:spPr>
          <a:xfrm>
            <a:off x="2375659" y="4632676"/>
            <a:ext cx="2634698" cy="1657350"/>
          </a:xfrm>
          <a:prstGeom prst="rect">
            <a:avLst/>
          </a:prstGeom>
        </p:spPr>
      </p:pic>
      <p:sp>
        <p:nvSpPr>
          <p:cNvPr id="6" name="TextBox 5"/>
          <p:cNvSpPr txBox="1"/>
          <p:nvPr/>
        </p:nvSpPr>
        <p:spPr>
          <a:xfrm>
            <a:off x="2599082" y="6290026"/>
            <a:ext cx="2187851" cy="276999"/>
          </a:xfrm>
          <a:prstGeom prst="rect">
            <a:avLst/>
          </a:prstGeom>
          <a:noFill/>
        </p:spPr>
        <p:txBody>
          <a:bodyPr wrap="square" rtlCol="0">
            <a:spAutoFit/>
          </a:bodyPr>
          <a:lstStyle/>
          <a:p>
            <a:pPr algn="ctr"/>
            <a:r>
              <a:rPr lang="en-US" sz="1200" b="0" dirty="0">
                <a:latin typeface="+mn-lt"/>
              </a:rPr>
              <a:t>Lydia </a:t>
            </a:r>
            <a:r>
              <a:rPr lang="en-US" sz="1200" b="0" dirty="0" smtClean="0">
                <a:latin typeface="+mn-lt"/>
              </a:rPr>
              <a:t>Glick- Penn State Student</a:t>
            </a:r>
            <a:endParaRPr lang="en-US" sz="1200" b="0" dirty="0">
              <a:latin typeface="+mn-lt"/>
            </a:endParaRPr>
          </a:p>
        </p:txBody>
      </p:sp>
      <p:pic>
        <p:nvPicPr>
          <p:cNvPr id="11" name="Picture 10"/>
          <p:cNvPicPr>
            <a:picLocks noChangeAspect="1"/>
          </p:cNvPicPr>
          <p:nvPr/>
        </p:nvPicPr>
        <p:blipFill>
          <a:blip r:embed="rId5"/>
          <a:stretch>
            <a:fillRect/>
          </a:stretch>
        </p:blipFill>
        <p:spPr>
          <a:xfrm>
            <a:off x="6096000" y="1295400"/>
            <a:ext cx="2519363" cy="1869448"/>
          </a:xfrm>
          <a:prstGeom prst="rect">
            <a:avLst/>
          </a:prstGeom>
        </p:spPr>
      </p:pic>
      <p:sp>
        <p:nvSpPr>
          <p:cNvPr id="12" name="TextBox 11"/>
          <p:cNvSpPr txBox="1"/>
          <p:nvPr/>
        </p:nvSpPr>
        <p:spPr>
          <a:xfrm>
            <a:off x="6618823" y="3200400"/>
            <a:ext cx="1473713" cy="276999"/>
          </a:xfrm>
          <a:prstGeom prst="rect">
            <a:avLst/>
          </a:prstGeom>
          <a:noFill/>
        </p:spPr>
        <p:txBody>
          <a:bodyPr wrap="square" rtlCol="0">
            <a:spAutoFit/>
          </a:bodyPr>
          <a:lstStyle/>
          <a:p>
            <a:r>
              <a:rPr lang="en-US" sz="1200" b="0" dirty="0" smtClean="0">
                <a:latin typeface="+mn-lt"/>
              </a:rPr>
              <a:t>Jeff Garber, Nov. 17  </a:t>
            </a:r>
            <a:endParaRPr lang="en-US" sz="1200" b="0" dirty="0">
              <a:latin typeface="+mn-lt"/>
            </a:endParaRPr>
          </a:p>
        </p:txBody>
      </p:sp>
    </p:spTree>
    <p:extLst>
      <p:ext uri="{BB962C8B-B14F-4D97-AF65-F5344CB8AC3E}">
        <p14:creationId xmlns:p14="http://schemas.microsoft.com/office/powerpoint/2010/main" val="416827893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2286000" y="4572000"/>
            <a:ext cx="184731" cy="461665"/>
          </a:xfrm>
          <a:prstGeom prst="rect">
            <a:avLst/>
          </a:prstGeom>
          <a:noFill/>
        </p:spPr>
        <p:txBody>
          <a:bodyPr wrap="none" rtlCol="0">
            <a:spAutoFit/>
          </a:bodyPr>
          <a:lstStyle/>
          <a:p>
            <a:endParaRPr lang="en-US" dirty="0"/>
          </a:p>
        </p:txBody>
      </p:sp>
      <p:sp>
        <p:nvSpPr>
          <p:cNvPr id="4" name="TextBox 3"/>
          <p:cNvSpPr txBox="1"/>
          <p:nvPr/>
        </p:nvSpPr>
        <p:spPr>
          <a:xfrm>
            <a:off x="914400" y="827069"/>
            <a:ext cx="7543800" cy="2246769"/>
          </a:xfrm>
          <a:prstGeom prst="rect">
            <a:avLst/>
          </a:prstGeom>
          <a:noFill/>
        </p:spPr>
        <p:txBody>
          <a:bodyPr wrap="square" rtlCol="0">
            <a:spAutoFit/>
          </a:bodyPr>
          <a:lstStyle/>
          <a:p>
            <a:r>
              <a:rPr lang="en-US" sz="2800" b="0" dirty="0">
                <a:latin typeface="+mn-lt"/>
              </a:rPr>
              <a:t>Without </a:t>
            </a:r>
            <a:r>
              <a:rPr lang="en-US" sz="2800" b="0" dirty="0">
                <a:solidFill>
                  <a:schemeClr val="tx2"/>
                </a:solidFill>
                <a:latin typeface="+mn-lt"/>
              </a:rPr>
              <a:t>urgent, coordinated action by many stakeholders</a:t>
            </a:r>
            <a:r>
              <a:rPr lang="en-US" sz="2800" b="0" dirty="0">
                <a:latin typeface="+mn-lt"/>
              </a:rPr>
              <a:t>, the world is headed for a post-antibiotic era, in which common infections and minor injuries which have been treatable for decades can once again </a:t>
            </a:r>
            <a:r>
              <a:rPr lang="en-US" sz="2800" b="0" dirty="0" smtClean="0">
                <a:latin typeface="+mn-lt"/>
              </a:rPr>
              <a:t>kill.  </a:t>
            </a:r>
            <a:r>
              <a:rPr lang="en-US" sz="2800" b="0" dirty="0" smtClean="0">
                <a:latin typeface="+mn-lt"/>
                <a:sym typeface="Symbol" panose="05050102010706020507" pitchFamily="18" charset="2"/>
              </a:rPr>
              <a:t> </a:t>
            </a:r>
            <a:r>
              <a:rPr lang="en-US" sz="2800" b="0" dirty="0" smtClean="0">
                <a:latin typeface="+mn-lt"/>
              </a:rPr>
              <a:t>Keiji </a:t>
            </a:r>
            <a:r>
              <a:rPr lang="en-US" sz="2800" b="0" dirty="0">
                <a:latin typeface="+mn-lt"/>
              </a:rPr>
              <a:t>Fukuda, </a:t>
            </a:r>
            <a:r>
              <a:rPr lang="en-US" sz="2800" b="0" dirty="0" smtClean="0">
                <a:latin typeface="+mn-lt"/>
              </a:rPr>
              <a:t>WHO</a:t>
            </a:r>
            <a:r>
              <a:rPr lang="en-US" sz="2800" b="0" dirty="0">
                <a:latin typeface="+mn-lt"/>
              </a:rPr>
              <a:t>, 2014</a:t>
            </a:r>
          </a:p>
        </p:txBody>
      </p:sp>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981200" y="3276600"/>
            <a:ext cx="2057400" cy="2800350"/>
          </a:xfrm>
          <a:prstGeom prst="rect">
            <a:avLst/>
          </a:prstGeom>
        </p:spPr>
      </p:pic>
      <p:pic>
        <p:nvPicPr>
          <p:cNvPr id="8" name="Pictur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334000" y="3670554"/>
            <a:ext cx="1752600" cy="2120646"/>
          </a:xfrm>
          <a:prstGeom prst="rect">
            <a:avLst/>
          </a:prstGeom>
        </p:spPr>
      </p:pic>
      <p:sp>
        <p:nvSpPr>
          <p:cNvPr id="9" name="TextBox 8"/>
          <p:cNvSpPr txBox="1"/>
          <p:nvPr/>
        </p:nvSpPr>
        <p:spPr>
          <a:xfrm>
            <a:off x="5334000" y="5740924"/>
            <a:ext cx="1905000" cy="646331"/>
          </a:xfrm>
          <a:prstGeom prst="rect">
            <a:avLst/>
          </a:prstGeom>
          <a:noFill/>
        </p:spPr>
        <p:txBody>
          <a:bodyPr wrap="square" rtlCol="0">
            <a:spAutoFit/>
          </a:bodyPr>
          <a:lstStyle/>
          <a:p>
            <a:r>
              <a:rPr lang="en-US" sz="1800" b="0" dirty="0">
                <a:latin typeface="+mj-lt"/>
              </a:rPr>
              <a:t>Keiji Fukuda, </a:t>
            </a:r>
            <a:endParaRPr lang="en-US" sz="1800" b="0" dirty="0" smtClean="0">
              <a:latin typeface="+mj-lt"/>
            </a:endParaRPr>
          </a:p>
          <a:p>
            <a:r>
              <a:rPr lang="en-US" sz="1800" b="0" dirty="0" smtClean="0">
                <a:latin typeface="+mj-lt"/>
              </a:rPr>
              <a:t>Source: WHO</a:t>
            </a:r>
            <a:endParaRPr lang="en-US" sz="1800" dirty="0">
              <a:latin typeface="+mj-lt"/>
            </a:endParaRPr>
          </a:p>
        </p:txBody>
      </p:sp>
    </p:spTree>
    <p:extLst>
      <p:ext uri="{BB962C8B-B14F-4D97-AF65-F5344CB8AC3E}">
        <p14:creationId xmlns:p14="http://schemas.microsoft.com/office/powerpoint/2010/main" val="3300608639"/>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Title 1"/>
          <p:cNvSpPr>
            <a:spLocks noGrp="1"/>
          </p:cNvSpPr>
          <p:nvPr>
            <p:ph type="title"/>
          </p:nvPr>
        </p:nvSpPr>
        <p:spPr>
          <a:xfrm>
            <a:off x="381000" y="228600"/>
            <a:ext cx="7772400" cy="1085850"/>
          </a:xfrm>
        </p:spPr>
        <p:txBody>
          <a:bodyPr/>
          <a:lstStyle/>
          <a:p>
            <a:pPr eaLnBrk="1" hangingPunct="1"/>
            <a:r>
              <a:rPr lang="en-US" altLang="en-US" sz="3200" dirty="0" smtClean="0"/>
              <a:t>Conclusions</a:t>
            </a:r>
          </a:p>
        </p:txBody>
      </p:sp>
      <p:sp>
        <p:nvSpPr>
          <p:cNvPr id="12291" name="Rectangle 2"/>
          <p:cNvSpPr>
            <a:spLocks noGrp="1" noChangeArrowheads="1"/>
          </p:cNvSpPr>
          <p:nvPr>
            <p:ph type="body" idx="4294967295"/>
          </p:nvPr>
        </p:nvSpPr>
        <p:spPr>
          <a:xfrm>
            <a:off x="381000" y="1066800"/>
            <a:ext cx="6324600" cy="5562600"/>
          </a:xfrm>
        </p:spPr>
        <p:txBody>
          <a:bodyPr/>
          <a:lstStyle/>
          <a:p>
            <a:pPr eaLnBrk="1" hangingPunct="1">
              <a:buClr>
                <a:schemeClr val="tx2"/>
              </a:buClr>
              <a:defRPr/>
            </a:pPr>
            <a:r>
              <a:rPr lang="en-US" altLang="en-US" dirty="0" smtClean="0"/>
              <a:t> Collaborate in the process </a:t>
            </a:r>
            <a:endParaRPr lang="en-US" altLang="en-US" dirty="0" smtClean="0">
              <a:solidFill>
                <a:srgbClr val="FFFF00"/>
              </a:solidFill>
            </a:endParaRPr>
          </a:p>
          <a:p>
            <a:pPr lvl="1" eaLnBrk="1" hangingPunct="1">
              <a:buFont typeface="Wingdings" panose="05000000000000000000" pitchFamily="2" charset="2"/>
              <a:buChar char="§"/>
              <a:defRPr/>
            </a:pPr>
            <a:r>
              <a:rPr lang="en-US" altLang="en-US" dirty="0" smtClean="0"/>
              <a:t>Review experiences and consult with -stakeholders, CDC, other states, sites…</a:t>
            </a:r>
          </a:p>
          <a:p>
            <a:pPr lvl="1" eaLnBrk="1" hangingPunct="1">
              <a:buFont typeface="Wingdings" panose="05000000000000000000" pitchFamily="2" charset="2"/>
              <a:buChar char="§"/>
              <a:defRPr/>
            </a:pPr>
            <a:r>
              <a:rPr lang="en-US" altLang="en-US" dirty="0" smtClean="0"/>
              <a:t>Identify mutual benefits </a:t>
            </a:r>
            <a:endParaRPr lang="en-US" altLang="en-US" dirty="0"/>
          </a:p>
          <a:p>
            <a:pPr lvl="1" eaLnBrk="1" hangingPunct="1">
              <a:buFont typeface="Wingdings" panose="05000000000000000000" pitchFamily="2" charset="2"/>
              <a:buChar char="§"/>
              <a:defRPr/>
            </a:pPr>
            <a:r>
              <a:rPr lang="en-US" altLang="en-US" dirty="0"/>
              <a:t>I</a:t>
            </a:r>
            <a:r>
              <a:rPr lang="en-US" altLang="en-US" dirty="0" smtClean="0"/>
              <a:t>nvolve collaborators from initial steps</a:t>
            </a:r>
          </a:p>
          <a:p>
            <a:pPr eaLnBrk="1" hangingPunct="1">
              <a:buClr>
                <a:schemeClr val="tx2"/>
              </a:buClr>
              <a:defRPr/>
            </a:pPr>
            <a:r>
              <a:rPr lang="en-US" altLang="en-US" dirty="0" smtClean="0"/>
              <a:t>Maintain team spirit  </a:t>
            </a:r>
          </a:p>
          <a:p>
            <a:pPr lvl="1" eaLnBrk="1" hangingPunct="1">
              <a:buFont typeface="Wingdings" panose="05000000000000000000" pitchFamily="2" charset="2"/>
              <a:buChar char="§"/>
              <a:defRPr/>
            </a:pPr>
            <a:r>
              <a:rPr lang="en-US" altLang="en-US" dirty="0" smtClean="0"/>
              <a:t>Schedule pre-planned interactions </a:t>
            </a:r>
          </a:p>
          <a:p>
            <a:pPr lvl="1" eaLnBrk="1" hangingPunct="1">
              <a:buFont typeface="Wingdings" panose="05000000000000000000" pitchFamily="2" charset="2"/>
              <a:buChar char="§"/>
              <a:defRPr/>
            </a:pPr>
            <a:r>
              <a:rPr lang="en-US" altLang="en-US" dirty="0">
                <a:solidFill>
                  <a:srgbClr val="FFFFFF"/>
                </a:solidFill>
              </a:rPr>
              <a:t> Set concrete objectives; yet be flexible </a:t>
            </a:r>
            <a:endParaRPr lang="en-US" altLang="en-US" dirty="0"/>
          </a:p>
          <a:p>
            <a:pPr lvl="1" eaLnBrk="1" hangingPunct="1">
              <a:buFont typeface="Wingdings" panose="05000000000000000000" pitchFamily="2" charset="2"/>
              <a:buChar char="§"/>
              <a:defRPr/>
            </a:pPr>
            <a:r>
              <a:rPr lang="en-US" altLang="en-US" dirty="0" smtClean="0"/>
              <a:t>Ensure shared </a:t>
            </a:r>
            <a:r>
              <a:rPr lang="en-US" altLang="en-US" dirty="0"/>
              <a:t>ownership and shared recognition</a:t>
            </a:r>
          </a:p>
          <a:p>
            <a:pPr marL="457200" lvl="1" indent="0" eaLnBrk="1" hangingPunct="1">
              <a:buFont typeface="Wingdings" panose="05000000000000000000" pitchFamily="2" charset="2"/>
              <a:buNone/>
              <a:defRPr/>
            </a:pPr>
            <a:endParaRPr lang="en-US" altLang="en-US" dirty="0">
              <a:solidFill>
                <a:srgbClr val="FFFFFF"/>
              </a:solidFill>
            </a:endParaRPr>
          </a:p>
          <a:p>
            <a:pPr lvl="1" eaLnBrk="1" hangingPunct="1">
              <a:defRPr/>
            </a:pPr>
            <a:endParaRPr lang="en-US" altLang="en-US" dirty="0"/>
          </a:p>
          <a:p>
            <a:pPr marL="0" indent="0" eaLnBrk="1" hangingPunct="1">
              <a:buClr>
                <a:schemeClr val="tx2"/>
              </a:buClr>
              <a:buFont typeface="Wingdings" panose="05000000000000000000" pitchFamily="2" charset="2"/>
              <a:buNone/>
              <a:defRPr/>
            </a:pPr>
            <a:endParaRPr lang="en-US" altLang="en-US" dirty="0" smtClean="0"/>
          </a:p>
        </p:txBody>
      </p:sp>
      <p:pic>
        <p:nvPicPr>
          <p:cNvPr id="55300" name="Picture 14" descr="collaboration3.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626087" y="1000125"/>
            <a:ext cx="2083263" cy="1981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Box 1"/>
          <p:cNvSpPr txBox="1"/>
          <p:nvPr/>
        </p:nvSpPr>
        <p:spPr>
          <a:xfrm>
            <a:off x="6477000" y="3023980"/>
            <a:ext cx="2667000" cy="646331"/>
          </a:xfrm>
          <a:prstGeom prst="rect">
            <a:avLst/>
          </a:prstGeom>
          <a:noFill/>
        </p:spPr>
        <p:txBody>
          <a:bodyPr wrap="square" rtlCol="0">
            <a:spAutoFit/>
          </a:bodyPr>
          <a:lstStyle/>
          <a:p>
            <a:r>
              <a:rPr lang="en-US" sz="1800" b="0" dirty="0" smtClean="0">
                <a:latin typeface="+mj-lt"/>
              </a:rPr>
              <a:t>source: bussiness2community.com</a:t>
            </a:r>
            <a:endParaRPr lang="en-US" sz="1800" b="0" dirty="0">
              <a:latin typeface="+mj-lt"/>
            </a:endParaRPr>
          </a:p>
        </p:txBody>
      </p:sp>
      <p:pic>
        <p:nvPicPr>
          <p:cNvPr id="4" name="Picture 3"/>
          <p:cNvPicPr>
            <a:picLocks noChangeAspect="1"/>
          </p:cNvPicPr>
          <p:nvPr/>
        </p:nvPicPr>
        <p:blipFill rotWithShape="1">
          <a:blip r:embed="rId4" cstate="print">
            <a:extLst>
              <a:ext uri="{28A0092B-C50C-407E-A947-70E740481C1C}">
                <a14:useLocalDpi xmlns:a14="http://schemas.microsoft.com/office/drawing/2010/main" val="0"/>
              </a:ext>
            </a:extLst>
          </a:blip>
          <a:srcRect t="5852" r="539" b="7213"/>
          <a:stretch/>
        </p:blipFill>
        <p:spPr>
          <a:xfrm>
            <a:off x="6705600" y="4114800"/>
            <a:ext cx="1974015" cy="2232907"/>
          </a:xfrm>
          <a:prstGeom prst="rect">
            <a:avLst/>
          </a:prstGeom>
        </p:spPr>
      </p:pic>
    </p:spTree>
    <p:extLst>
      <p:ext uri="{BB962C8B-B14F-4D97-AF65-F5344CB8AC3E}">
        <p14:creationId xmlns:p14="http://schemas.microsoft.com/office/powerpoint/2010/main" val="2761922258"/>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5" name="Rectangle 11"/>
          <p:cNvSpPr>
            <a:spLocks noChangeArrowheads="1"/>
          </p:cNvSpPr>
          <p:nvPr/>
        </p:nvSpPr>
        <p:spPr bwMode="auto">
          <a:xfrm>
            <a:off x="188913" y="2779713"/>
            <a:ext cx="8788400" cy="708025"/>
          </a:xfrm>
          <a:prstGeom prst="rect">
            <a:avLst/>
          </a:prstGeom>
          <a:solidFill>
            <a:schemeClr val="tx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b="1">
                <a:solidFill>
                  <a:schemeClr val="tx1"/>
                </a:solidFill>
                <a:latin typeface="Times New Roman" panose="02020603050405020304" pitchFamily="18" charset="0"/>
                <a:ea typeface="MS PGothic" panose="020B0600070205080204" pitchFamily="34" charset="-128"/>
              </a:defRPr>
            </a:lvl1pPr>
            <a:lvl2pPr marL="742950" indent="-285750" eaLnBrk="0" hangingPunct="0">
              <a:defRPr sz="2400" b="1">
                <a:solidFill>
                  <a:schemeClr val="tx1"/>
                </a:solidFill>
                <a:latin typeface="Times New Roman" panose="02020603050405020304" pitchFamily="18" charset="0"/>
                <a:ea typeface="MS PGothic" panose="020B0600070205080204" pitchFamily="34" charset="-128"/>
              </a:defRPr>
            </a:lvl2pPr>
            <a:lvl3pPr marL="1143000" indent="-228600" eaLnBrk="0" hangingPunct="0">
              <a:defRPr sz="2400" b="1">
                <a:solidFill>
                  <a:schemeClr val="tx1"/>
                </a:solidFill>
                <a:latin typeface="Times New Roman" panose="02020603050405020304" pitchFamily="18" charset="0"/>
                <a:ea typeface="MS PGothic" panose="020B0600070205080204" pitchFamily="34" charset="-128"/>
              </a:defRPr>
            </a:lvl3pPr>
            <a:lvl4pPr marL="1600200" indent="-228600" eaLnBrk="0" hangingPunct="0">
              <a:defRPr sz="2400" b="1">
                <a:solidFill>
                  <a:schemeClr val="tx1"/>
                </a:solidFill>
                <a:latin typeface="Times New Roman" panose="02020603050405020304" pitchFamily="18" charset="0"/>
                <a:ea typeface="MS PGothic" panose="020B0600070205080204" pitchFamily="34" charset="-128"/>
              </a:defRPr>
            </a:lvl4pPr>
            <a:lvl5pPr marL="2057400" indent="-228600" eaLnBrk="0" hangingPunct="0">
              <a:defRPr sz="2400" b="1">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b="1">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b="1">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b="1">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b="1">
                <a:solidFill>
                  <a:schemeClr val="tx1"/>
                </a:solidFill>
                <a:latin typeface="Times New Roman" panose="02020603050405020304" pitchFamily="18" charset="0"/>
                <a:ea typeface="MS PGothic" panose="020B0600070205080204" pitchFamily="34" charset="-128"/>
              </a:defRPr>
            </a:lvl9pPr>
          </a:lstStyle>
          <a:p>
            <a:pPr algn="ctr" eaLnBrk="1" hangingPunct="1"/>
            <a:r>
              <a:rPr lang="en-US" altLang="en-US" sz="2000" i="1" dirty="0">
                <a:solidFill>
                  <a:srgbClr val="0C0C0C"/>
                </a:solidFill>
                <a:latin typeface="Garamond" panose="02020404030301010803" pitchFamily="18" charset="0"/>
              </a:rPr>
              <a:t>Team</a:t>
            </a:r>
            <a:r>
              <a:rPr lang="en-US" altLang="en-US" sz="2000" dirty="0">
                <a:solidFill>
                  <a:srgbClr val="0C0C0C"/>
                </a:solidFill>
                <a:latin typeface="Garamond" panose="02020404030301010803" pitchFamily="18" charset="0"/>
              </a:rPr>
              <a:t> means </a:t>
            </a:r>
            <a:r>
              <a:rPr lang="en-US" altLang="en-US" sz="2000" dirty="0">
                <a:solidFill>
                  <a:srgbClr val="0070C0"/>
                </a:solidFill>
                <a:latin typeface="Garamond" panose="02020404030301010803" pitchFamily="18" charset="0"/>
              </a:rPr>
              <a:t>T</a:t>
            </a:r>
            <a:r>
              <a:rPr lang="en-US" altLang="en-US" sz="2000" dirty="0">
                <a:solidFill>
                  <a:srgbClr val="4D4D4D"/>
                </a:solidFill>
                <a:latin typeface="Garamond" panose="02020404030301010803" pitchFamily="18" charset="0"/>
              </a:rPr>
              <a:t>ogether </a:t>
            </a:r>
            <a:r>
              <a:rPr lang="en-US" altLang="en-US" sz="2000" dirty="0">
                <a:solidFill>
                  <a:srgbClr val="009900"/>
                </a:solidFill>
                <a:latin typeface="Garamond" panose="02020404030301010803" pitchFamily="18" charset="0"/>
              </a:rPr>
              <a:t>E</a:t>
            </a:r>
            <a:r>
              <a:rPr lang="en-US" altLang="en-US" sz="2000" dirty="0">
                <a:solidFill>
                  <a:srgbClr val="4D4D4D"/>
                </a:solidFill>
                <a:latin typeface="Garamond" panose="02020404030301010803" pitchFamily="18" charset="0"/>
              </a:rPr>
              <a:t>veryone </a:t>
            </a:r>
            <a:r>
              <a:rPr lang="en-US" altLang="en-US" sz="2000" dirty="0">
                <a:solidFill>
                  <a:srgbClr val="7030A0"/>
                </a:solidFill>
                <a:latin typeface="Garamond" panose="02020404030301010803" pitchFamily="18" charset="0"/>
              </a:rPr>
              <a:t>A</a:t>
            </a:r>
            <a:r>
              <a:rPr lang="en-US" altLang="en-US" sz="2000" dirty="0">
                <a:solidFill>
                  <a:srgbClr val="4D4D4D"/>
                </a:solidFill>
                <a:latin typeface="Garamond" panose="02020404030301010803" pitchFamily="18" charset="0"/>
              </a:rPr>
              <a:t>chieves </a:t>
            </a:r>
            <a:r>
              <a:rPr lang="en-US" altLang="en-US" sz="2000" dirty="0">
                <a:solidFill>
                  <a:srgbClr val="FF0000"/>
                </a:solidFill>
                <a:latin typeface="Garamond" panose="02020404030301010803" pitchFamily="18" charset="0"/>
              </a:rPr>
              <a:t>M</a:t>
            </a:r>
            <a:r>
              <a:rPr lang="en-US" altLang="en-US" sz="2000" dirty="0">
                <a:solidFill>
                  <a:srgbClr val="4D4D4D"/>
                </a:solidFill>
                <a:latin typeface="Garamond" panose="02020404030301010803" pitchFamily="18" charset="0"/>
              </a:rPr>
              <a:t>ore!  </a:t>
            </a:r>
          </a:p>
          <a:p>
            <a:pPr algn="ctr" eaLnBrk="1" hangingPunct="1"/>
            <a:r>
              <a:rPr lang="en-US" altLang="en-US" sz="2000" dirty="0">
                <a:solidFill>
                  <a:srgbClr val="4D4D4D"/>
                </a:solidFill>
                <a:latin typeface="Garamond" panose="02020404030301010803" pitchFamily="18" charset="0"/>
              </a:rPr>
              <a:t>~</a:t>
            </a:r>
            <a:r>
              <a:rPr lang="en-US" altLang="en-US" sz="1800" dirty="0">
                <a:solidFill>
                  <a:srgbClr val="4D4D4D"/>
                </a:solidFill>
                <a:latin typeface="Garamond" panose="02020404030301010803" pitchFamily="18" charset="0"/>
              </a:rPr>
              <a:t>Author Unknown</a:t>
            </a:r>
          </a:p>
        </p:txBody>
      </p:sp>
      <p:pic>
        <p:nvPicPr>
          <p:cNvPr id="6146" name="c8b70f3a-5b25-480f-807d-e8ccbdbf8617" descr="DEE33FC1-D28B-4A3E-AD61-8FF176445685@mgh"/>
          <p:cNvPicPr>
            <a:picLocks noChangeAspect="1" noChangeArrowheads="1"/>
          </p:cNvPicPr>
          <p:nvPr/>
        </p:nvPicPr>
        <p:blipFill>
          <a:blip r:embed="rId2">
            <a:extLst>
              <a:ext uri="{28A0092B-C50C-407E-A947-70E740481C1C}">
                <a14:useLocalDpi xmlns:a14="http://schemas.microsoft.com/office/drawing/2010/main" val="0"/>
              </a:ext>
            </a:extLst>
          </a:blip>
          <a:srcRect l="-497" t="459" r="3294" b="2040"/>
          <a:stretch>
            <a:fillRect/>
          </a:stretch>
        </p:blipFill>
        <p:spPr bwMode="auto">
          <a:xfrm>
            <a:off x="2692400" y="3778250"/>
            <a:ext cx="1092200" cy="1284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147" name="Rectangle 9"/>
          <p:cNvSpPr>
            <a:spLocks noChangeArrowheads="1"/>
          </p:cNvSpPr>
          <p:nvPr/>
        </p:nvSpPr>
        <p:spPr bwMode="auto">
          <a:xfrm>
            <a:off x="2616243" y="5027613"/>
            <a:ext cx="1287463"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b="1">
                <a:solidFill>
                  <a:schemeClr val="tx1"/>
                </a:solidFill>
                <a:latin typeface="Times New Roman" panose="02020603050405020304" pitchFamily="18" charset="0"/>
                <a:ea typeface="MS PGothic" panose="020B0600070205080204" pitchFamily="34" charset="-128"/>
              </a:defRPr>
            </a:lvl1pPr>
            <a:lvl2pPr marL="742950" indent="-285750" eaLnBrk="0" hangingPunct="0">
              <a:defRPr sz="2400" b="1">
                <a:solidFill>
                  <a:schemeClr val="tx1"/>
                </a:solidFill>
                <a:latin typeface="Times New Roman" panose="02020603050405020304" pitchFamily="18" charset="0"/>
                <a:ea typeface="MS PGothic" panose="020B0600070205080204" pitchFamily="34" charset="-128"/>
              </a:defRPr>
            </a:lvl2pPr>
            <a:lvl3pPr marL="1143000" indent="-228600" eaLnBrk="0" hangingPunct="0">
              <a:defRPr sz="2400" b="1">
                <a:solidFill>
                  <a:schemeClr val="tx1"/>
                </a:solidFill>
                <a:latin typeface="Times New Roman" panose="02020603050405020304" pitchFamily="18" charset="0"/>
                <a:ea typeface="MS PGothic" panose="020B0600070205080204" pitchFamily="34" charset="-128"/>
              </a:defRPr>
            </a:lvl3pPr>
            <a:lvl4pPr marL="1600200" indent="-228600" eaLnBrk="0" hangingPunct="0">
              <a:defRPr sz="2400" b="1">
                <a:solidFill>
                  <a:schemeClr val="tx1"/>
                </a:solidFill>
                <a:latin typeface="Times New Roman" panose="02020603050405020304" pitchFamily="18" charset="0"/>
                <a:ea typeface="MS PGothic" panose="020B0600070205080204" pitchFamily="34" charset="-128"/>
              </a:defRPr>
            </a:lvl4pPr>
            <a:lvl5pPr marL="2057400" indent="-228600" eaLnBrk="0" hangingPunct="0">
              <a:defRPr sz="2400" b="1">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b="1">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b="1">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b="1">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b="1">
                <a:solidFill>
                  <a:schemeClr val="tx1"/>
                </a:solidFill>
                <a:latin typeface="Times New Roman" panose="02020603050405020304" pitchFamily="18" charset="0"/>
                <a:ea typeface="MS PGothic" panose="020B0600070205080204" pitchFamily="34" charset="-128"/>
              </a:defRPr>
            </a:lvl9pPr>
          </a:lstStyle>
          <a:p>
            <a:pPr eaLnBrk="1" hangingPunct="1"/>
            <a:r>
              <a:rPr lang="en-US" altLang="en-US" sz="1400" dirty="0">
                <a:solidFill>
                  <a:srgbClr val="FFFF00"/>
                </a:solidFill>
                <a:latin typeface="Garamond" panose="02020404030301010803" pitchFamily="18" charset="0"/>
              </a:rPr>
              <a:t>Chris Carr</a:t>
            </a:r>
          </a:p>
          <a:p>
            <a:pPr eaLnBrk="1" hangingPunct="1"/>
            <a:r>
              <a:rPr lang="en-US" altLang="en-US" sz="1400" b="0" dirty="0">
                <a:solidFill>
                  <a:srgbClr val="FFFF00"/>
                </a:solidFill>
                <a:latin typeface="Garamond" panose="02020404030301010803" pitchFamily="18" charset="0"/>
              </a:rPr>
              <a:t>MIT/Harvard</a:t>
            </a:r>
          </a:p>
        </p:txBody>
      </p:sp>
      <p:pic>
        <p:nvPicPr>
          <p:cNvPr id="6148" name="Picture 2" descr="http://www.uhhospitals.org/~/media/Practitioner%20Images/mcm-mer/meropol-sharon-17976.jpg"/>
          <p:cNvPicPr>
            <a:picLocks noChangeAspect="1" noChangeArrowheads="1"/>
          </p:cNvPicPr>
          <p:nvPr/>
        </p:nvPicPr>
        <p:blipFill>
          <a:blip r:embed="rId3">
            <a:extLst>
              <a:ext uri="{28A0092B-C50C-407E-A947-70E740481C1C}">
                <a14:useLocalDpi xmlns:a14="http://schemas.microsoft.com/office/drawing/2010/main" val="0"/>
              </a:ext>
            </a:extLst>
          </a:blip>
          <a:srcRect t="3008" b="16006"/>
          <a:stretch>
            <a:fillRect/>
          </a:stretch>
        </p:blipFill>
        <p:spPr bwMode="auto">
          <a:xfrm>
            <a:off x="77788" y="3780632"/>
            <a:ext cx="1147762" cy="1279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149" name="Rectangle 3"/>
          <p:cNvSpPr>
            <a:spLocks noChangeArrowheads="1"/>
          </p:cNvSpPr>
          <p:nvPr/>
        </p:nvSpPr>
        <p:spPr bwMode="auto">
          <a:xfrm>
            <a:off x="0" y="5027613"/>
            <a:ext cx="1358900" cy="1385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b="1">
                <a:solidFill>
                  <a:schemeClr val="tx1"/>
                </a:solidFill>
                <a:latin typeface="Times New Roman" panose="02020603050405020304" pitchFamily="18" charset="0"/>
                <a:ea typeface="MS PGothic" panose="020B0600070205080204" pitchFamily="34" charset="-128"/>
              </a:defRPr>
            </a:lvl1pPr>
            <a:lvl2pPr marL="742950" indent="-285750" eaLnBrk="0" hangingPunct="0">
              <a:defRPr sz="2400" b="1">
                <a:solidFill>
                  <a:schemeClr val="tx1"/>
                </a:solidFill>
                <a:latin typeface="Times New Roman" panose="02020603050405020304" pitchFamily="18" charset="0"/>
                <a:ea typeface="MS PGothic" panose="020B0600070205080204" pitchFamily="34" charset="-128"/>
              </a:defRPr>
            </a:lvl2pPr>
            <a:lvl3pPr marL="1143000" indent="-228600" eaLnBrk="0" hangingPunct="0">
              <a:defRPr sz="2400" b="1">
                <a:solidFill>
                  <a:schemeClr val="tx1"/>
                </a:solidFill>
                <a:latin typeface="Times New Roman" panose="02020603050405020304" pitchFamily="18" charset="0"/>
                <a:ea typeface="MS PGothic" panose="020B0600070205080204" pitchFamily="34" charset="-128"/>
              </a:defRPr>
            </a:lvl3pPr>
            <a:lvl4pPr marL="1600200" indent="-228600" eaLnBrk="0" hangingPunct="0">
              <a:defRPr sz="2400" b="1">
                <a:solidFill>
                  <a:schemeClr val="tx1"/>
                </a:solidFill>
                <a:latin typeface="Times New Roman" panose="02020603050405020304" pitchFamily="18" charset="0"/>
                <a:ea typeface="MS PGothic" panose="020B0600070205080204" pitchFamily="34" charset="-128"/>
              </a:defRPr>
            </a:lvl4pPr>
            <a:lvl5pPr marL="2057400" indent="-228600" eaLnBrk="0" hangingPunct="0">
              <a:defRPr sz="2400" b="1">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b="1">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b="1">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b="1">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b="1">
                <a:solidFill>
                  <a:schemeClr val="tx1"/>
                </a:solidFill>
                <a:latin typeface="Times New Roman" panose="02020603050405020304" pitchFamily="18" charset="0"/>
                <a:ea typeface="MS PGothic" panose="020B0600070205080204" pitchFamily="34" charset="-128"/>
              </a:defRPr>
            </a:lvl9pPr>
          </a:lstStyle>
          <a:p>
            <a:pPr eaLnBrk="1" hangingPunct="1"/>
            <a:r>
              <a:rPr lang="en-US" altLang="en-US" sz="1400" dirty="0">
                <a:solidFill>
                  <a:srgbClr val="FFFF00"/>
                </a:solidFill>
                <a:latin typeface="Garamond" panose="02020404030301010803" pitchFamily="18" charset="0"/>
              </a:rPr>
              <a:t>Sharon Meropol</a:t>
            </a:r>
            <a:br>
              <a:rPr lang="en-US" altLang="en-US" sz="1400" dirty="0">
                <a:solidFill>
                  <a:srgbClr val="FFFF00"/>
                </a:solidFill>
                <a:latin typeface="Garamond" panose="02020404030301010803" pitchFamily="18" charset="0"/>
              </a:rPr>
            </a:br>
            <a:r>
              <a:rPr lang="en-US" altLang="en-US" sz="1400" b="0" dirty="0">
                <a:solidFill>
                  <a:srgbClr val="FFFF00"/>
                </a:solidFill>
                <a:latin typeface="Garamond" panose="02020404030301010803" pitchFamily="18" charset="0"/>
              </a:rPr>
              <a:t>CWRU </a:t>
            </a:r>
            <a:br>
              <a:rPr lang="en-US" altLang="en-US" sz="1400" b="0" dirty="0">
                <a:solidFill>
                  <a:srgbClr val="FFFF00"/>
                </a:solidFill>
                <a:latin typeface="Garamond" panose="02020404030301010803" pitchFamily="18" charset="0"/>
              </a:rPr>
            </a:br>
            <a:r>
              <a:rPr lang="en-US" altLang="en-US" sz="1400" b="0" dirty="0">
                <a:solidFill>
                  <a:srgbClr val="FFFF00"/>
                </a:solidFill>
                <a:latin typeface="Garamond" panose="02020404030301010803" pitchFamily="18" charset="0"/>
              </a:rPr>
              <a:t>School of </a:t>
            </a:r>
          </a:p>
          <a:p>
            <a:pPr eaLnBrk="1" hangingPunct="1"/>
            <a:r>
              <a:rPr lang="en-US" altLang="en-US" sz="1400" b="0" dirty="0">
                <a:solidFill>
                  <a:srgbClr val="FFFF00"/>
                </a:solidFill>
                <a:latin typeface="Garamond" panose="02020404030301010803" pitchFamily="18" charset="0"/>
              </a:rPr>
              <a:t>Medicine</a:t>
            </a:r>
          </a:p>
          <a:p>
            <a:pPr eaLnBrk="1" hangingPunct="1"/>
            <a:r>
              <a:rPr lang="en-US" altLang="en-US" sz="1400" dirty="0">
                <a:solidFill>
                  <a:srgbClr val="FFFF00"/>
                </a:solidFill>
              </a:rPr>
              <a:t> </a:t>
            </a:r>
          </a:p>
        </p:txBody>
      </p:sp>
      <p:pic>
        <p:nvPicPr>
          <p:cNvPr id="6150" name="Picture 4"/>
          <p:cNvPicPr>
            <a:picLocks noChangeAspect="1"/>
          </p:cNvPicPr>
          <p:nvPr/>
        </p:nvPicPr>
        <p:blipFill>
          <a:blip r:embed="rId4">
            <a:extLst>
              <a:ext uri="{28A0092B-C50C-407E-A947-70E740481C1C}">
                <a14:useLocalDpi xmlns:a14="http://schemas.microsoft.com/office/drawing/2010/main" val="0"/>
              </a:ext>
            </a:extLst>
          </a:blip>
          <a:srcRect l="4404" t="8105" r="8582" b="14934"/>
          <a:stretch>
            <a:fillRect/>
          </a:stretch>
        </p:blipFill>
        <p:spPr bwMode="auto">
          <a:xfrm>
            <a:off x="77788" y="358775"/>
            <a:ext cx="1254125" cy="1449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151" name="TextBox 5"/>
          <p:cNvSpPr txBox="1">
            <a:spLocks noChangeArrowheads="1"/>
          </p:cNvSpPr>
          <p:nvPr/>
        </p:nvSpPr>
        <p:spPr bwMode="auto">
          <a:xfrm>
            <a:off x="3175" y="1808163"/>
            <a:ext cx="1565275" cy="738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b="1">
                <a:solidFill>
                  <a:schemeClr val="tx1"/>
                </a:solidFill>
                <a:latin typeface="Times New Roman" panose="02020603050405020304" pitchFamily="18" charset="0"/>
                <a:ea typeface="MS PGothic" panose="020B0600070205080204" pitchFamily="34" charset="-128"/>
              </a:defRPr>
            </a:lvl1pPr>
            <a:lvl2pPr marL="742950" indent="-285750" eaLnBrk="0" hangingPunct="0">
              <a:defRPr sz="2400" b="1">
                <a:solidFill>
                  <a:schemeClr val="tx1"/>
                </a:solidFill>
                <a:latin typeface="Times New Roman" panose="02020603050405020304" pitchFamily="18" charset="0"/>
                <a:ea typeface="MS PGothic" panose="020B0600070205080204" pitchFamily="34" charset="-128"/>
              </a:defRPr>
            </a:lvl2pPr>
            <a:lvl3pPr marL="1143000" indent="-228600" eaLnBrk="0" hangingPunct="0">
              <a:defRPr sz="2400" b="1">
                <a:solidFill>
                  <a:schemeClr val="tx1"/>
                </a:solidFill>
                <a:latin typeface="Times New Roman" panose="02020603050405020304" pitchFamily="18" charset="0"/>
                <a:ea typeface="MS PGothic" panose="020B0600070205080204" pitchFamily="34" charset="-128"/>
              </a:defRPr>
            </a:lvl3pPr>
            <a:lvl4pPr marL="1600200" indent="-228600" eaLnBrk="0" hangingPunct="0">
              <a:defRPr sz="2400" b="1">
                <a:solidFill>
                  <a:schemeClr val="tx1"/>
                </a:solidFill>
                <a:latin typeface="Times New Roman" panose="02020603050405020304" pitchFamily="18" charset="0"/>
                <a:ea typeface="MS PGothic" panose="020B0600070205080204" pitchFamily="34" charset="-128"/>
              </a:defRPr>
            </a:lvl4pPr>
            <a:lvl5pPr marL="2057400" indent="-228600" eaLnBrk="0" hangingPunct="0">
              <a:defRPr sz="2400" b="1">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b="1">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b="1">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b="1">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b="1">
                <a:solidFill>
                  <a:schemeClr val="tx1"/>
                </a:solidFill>
                <a:latin typeface="Times New Roman" panose="02020603050405020304" pitchFamily="18" charset="0"/>
                <a:ea typeface="MS PGothic" panose="020B0600070205080204" pitchFamily="34" charset="-128"/>
              </a:defRPr>
            </a:lvl9pPr>
          </a:lstStyle>
          <a:p>
            <a:pPr eaLnBrk="1" hangingPunct="1"/>
            <a:r>
              <a:rPr lang="en-US" altLang="en-US" sz="1400" dirty="0">
                <a:solidFill>
                  <a:srgbClr val="FFFF00"/>
                </a:solidFill>
                <a:latin typeface="Garamond" panose="02020404030301010803" pitchFamily="18" charset="0"/>
              </a:rPr>
              <a:t>Nicole Hackman</a:t>
            </a:r>
          </a:p>
          <a:p>
            <a:pPr eaLnBrk="1" hangingPunct="1"/>
            <a:r>
              <a:rPr lang="en-US" altLang="en-US" sz="1400" b="0" dirty="0">
                <a:solidFill>
                  <a:srgbClr val="FFFF00"/>
                </a:solidFill>
                <a:latin typeface="Garamond" panose="02020404030301010803" pitchFamily="18" charset="0"/>
              </a:rPr>
              <a:t>Penn State Hershey Medical Group </a:t>
            </a:r>
          </a:p>
        </p:txBody>
      </p:sp>
      <p:sp>
        <p:nvSpPr>
          <p:cNvPr id="6152" name="TextBox 2"/>
          <p:cNvSpPr txBox="1">
            <a:spLocks noChangeArrowheads="1"/>
          </p:cNvSpPr>
          <p:nvPr/>
        </p:nvSpPr>
        <p:spPr bwMode="auto">
          <a:xfrm>
            <a:off x="3829050" y="5027613"/>
            <a:ext cx="1339850" cy="954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b="1">
                <a:solidFill>
                  <a:schemeClr val="tx1"/>
                </a:solidFill>
                <a:latin typeface="Times New Roman" panose="02020603050405020304" pitchFamily="18" charset="0"/>
                <a:ea typeface="MS PGothic" panose="020B0600070205080204" pitchFamily="34" charset="-128"/>
              </a:defRPr>
            </a:lvl1pPr>
            <a:lvl2pPr marL="742950" indent="-285750" eaLnBrk="0" hangingPunct="0">
              <a:defRPr sz="2400" b="1">
                <a:solidFill>
                  <a:schemeClr val="tx1"/>
                </a:solidFill>
                <a:latin typeface="Times New Roman" panose="02020603050405020304" pitchFamily="18" charset="0"/>
                <a:ea typeface="MS PGothic" panose="020B0600070205080204" pitchFamily="34" charset="-128"/>
              </a:defRPr>
            </a:lvl2pPr>
            <a:lvl3pPr marL="1143000" indent="-228600" eaLnBrk="0" hangingPunct="0">
              <a:defRPr sz="2400" b="1">
                <a:solidFill>
                  <a:schemeClr val="tx1"/>
                </a:solidFill>
                <a:latin typeface="Times New Roman" panose="02020603050405020304" pitchFamily="18" charset="0"/>
                <a:ea typeface="MS PGothic" panose="020B0600070205080204" pitchFamily="34" charset="-128"/>
              </a:defRPr>
            </a:lvl3pPr>
            <a:lvl4pPr marL="1600200" indent="-228600" eaLnBrk="0" hangingPunct="0">
              <a:defRPr sz="2400" b="1">
                <a:solidFill>
                  <a:schemeClr val="tx1"/>
                </a:solidFill>
                <a:latin typeface="Times New Roman" panose="02020603050405020304" pitchFamily="18" charset="0"/>
                <a:ea typeface="MS PGothic" panose="020B0600070205080204" pitchFamily="34" charset="-128"/>
              </a:defRPr>
            </a:lvl4pPr>
            <a:lvl5pPr marL="2057400" indent="-228600" eaLnBrk="0" hangingPunct="0">
              <a:defRPr sz="2400" b="1">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b="1">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b="1">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b="1">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b="1">
                <a:solidFill>
                  <a:schemeClr val="tx1"/>
                </a:solidFill>
                <a:latin typeface="Times New Roman" panose="02020603050405020304" pitchFamily="18" charset="0"/>
                <a:ea typeface="MS PGothic" panose="020B0600070205080204" pitchFamily="34" charset="-128"/>
              </a:defRPr>
            </a:lvl9pPr>
          </a:lstStyle>
          <a:p>
            <a:pPr eaLnBrk="1" hangingPunct="1"/>
            <a:r>
              <a:rPr lang="en-US" altLang="en-US" sz="1400" dirty="0">
                <a:solidFill>
                  <a:srgbClr val="FFFF00"/>
                </a:solidFill>
                <a:latin typeface="Garamond" panose="02020404030301010803" pitchFamily="18" charset="0"/>
              </a:rPr>
              <a:t>Mary Leonard</a:t>
            </a:r>
          </a:p>
          <a:p>
            <a:pPr eaLnBrk="1" hangingPunct="1"/>
            <a:r>
              <a:rPr lang="en-US" altLang="en-US" sz="1400" b="0" dirty="0">
                <a:solidFill>
                  <a:srgbClr val="FFFF00"/>
                </a:solidFill>
                <a:latin typeface="Garamond" panose="02020404030301010803" pitchFamily="18" charset="0"/>
              </a:rPr>
              <a:t>Web Designer</a:t>
            </a:r>
            <a:br>
              <a:rPr lang="en-US" altLang="en-US" sz="1400" b="0" dirty="0">
                <a:solidFill>
                  <a:srgbClr val="FFFF00"/>
                </a:solidFill>
                <a:latin typeface="Garamond" panose="02020404030301010803" pitchFamily="18" charset="0"/>
              </a:rPr>
            </a:br>
            <a:r>
              <a:rPr lang="en-US" altLang="en-US" sz="1400" b="0" dirty="0">
                <a:solidFill>
                  <a:srgbClr val="FFFF00"/>
                </a:solidFill>
                <a:latin typeface="Garamond" panose="02020404030301010803" pitchFamily="18" charset="0"/>
              </a:rPr>
              <a:t>Perelman School of Medicine   </a:t>
            </a:r>
          </a:p>
        </p:txBody>
      </p:sp>
      <p:sp>
        <p:nvSpPr>
          <p:cNvPr id="6153" name="TextBox 7"/>
          <p:cNvSpPr txBox="1">
            <a:spLocks noChangeArrowheads="1"/>
          </p:cNvSpPr>
          <p:nvPr/>
        </p:nvSpPr>
        <p:spPr bwMode="auto">
          <a:xfrm>
            <a:off x="1558925" y="1808163"/>
            <a:ext cx="1576388"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b="1">
                <a:solidFill>
                  <a:schemeClr val="tx1"/>
                </a:solidFill>
                <a:latin typeface="Times New Roman" panose="02020603050405020304" pitchFamily="18" charset="0"/>
                <a:ea typeface="MS PGothic" panose="020B0600070205080204" pitchFamily="34" charset="-128"/>
              </a:defRPr>
            </a:lvl1pPr>
            <a:lvl2pPr marL="742950" indent="-285750" eaLnBrk="0" hangingPunct="0">
              <a:defRPr sz="2400" b="1">
                <a:solidFill>
                  <a:schemeClr val="tx1"/>
                </a:solidFill>
                <a:latin typeface="Times New Roman" panose="02020603050405020304" pitchFamily="18" charset="0"/>
                <a:ea typeface="MS PGothic" panose="020B0600070205080204" pitchFamily="34" charset="-128"/>
              </a:defRPr>
            </a:lvl2pPr>
            <a:lvl3pPr marL="1143000" indent="-228600" eaLnBrk="0" hangingPunct="0">
              <a:defRPr sz="2400" b="1">
                <a:solidFill>
                  <a:schemeClr val="tx1"/>
                </a:solidFill>
                <a:latin typeface="Times New Roman" panose="02020603050405020304" pitchFamily="18" charset="0"/>
                <a:ea typeface="MS PGothic" panose="020B0600070205080204" pitchFamily="34" charset="-128"/>
              </a:defRPr>
            </a:lvl3pPr>
            <a:lvl4pPr marL="1600200" indent="-228600" eaLnBrk="0" hangingPunct="0">
              <a:defRPr sz="2400" b="1">
                <a:solidFill>
                  <a:schemeClr val="tx1"/>
                </a:solidFill>
                <a:latin typeface="Times New Roman" panose="02020603050405020304" pitchFamily="18" charset="0"/>
                <a:ea typeface="MS PGothic" panose="020B0600070205080204" pitchFamily="34" charset="-128"/>
              </a:defRPr>
            </a:lvl4pPr>
            <a:lvl5pPr marL="2057400" indent="-228600" eaLnBrk="0" hangingPunct="0">
              <a:defRPr sz="2400" b="1">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b="1">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b="1">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b="1">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b="1">
                <a:solidFill>
                  <a:schemeClr val="tx1"/>
                </a:solidFill>
                <a:latin typeface="Times New Roman" panose="02020603050405020304" pitchFamily="18" charset="0"/>
                <a:ea typeface="MS PGothic" panose="020B0600070205080204" pitchFamily="34" charset="-128"/>
              </a:defRPr>
            </a:lvl9pPr>
          </a:lstStyle>
          <a:p>
            <a:pPr eaLnBrk="1" hangingPunct="1"/>
            <a:r>
              <a:rPr lang="en-US" altLang="en-US" sz="1400" dirty="0">
                <a:solidFill>
                  <a:srgbClr val="FFFF00"/>
                </a:solidFill>
                <a:latin typeface="Garamond" panose="02020404030301010803" pitchFamily="18" charset="0"/>
              </a:rPr>
              <a:t>Paul  Kocis </a:t>
            </a:r>
          </a:p>
          <a:p>
            <a:pPr eaLnBrk="1" hangingPunct="1"/>
            <a:r>
              <a:rPr lang="en-US" altLang="en-US" sz="1400" b="0" dirty="0">
                <a:solidFill>
                  <a:srgbClr val="FFFF00"/>
                </a:solidFill>
                <a:latin typeface="Garamond" panose="02020404030301010803" pitchFamily="18" charset="0"/>
              </a:rPr>
              <a:t>Get Smart Intern </a:t>
            </a:r>
            <a:endParaRPr lang="en-US" altLang="en-US" sz="1400" b="0" dirty="0">
              <a:solidFill>
                <a:srgbClr val="FFFFFF"/>
              </a:solidFill>
              <a:latin typeface="Garamond" panose="02020404030301010803" pitchFamily="18" charset="0"/>
            </a:endParaRPr>
          </a:p>
        </p:txBody>
      </p:sp>
      <p:sp>
        <p:nvSpPr>
          <p:cNvPr id="6154" name="TextBox 10"/>
          <p:cNvSpPr txBox="1">
            <a:spLocks noChangeArrowheads="1"/>
          </p:cNvSpPr>
          <p:nvPr/>
        </p:nvSpPr>
        <p:spPr bwMode="auto">
          <a:xfrm>
            <a:off x="1562100" y="1844675"/>
            <a:ext cx="185738"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b="1">
                <a:solidFill>
                  <a:schemeClr val="tx1"/>
                </a:solidFill>
                <a:latin typeface="Times New Roman" panose="02020603050405020304" pitchFamily="18" charset="0"/>
                <a:ea typeface="MS PGothic" panose="020B0600070205080204" pitchFamily="34" charset="-128"/>
              </a:defRPr>
            </a:lvl1pPr>
            <a:lvl2pPr marL="742950" indent="-285750" eaLnBrk="0" hangingPunct="0">
              <a:defRPr sz="2400" b="1">
                <a:solidFill>
                  <a:schemeClr val="tx1"/>
                </a:solidFill>
                <a:latin typeface="Times New Roman" panose="02020603050405020304" pitchFamily="18" charset="0"/>
                <a:ea typeface="MS PGothic" panose="020B0600070205080204" pitchFamily="34" charset="-128"/>
              </a:defRPr>
            </a:lvl2pPr>
            <a:lvl3pPr marL="1143000" indent="-228600" eaLnBrk="0" hangingPunct="0">
              <a:defRPr sz="2400" b="1">
                <a:solidFill>
                  <a:schemeClr val="tx1"/>
                </a:solidFill>
                <a:latin typeface="Times New Roman" panose="02020603050405020304" pitchFamily="18" charset="0"/>
                <a:ea typeface="MS PGothic" panose="020B0600070205080204" pitchFamily="34" charset="-128"/>
              </a:defRPr>
            </a:lvl3pPr>
            <a:lvl4pPr marL="1600200" indent="-228600" eaLnBrk="0" hangingPunct="0">
              <a:defRPr sz="2400" b="1">
                <a:solidFill>
                  <a:schemeClr val="tx1"/>
                </a:solidFill>
                <a:latin typeface="Times New Roman" panose="02020603050405020304" pitchFamily="18" charset="0"/>
                <a:ea typeface="MS PGothic" panose="020B0600070205080204" pitchFamily="34" charset="-128"/>
              </a:defRPr>
            </a:lvl4pPr>
            <a:lvl5pPr marL="2057400" indent="-228600" eaLnBrk="0" hangingPunct="0">
              <a:defRPr sz="2400" b="1">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b="1">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b="1">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b="1">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b="1">
                <a:solidFill>
                  <a:schemeClr val="tx1"/>
                </a:solidFill>
                <a:latin typeface="Times New Roman" panose="02020603050405020304" pitchFamily="18" charset="0"/>
                <a:ea typeface="MS PGothic" panose="020B0600070205080204" pitchFamily="34" charset="-128"/>
              </a:defRPr>
            </a:lvl9pPr>
          </a:lstStyle>
          <a:p>
            <a:pPr eaLnBrk="1" hangingPunct="1"/>
            <a:endParaRPr lang="en-US" altLang="en-US" dirty="0">
              <a:solidFill>
                <a:srgbClr val="FFFFFF"/>
              </a:solidFill>
            </a:endParaRPr>
          </a:p>
        </p:txBody>
      </p:sp>
      <p:pic>
        <p:nvPicPr>
          <p:cNvPr id="6155" name="Picture 20"/>
          <p:cNvPicPr>
            <a:picLocks noChangeAspect="1"/>
          </p:cNvPicPr>
          <p:nvPr/>
        </p:nvPicPr>
        <p:blipFill>
          <a:blip r:embed="rId5">
            <a:extLst>
              <a:ext uri="{28A0092B-C50C-407E-A947-70E740481C1C}">
                <a14:useLocalDpi xmlns:a14="http://schemas.microsoft.com/office/drawing/2010/main" val="0"/>
              </a:ext>
            </a:extLst>
          </a:blip>
          <a:srcRect t="4799" b="15083"/>
          <a:stretch>
            <a:fillRect/>
          </a:stretch>
        </p:blipFill>
        <p:spPr bwMode="auto">
          <a:xfrm>
            <a:off x="3940175" y="3780632"/>
            <a:ext cx="1122363" cy="1279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156" name="Rectangle 12"/>
          <p:cNvSpPr>
            <a:spLocks noChangeArrowheads="1"/>
          </p:cNvSpPr>
          <p:nvPr/>
        </p:nvSpPr>
        <p:spPr bwMode="auto">
          <a:xfrm>
            <a:off x="3140075" y="1808163"/>
            <a:ext cx="1397000" cy="522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b="1">
                <a:solidFill>
                  <a:schemeClr val="tx1"/>
                </a:solidFill>
                <a:latin typeface="Times New Roman" panose="02020603050405020304" pitchFamily="18" charset="0"/>
                <a:ea typeface="MS PGothic" panose="020B0600070205080204" pitchFamily="34" charset="-128"/>
              </a:defRPr>
            </a:lvl1pPr>
            <a:lvl2pPr marL="742950" indent="-285750" eaLnBrk="0" hangingPunct="0">
              <a:defRPr sz="2400" b="1">
                <a:solidFill>
                  <a:schemeClr val="tx1"/>
                </a:solidFill>
                <a:latin typeface="Times New Roman" panose="02020603050405020304" pitchFamily="18" charset="0"/>
                <a:ea typeface="MS PGothic" panose="020B0600070205080204" pitchFamily="34" charset="-128"/>
              </a:defRPr>
            </a:lvl2pPr>
            <a:lvl3pPr marL="1143000" indent="-228600" eaLnBrk="0" hangingPunct="0">
              <a:defRPr sz="2400" b="1">
                <a:solidFill>
                  <a:schemeClr val="tx1"/>
                </a:solidFill>
                <a:latin typeface="Times New Roman" panose="02020603050405020304" pitchFamily="18" charset="0"/>
                <a:ea typeface="MS PGothic" panose="020B0600070205080204" pitchFamily="34" charset="-128"/>
              </a:defRPr>
            </a:lvl3pPr>
            <a:lvl4pPr marL="1600200" indent="-228600" eaLnBrk="0" hangingPunct="0">
              <a:defRPr sz="2400" b="1">
                <a:solidFill>
                  <a:schemeClr val="tx1"/>
                </a:solidFill>
                <a:latin typeface="Times New Roman" panose="02020603050405020304" pitchFamily="18" charset="0"/>
                <a:ea typeface="MS PGothic" panose="020B0600070205080204" pitchFamily="34" charset="-128"/>
              </a:defRPr>
            </a:lvl4pPr>
            <a:lvl5pPr marL="2057400" indent="-228600" eaLnBrk="0" hangingPunct="0">
              <a:defRPr sz="2400" b="1">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b="1">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b="1">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b="1">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b="1">
                <a:solidFill>
                  <a:schemeClr val="tx1"/>
                </a:solidFill>
                <a:latin typeface="Times New Roman" panose="02020603050405020304" pitchFamily="18" charset="0"/>
                <a:ea typeface="MS PGothic" panose="020B0600070205080204" pitchFamily="34" charset="-128"/>
              </a:defRPr>
            </a:lvl9pPr>
          </a:lstStyle>
          <a:p>
            <a:pPr eaLnBrk="1" hangingPunct="1"/>
            <a:r>
              <a:rPr lang="en-US" altLang="en-US" sz="1400" dirty="0">
                <a:solidFill>
                  <a:srgbClr val="FFFF00"/>
                </a:solidFill>
                <a:latin typeface="Garamond" panose="02020404030301010803" pitchFamily="18" charset="0"/>
              </a:rPr>
              <a:t>Anne Dodds</a:t>
            </a:r>
          </a:p>
          <a:p>
            <a:pPr eaLnBrk="1" hangingPunct="1"/>
            <a:r>
              <a:rPr lang="en-US" altLang="en-US" sz="1400" b="0" dirty="0">
                <a:solidFill>
                  <a:srgbClr val="FFFF00"/>
                </a:solidFill>
                <a:latin typeface="Garamond" panose="02020404030301010803" pitchFamily="18" charset="0"/>
              </a:rPr>
              <a:t>Keystone STARS</a:t>
            </a:r>
          </a:p>
        </p:txBody>
      </p:sp>
      <p:sp>
        <p:nvSpPr>
          <p:cNvPr id="6157" name="Rectangle 13"/>
          <p:cNvSpPr>
            <a:spLocks noChangeArrowheads="1"/>
          </p:cNvSpPr>
          <p:nvPr/>
        </p:nvSpPr>
        <p:spPr bwMode="auto">
          <a:xfrm>
            <a:off x="4654550" y="1808163"/>
            <a:ext cx="1757363" cy="738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b="1">
                <a:solidFill>
                  <a:schemeClr val="tx1"/>
                </a:solidFill>
                <a:latin typeface="Times New Roman" panose="02020603050405020304" pitchFamily="18" charset="0"/>
                <a:ea typeface="MS PGothic" panose="020B0600070205080204" pitchFamily="34" charset="-128"/>
              </a:defRPr>
            </a:lvl1pPr>
            <a:lvl2pPr marL="742950" indent="-285750" eaLnBrk="0" hangingPunct="0">
              <a:defRPr sz="2400" b="1">
                <a:solidFill>
                  <a:schemeClr val="tx1"/>
                </a:solidFill>
                <a:latin typeface="Times New Roman" panose="02020603050405020304" pitchFamily="18" charset="0"/>
                <a:ea typeface="MS PGothic" panose="020B0600070205080204" pitchFamily="34" charset="-128"/>
              </a:defRPr>
            </a:lvl2pPr>
            <a:lvl3pPr marL="1143000" indent="-228600" eaLnBrk="0" hangingPunct="0">
              <a:defRPr sz="2400" b="1">
                <a:solidFill>
                  <a:schemeClr val="tx1"/>
                </a:solidFill>
                <a:latin typeface="Times New Roman" panose="02020603050405020304" pitchFamily="18" charset="0"/>
                <a:ea typeface="MS PGothic" panose="020B0600070205080204" pitchFamily="34" charset="-128"/>
              </a:defRPr>
            </a:lvl3pPr>
            <a:lvl4pPr marL="1600200" indent="-228600" eaLnBrk="0" hangingPunct="0">
              <a:defRPr sz="2400" b="1">
                <a:solidFill>
                  <a:schemeClr val="tx1"/>
                </a:solidFill>
                <a:latin typeface="Times New Roman" panose="02020603050405020304" pitchFamily="18" charset="0"/>
                <a:ea typeface="MS PGothic" panose="020B0600070205080204" pitchFamily="34" charset="-128"/>
              </a:defRPr>
            </a:lvl4pPr>
            <a:lvl5pPr marL="2057400" indent="-228600" eaLnBrk="0" hangingPunct="0">
              <a:defRPr sz="2400" b="1">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b="1">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b="1">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b="1">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b="1">
                <a:solidFill>
                  <a:schemeClr val="tx1"/>
                </a:solidFill>
                <a:latin typeface="Times New Roman" panose="02020603050405020304" pitchFamily="18" charset="0"/>
                <a:ea typeface="MS PGothic" panose="020B0600070205080204" pitchFamily="34" charset="-128"/>
              </a:defRPr>
            </a:lvl9pPr>
          </a:lstStyle>
          <a:p>
            <a:pPr eaLnBrk="1" hangingPunct="1"/>
            <a:r>
              <a:rPr lang="en-US" altLang="en-US" sz="1400" dirty="0">
                <a:solidFill>
                  <a:srgbClr val="FFFF00"/>
                </a:solidFill>
                <a:latin typeface="Garamond" panose="02020404030301010803" pitchFamily="18" charset="0"/>
              </a:rPr>
              <a:t>Rachel Smith </a:t>
            </a:r>
          </a:p>
          <a:p>
            <a:pPr eaLnBrk="1" hangingPunct="1"/>
            <a:r>
              <a:rPr lang="en-US" altLang="en-US" sz="1400" b="0" dirty="0">
                <a:solidFill>
                  <a:srgbClr val="FFFF00"/>
                </a:solidFill>
                <a:latin typeface="Garamond" panose="02020404030301010803" pitchFamily="18" charset="0"/>
              </a:rPr>
              <a:t>Penn State </a:t>
            </a:r>
            <a:br>
              <a:rPr lang="en-US" altLang="en-US" sz="1400" b="0" dirty="0">
                <a:solidFill>
                  <a:srgbClr val="FFFF00"/>
                </a:solidFill>
                <a:latin typeface="Garamond" panose="02020404030301010803" pitchFamily="18" charset="0"/>
              </a:rPr>
            </a:br>
            <a:r>
              <a:rPr lang="en-US" altLang="en-US" sz="1400" b="0" dirty="0">
                <a:solidFill>
                  <a:srgbClr val="FFFF00"/>
                </a:solidFill>
                <a:latin typeface="Garamond" panose="02020404030301010803" pitchFamily="18" charset="0"/>
              </a:rPr>
              <a:t>CASHDF &amp; CIDD</a:t>
            </a:r>
          </a:p>
        </p:txBody>
      </p:sp>
      <p:pic>
        <p:nvPicPr>
          <p:cNvPr id="6158" name="Picture 20" descr="C:\Users\sboktor\AppData\Local\Microsoft\Windows\Temporary Internet Files\Content.Outlook\2A741PJ2\Falcione Photo Nov 2014.JPG"/>
          <p:cNvPicPr>
            <a:picLocks noChangeAspect="1" noChangeArrowheads="1"/>
          </p:cNvPicPr>
          <p:nvPr/>
        </p:nvPicPr>
        <p:blipFill>
          <a:blip r:embed="rId6">
            <a:extLst>
              <a:ext uri="{28A0092B-C50C-407E-A947-70E740481C1C}">
                <a14:useLocalDpi xmlns:a14="http://schemas.microsoft.com/office/drawing/2010/main" val="0"/>
              </a:ext>
            </a:extLst>
          </a:blip>
          <a:srcRect t="4996" b="4800"/>
          <a:stretch>
            <a:fillRect/>
          </a:stretch>
        </p:blipFill>
        <p:spPr bwMode="auto">
          <a:xfrm>
            <a:off x="1352550" y="3780632"/>
            <a:ext cx="1173163" cy="1279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159" name="Rectangle 2"/>
          <p:cNvSpPr>
            <a:spLocks noChangeArrowheads="1"/>
          </p:cNvSpPr>
          <p:nvPr/>
        </p:nvSpPr>
        <p:spPr bwMode="auto">
          <a:xfrm>
            <a:off x="1279525" y="5027613"/>
            <a:ext cx="1214438" cy="138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b="1">
                <a:solidFill>
                  <a:schemeClr val="tx1"/>
                </a:solidFill>
                <a:latin typeface="Times New Roman" panose="02020603050405020304" pitchFamily="18" charset="0"/>
                <a:ea typeface="MS PGothic" panose="020B0600070205080204" pitchFamily="34" charset="-128"/>
              </a:defRPr>
            </a:lvl1pPr>
            <a:lvl2pPr marL="742950" indent="-285750" eaLnBrk="0" hangingPunct="0">
              <a:defRPr sz="2400" b="1">
                <a:solidFill>
                  <a:schemeClr val="tx1"/>
                </a:solidFill>
                <a:latin typeface="Times New Roman" panose="02020603050405020304" pitchFamily="18" charset="0"/>
                <a:ea typeface="MS PGothic" panose="020B0600070205080204" pitchFamily="34" charset="-128"/>
              </a:defRPr>
            </a:lvl2pPr>
            <a:lvl3pPr marL="1143000" indent="-228600" eaLnBrk="0" hangingPunct="0">
              <a:defRPr sz="2400" b="1">
                <a:solidFill>
                  <a:schemeClr val="tx1"/>
                </a:solidFill>
                <a:latin typeface="Times New Roman" panose="02020603050405020304" pitchFamily="18" charset="0"/>
                <a:ea typeface="MS PGothic" panose="020B0600070205080204" pitchFamily="34" charset="-128"/>
              </a:defRPr>
            </a:lvl3pPr>
            <a:lvl4pPr marL="1600200" indent="-228600" eaLnBrk="0" hangingPunct="0">
              <a:defRPr sz="2400" b="1">
                <a:solidFill>
                  <a:schemeClr val="tx1"/>
                </a:solidFill>
                <a:latin typeface="Times New Roman" panose="02020603050405020304" pitchFamily="18" charset="0"/>
                <a:ea typeface="MS PGothic" panose="020B0600070205080204" pitchFamily="34" charset="-128"/>
              </a:defRPr>
            </a:lvl4pPr>
            <a:lvl5pPr marL="2057400" indent="-228600" eaLnBrk="0" hangingPunct="0">
              <a:defRPr sz="2400" b="1">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b="1">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b="1">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b="1">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b="1">
                <a:solidFill>
                  <a:schemeClr val="tx1"/>
                </a:solidFill>
                <a:latin typeface="Times New Roman" panose="02020603050405020304" pitchFamily="18" charset="0"/>
                <a:ea typeface="MS PGothic" panose="020B0600070205080204" pitchFamily="34" charset="-128"/>
              </a:defRPr>
            </a:lvl9pPr>
          </a:lstStyle>
          <a:p>
            <a:pPr eaLnBrk="1" hangingPunct="1"/>
            <a:r>
              <a:rPr lang="es-ES_tradnl" altLang="en-US" sz="1400" dirty="0">
                <a:solidFill>
                  <a:srgbClr val="FFFF00"/>
                </a:solidFill>
              </a:rPr>
              <a:t>Bonnie Falcione</a:t>
            </a:r>
          </a:p>
          <a:p>
            <a:pPr eaLnBrk="1" hangingPunct="1"/>
            <a:r>
              <a:rPr lang="en-US" altLang="en-US" sz="1400" b="0" dirty="0">
                <a:solidFill>
                  <a:srgbClr val="FFFF00"/>
                </a:solidFill>
                <a:latin typeface="Garamond" panose="02020404030301010803" pitchFamily="18" charset="0"/>
              </a:rPr>
              <a:t>University of Pittsburgh </a:t>
            </a:r>
          </a:p>
          <a:p>
            <a:pPr eaLnBrk="1" hangingPunct="1"/>
            <a:r>
              <a:rPr lang="en-US" altLang="en-US" sz="1400" b="0" dirty="0">
                <a:solidFill>
                  <a:srgbClr val="FFFF00"/>
                </a:solidFill>
                <a:latin typeface="Garamond" panose="02020404030301010803" pitchFamily="18" charset="0"/>
              </a:rPr>
              <a:t>School of Pharmacy</a:t>
            </a:r>
          </a:p>
        </p:txBody>
      </p:sp>
      <p:pic>
        <p:nvPicPr>
          <p:cNvPr id="6160" name="Picture 19" descr="photo-22.jpg"/>
          <p:cNvPicPr>
            <a:picLocks noChangeAspect="1"/>
          </p:cNvPicPr>
          <p:nvPr/>
        </p:nvPicPr>
        <p:blipFill>
          <a:blip r:embed="rId7">
            <a:extLst>
              <a:ext uri="{28A0092B-C50C-407E-A947-70E740481C1C}">
                <a14:useLocalDpi xmlns:a14="http://schemas.microsoft.com/office/drawing/2010/main" val="0"/>
              </a:ext>
            </a:extLst>
          </a:blip>
          <a:srcRect t="8467" b="18671"/>
          <a:stretch>
            <a:fillRect/>
          </a:stretch>
        </p:blipFill>
        <p:spPr bwMode="auto">
          <a:xfrm>
            <a:off x="3171825" y="358775"/>
            <a:ext cx="1271588" cy="1449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61" name="Picture 6"/>
          <p:cNvPicPr>
            <a:picLocks noChangeAspect="1"/>
          </p:cNvPicPr>
          <p:nvPr/>
        </p:nvPicPr>
        <p:blipFill>
          <a:blip r:embed="rId8">
            <a:extLst>
              <a:ext uri="{28A0092B-C50C-407E-A947-70E740481C1C}">
                <a14:useLocalDpi xmlns:a14="http://schemas.microsoft.com/office/drawing/2010/main" val="0"/>
              </a:ext>
            </a:extLst>
          </a:blip>
          <a:srcRect t="1485" b="19489"/>
          <a:stretch>
            <a:fillRect/>
          </a:stretch>
        </p:blipFill>
        <p:spPr bwMode="auto">
          <a:xfrm>
            <a:off x="4703763" y="358775"/>
            <a:ext cx="1316037" cy="1449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62" name="Picture 2" descr="https://profiles.psu.edu/profiles/profile/Modules/CustomViewPersonGeneralInfo/PhotoHandler.ashx?NodeID=70805042&amp;cachekey=98bd42b3-b50a-49e0-8aff-400a5233f63b"/>
          <p:cNvPicPr>
            <a:picLocks noChangeAspect="1" noChangeArrowheads="1"/>
          </p:cNvPicPr>
          <p:nvPr/>
        </p:nvPicPr>
        <p:blipFill>
          <a:blip r:embed="rId9">
            <a:extLst>
              <a:ext uri="{28A0092B-C50C-407E-A947-70E740481C1C}">
                <a14:useLocalDpi xmlns:a14="http://schemas.microsoft.com/office/drawing/2010/main" val="0"/>
              </a:ext>
            </a:extLst>
          </a:blip>
          <a:srcRect t="23" b="10379"/>
          <a:stretch>
            <a:fillRect/>
          </a:stretch>
        </p:blipFill>
        <p:spPr bwMode="auto">
          <a:xfrm>
            <a:off x="6278563" y="358775"/>
            <a:ext cx="1154112" cy="1449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163" name="TextBox 5"/>
          <p:cNvSpPr txBox="1">
            <a:spLocks noChangeArrowheads="1"/>
          </p:cNvSpPr>
          <p:nvPr/>
        </p:nvSpPr>
        <p:spPr bwMode="auto">
          <a:xfrm>
            <a:off x="6230938" y="1808163"/>
            <a:ext cx="1484312" cy="738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b="1">
                <a:solidFill>
                  <a:schemeClr val="tx1"/>
                </a:solidFill>
                <a:latin typeface="Times New Roman" panose="02020603050405020304" pitchFamily="18" charset="0"/>
                <a:ea typeface="MS PGothic" panose="020B0600070205080204" pitchFamily="34" charset="-128"/>
              </a:defRPr>
            </a:lvl1pPr>
            <a:lvl2pPr marL="742950" indent="-285750" eaLnBrk="0" hangingPunct="0">
              <a:defRPr sz="2400" b="1">
                <a:solidFill>
                  <a:schemeClr val="tx1"/>
                </a:solidFill>
                <a:latin typeface="Times New Roman" panose="02020603050405020304" pitchFamily="18" charset="0"/>
                <a:ea typeface="MS PGothic" panose="020B0600070205080204" pitchFamily="34" charset="-128"/>
              </a:defRPr>
            </a:lvl2pPr>
            <a:lvl3pPr marL="1143000" indent="-228600" eaLnBrk="0" hangingPunct="0">
              <a:defRPr sz="2400" b="1">
                <a:solidFill>
                  <a:schemeClr val="tx1"/>
                </a:solidFill>
                <a:latin typeface="Times New Roman" panose="02020603050405020304" pitchFamily="18" charset="0"/>
                <a:ea typeface="MS PGothic" panose="020B0600070205080204" pitchFamily="34" charset="-128"/>
              </a:defRPr>
            </a:lvl3pPr>
            <a:lvl4pPr marL="1600200" indent="-228600" eaLnBrk="0" hangingPunct="0">
              <a:defRPr sz="2400" b="1">
                <a:solidFill>
                  <a:schemeClr val="tx1"/>
                </a:solidFill>
                <a:latin typeface="Times New Roman" panose="02020603050405020304" pitchFamily="18" charset="0"/>
                <a:ea typeface="MS PGothic" panose="020B0600070205080204" pitchFamily="34" charset="-128"/>
              </a:defRPr>
            </a:lvl4pPr>
            <a:lvl5pPr marL="2057400" indent="-228600" eaLnBrk="0" hangingPunct="0">
              <a:defRPr sz="2400" b="1">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b="1">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b="1">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b="1">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b="1">
                <a:solidFill>
                  <a:schemeClr val="tx1"/>
                </a:solidFill>
                <a:latin typeface="Times New Roman" panose="02020603050405020304" pitchFamily="18" charset="0"/>
                <a:ea typeface="MS PGothic" panose="020B0600070205080204" pitchFamily="34" charset="-128"/>
              </a:defRPr>
            </a:lvl9pPr>
          </a:lstStyle>
          <a:p>
            <a:pPr eaLnBrk="1" hangingPunct="1"/>
            <a:r>
              <a:rPr lang="en-US" altLang="en-US" sz="1400" dirty="0">
                <a:solidFill>
                  <a:srgbClr val="FFFF00"/>
                </a:solidFill>
                <a:latin typeface="Garamond" panose="02020404030301010803" pitchFamily="18" charset="0"/>
              </a:rPr>
              <a:t>Kristin Sznajder</a:t>
            </a:r>
          </a:p>
          <a:p>
            <a:pPr eaLnBrk="1" hangingPunct="1"/>
            <a:r>
              <a:rPr lang="en-US" altLang="en-US" sz="1400" b="0" dirty="0">
                <a:solidFill>
                  <a:srgbClr val="FFFF00"/>
                </a:solidFill>
                <a:latin typeface="Garamond" panose="02020404030301010803" pitchFamily="18" charset="0"/>
              </a:rPr>
              <a:t>Penn State Hershey PHS</a:t>
            </a:r>
          </a:p>
        </p:txBody>
      </p:sp>
      <p:pic>
        <p:nvPicPr>
          <p:cNvPr id="6164" name="Picture 1"/>
          <p:cNvPicPr>
            <a:picLocks noChangeAspect="1"/>
          </p:cNvPicPr>
          <p:nvPr/>
        </p:nvPicPr>
        <p:blipFill>
          <a:blip r:embed="rId10">
            <a:extLst>
              <a:ext uri="{28A0092B-C50C-407E-A947-70E740481C1C}">
                <a14:useLocalDpi xmlns:a14="http://schemas.microsoft.com/office/drawing/2010/main" val="0"/>
              </a:ext>
            </a:extLst>
          </a:blip>
          <a:srcRect b="21793"/>
          <a:stretch>
            <a:fillRect/>
          </a:stretch>
        </p:blipFill>
        <p:spPr bwMode="auto">
          <a:xfrm>
            <a:off x="1590675" y="358775"/>
            <a:ext cx="1322388" cy="1449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65" name="Picture 23"/>
          <p:cNvPicPr>
            <a:picLocks noChangeAspect="1" noChangeArrowheads="1"/>
          </p:cNvPicPr>
          <p:nvPr/>
        </p:nvPicPr>
        <p:blipFill>
          <a:blip r:embed="rId11">
            <a:extLst>
              <a:ext uri="{28A0092B-C50C-407E-A947-70E740481C1C}">
                <a14:useLocalDpi xmlns:a14="http://schemas.microsoft.com/office/drawing/2010/main" val="0"/>
              </a:ext>
            </a:extLst>
          </a:blip>
          <a:srcRect l="11472" t="7600" r="16447" b="26967"/>
          <a:stretch>
            <a:fillRect/>
          </a:stretch>
        </p:blipFill>
        <p:spPr bwMode="auto">
          <a:xfrm>
            <a:off x="7691438" y="3829050"/>
            <a:ext cx="1220787" cy="1182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166" name="Rectangle 3"/>
          <p:cNvSpPr>
            <a:spLocks noChangeArrowheads="1"/>
          </p:cNvSpPr>
          <p:nvPr/>
        </p:nvSpPr>
        <p:spPr bwMode="auto">
          <a:xfrm>
            <a:off x="7602538" y="5027613"/>
            <a:ext cx="1423987" cy="954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b="1">
                <a:solidFill>
                  <a:schemeClr val="tx1"/>
                </a:solidFill>
                <a:latin typeface="Times New Roman" panose="02020603050405020304" pitchFamily="18" charset="0"/>
                <a:ea typeface="MS PGothic" panose="020B0600070205080204" pitchFamily="34" charset="-128"/>
              </a:defRPr>
            </a:lvl1pPr>
            <a:lvl2pPr marL="742950" indent="-285750" eaLnBrk="0" hangingPunct="0">
              <a:defRPr sz="2400" b="1">
                <a:solidFill>
                  <a:schemeClr val="tx1"/>
                </a:solidFill>
                <a:latin typeface="Times New Roman" panose="02020603050405020304" pitchFamily="18" charset="0"/>
                <a:ea typeface="MS PGothic" panose="020B0600070205080204" pitchFamily="34" charset="-128"/>
              </a:defRPr>
            </a:lvl2pPr>
            <a:lvl3pPr marL="1143000" indent="-228600" eaLnBrk="0" hangingPunct="0">
              <a:defRPr sz="2400" b="1">
                <a:solidFill>
                  <a:schemeClr val="tx1"/>
                </a:solidFill>
                <a:latin typeface="Times New Roman" panose="02020603050405020304" pitchFamily="18" charset="0"/>
                <a:ea typeface="MS PGothic" panose="020B0600070205080204" pitchFamily="34" charset="-128"/>
              </a:defRPr>
            </a:lvl3pPr>
            <a:lvl4pPr marL="1600200" indent="-228600" eaLnBrk="0" hangingPunct="0">
              <a:defRPr sz="2400" b="1">
                <a:solidFill>
                  <a:schemeClr val="tx1"/>
                </a:solidFill>
                <a:latin typeface="Times New Roman" panose="02020603050405020304" pitchFamily="18" charset="0"/>
                <a:ea typeface="MS PGothic" panose="020B0600070205080204" pitchFamily="34" charset="-128"/>
              </a:defRPr>
            </a:lvl4pPr>
            <a:lvl5pPr marL="2057400" indent="-228600" eaLnBrk="0" hangingPunct="0">
              <a:defRPr sz="2400" b="1">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b="1">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b="1">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b="1">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b="1">
                <a:solidFill>
                  <a:schemeClr val="tx1"/>
                </a:solidFill>
                <a:latin typeface="Times New Roman" panose="02020603050405020304" pitchFamily="18" charset="0"/>
                <a:ea typeface="MS PGothic" panose="020B0600070205080204" pitchFamily="34" charset="-128"/>
              </a:defRPr>
            </a:lvl9pPr>
          </a:lstStyle>
          <a:p>
            <a:pPr eaLnBrk="1" hangingPunct="1"/>
            <a:r>
              <a:rPr lang="en-US" altLang="en-US" sz="1400" dirty="0">
                <a:solidFill>
                  <a:srgbClr val="FFFF00"/>
                </a:solidFill>
                <a:latin typeface="Garamond" panose="02020404030301010803" pitchFamily="18" charset="0"/>
              </a:rPr>
              <a:t>Tabitha Reefer</a:t>
            </a:r>
          </a:p>
          <a:p>
            <a:pPr eaLnBrk="1" hangingPunct="1"/>
            <a:r>
              <a:rPr lang="en-US" altLang="en-US" sz="1400" b="0" dirty="0">
                <a:solidFill>
                  <a:srgbClr val="FFFF00"/>
                </a:solidFill>
                <a:latin typeface="Garamond" panose="02020404030301010803" pitchFamily="18" charset="0"/>
              </a:rPr>
              <a:t>Get Smart</a:t>
            </a:r>
          </a:p>
          <a:p>
            <a:pPr eaLnBrk="1" hangingPunct="1"/>
            <a:r>
              <a:rPr lang="en-US" altLang="en-US" sz="1400" b="0" dirty="0">
                <a:solidFill>
                  <a:srgbClr val="FFFF00"/>
                </a:solidFill>
                <a:latin typeface="Garamond" panose="02020404030301010803" pitchFamily="18" charset="0"/>
              </a:rPr>
              <a:t>Public Health Consultant</a:t>
            </a:r>
            <a:endParaRPr lang="en-US" altLang="en-US" sz="1400" b="0" dirty="0">
              <a:solidFill>
                <a:srgbClr val="FFFF00"/>
              </a:solidFill>
            </a:endParaRPr>
          </a:p>
        </p:txBody>
      </p:sp>
      <p:pic>
        <p:nvPicPr>
          <p:cNvPr id="6167" name="Picture 1" descr="Abbie Kraus.jpg"/>
          <p:cNvPicPr>
            <a:picLocks noChangeAspect="1"/>
          </p:cNvPicPr>
          <p:nvPr/>
        </p:nvPicPr>
        <p:blipFill>
          <a:blip r:embed="rId12">
            <a:extLst>
              <a:ext uri="{28A0092B-C50C-407E-A947-70E740481C1C}">
                <a14:useLocalDpi xmlns:a14="http://schemas.microsoft.com/office/drawing/2010/main" val="0"/>
              </a:ext>
            </a:extLst>
          </a:blip>
          <a:srcRect t="2" b="28658"/>
          <a:stretch>
            <a:fillRect/>
          </a:stretch>
        </p:blipFill>
        <p:spPr bwMode="auto">
          <a:xfrm>
            <a:off x="6527800" y="3798888"/>
            <a:ext cx="1014413" cy="1243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68" name="Picture 2" descr="Julie Droddy.jpg"/>
          <p:cNvPicPr>
            <a:picLocks noChangeAspect="1"/>
          </p:cNvPicPr>
          <p:nvPr/>
        </p:nvPicPr>
        <p:blipFill>
          <a:blip r:embed="rId13">
            <a:extLst>
              <a:ext uri="{28A0092B-C50C-407E-A947-70E740481C1C}">
                <a14:useLocalDpi xmlns:a14="http://schemas.microsoft.com/office/drawing/2010/main" val="0"/>
              </a:ext>
            </a:extLst>
          </a:blip>
          <a:srcRect l="9280" t="-580" r="2583" b="20430"/>
          <a:stretch>
            <a:fillRect/>
          </a:stretch>
        </p:blipFill>
        <p:spPr bwMode="auto">
          <a:xfrm>
            <a:off x="5211763" y="3783807"/>
            <a:ext cx="1166812" cy="1273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169" name="Rectangle 3"/>
          <p:cNvSpPr>
            <a:spLocks noChangeArrowheads="1"/>
          </p:cNvSpPr>
          <p:nvPr/>
        </p:nvSpPr>
        <p:spPr bwMode="auto">
          <a:xfrm>
            <a:off x="5135563" y="5027613"/>
            <a:ext cx="1423987" cy="954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b="1">
                <a:solidFill>
                  <a:schemeClr val="tx1"/>
                </a:solidFill>
                <a:latin typeface="Times New Roman" panose="02020603050405020304" pitchFamily="18" charset="0"/>
                <a:ea typeface="MS PGothic" panose="020B0600070205080204" pitchFamily="34" charset="-128"/>
              </a:defRPr>
            </a:lvl1pPr>
            <a:lvl2pPr marL="742950" indent="-285750" eaLnBrk="0" hangingPunct="0">
              <a:defRPr sz="2400" b="1">
                <a:solidFill>
                  <a:schemeClr val="tx1"/>
                </a:solidFill>
                <a:latin typeface="Times New Roman" panose="02020603050405020304" pitchFamily="18" charset="0"/>
                <a:ea typeface="MS PGothic" panose="020B0600070205080204" pitchFamily="34" charset="-128"/>
              </a:defRPr>
            </a:lvl2pPr>
            <a:lvl3pPr marL="1143000" indent="-228600" eaLnBrk="0" hangingPunct="0">
              <a:defRPr sz="2400" b="1">
                <a:solidFill>
                  <a:schemeClr val="tx1"/>
                </a:solidFill>
                <a:latin typeface="Times New Roman" panose="02020603050405020304" pitchFamily="18" charset="0"/>
                <a:ea typeface="MS PGothic" panose="020B0600070205080204" pitchFamily="34" charset="-128"/>
              </a:defRPr>
            </a:lvl3pPr>
            <a:lvl4pPr marL="1600200" indent="-228600" eaLnBrk="0" hangingPunct="0">
              <a:defRPr sz="2400" b="1">
                <a:solidFill>
                  <a:schemeClr val="tx1"/>
                </a:solidFill>
                <a:latin typeface="Times New Roman" panose="02020603050405020304" pitchFamily="18" charset="0"/>
                <a:ea typeface="MS PGothic" panose="020B0600070205080204" pitchFamily="34" charset="-128"/>
              </a:defRPr>
            </a:lvl4pPr>
            <a:lvl5pPr marL="2057400" indent="-228600" eaLnBrk="0" hangingPunct="0">
              <a:defRPr sz="2400" b="1">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b="1">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b="1">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b="1">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b="1">
                <a:solidFill>
                  <a:schemeClr val="tx1"/>
                </a:solidFill>
                <a:latin typeface="Times New Roman" panose="02020603050405020304" pitchFamily="18" charset="0"/>
                <a:ea typeface="MS PGothic" panose="020B0600070205080204" pitchFamily="34" charset="-128"/>
              </a:defRPr>
            </a:lvl9pPr>
          </a:lstStyle>
          <a:p>
            <a:pPr eaLnBrk="1" hangingPunct="1"/>
            <a:r>
              <a:rPr lang="en-US" altLang="en-US" sz="1400" dirty="0">
                <a:solidFill>
                  <a:srgbClr val="FFFF00"/>
                </a:solidFill>
                <a:latin typeface="Garamond" panose="02020404030301010803" pitchFamily="18" charset="0"/>
              </a:rPr>
              <a:t>Julie Droddy</a:t>
            </a:r>
          </a:p>
          <a:p>
            <a:pPr eaLnBrk="1" hangingPunct="1"/>
            <a:r>
              <a:rPr lang="en-US" altLang="en-US" sz="1400" b="0" dirty="0">
                <a:solidFill>
                  <a:srgbClr val="FFFF00"/>
                </a:solidFill>
                <a:latin typeface="Garamond" panose="02020404030301010803" pitchFamily="18" charset="0"/>
              </a:rPr>
              <a:t>Get Smart</a:t>
            </a:r>
          </a:p>
          <a:p>
            <a:pPr eaLnBrk="1" hangingPunct="1"/>
            <a:r>
              <a:rPr lang="en-US" altLang="en-US" sz="1400" b="0" dirty="0">
                <a:solidFill>
                  <a:srgbClr val="FFFF00"/>
                </a:solidFill>
                <a:latin typeface="Garamond" panose="02020404030301010803" pitchFamily="18" charset="0"/>
              </a:rPr>
              <a:t>Program Coordinator</a:t>
            </a:r>
            <a:endParaRPr lang="en-US" altLang="en-US" sz="1400" b="0" dirty="0">
              <a:solidFill>
                <a:srgbClr val="FFFF00"/>
              </a:solidFill>
            </a:endParaRPr>
          </a:p>
        </p:txBody>
      </p:sp>
      <p:sp>
        <p:nvSpPr>
          <p:cNvPr id="6170" name="Rectangle 3"/>
          <p:cNvSpPr>
            <a:spLocks noChangeArrowheads="1"/>
          </p:cNvSpPr>
          <p:nvPr/>
        </p:nvSpPr>
        <p:spPr bwMode="auto">
          <a:xfrm>
            <a:off x="6435725" y="5027613"/>
            <a:ext cx="1423988" cy="739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b="1">
                <a:solidFill>
                  <a:schemeClr val="tx1"/>
                </a:solidFill>
                <a:latin typeface="Times New Roman" panose="02020603050405020304" pitchFamily="18" charset="0"/>
                <a:ea typeface="MS PGothic" panose="020B0600070205080204" pitchFamily="34" charset="-128"/>
              </a:defRPr>
            </a:lvl1pPr>
            <a:lvl2pPr marL="742950" indent="-285750" eaLnBrk="0" hangingPunct="0">
              <a:defRPr sz="2400" b="1">
                <a:solidFill>
                  <a:schemeClr val="tx1"/>
                </a:solidFill>
                <a:latin typeface="Times New Roman" panose="02020603050405020304" pitchFamily="18" charset="0"/>
                <a:ea typeface="MS PGothic" panose="020B0600070205080204" pitchFamily="34" charset="-128"/>
              </a:defRPr>
            </a:lvl2pPr>
            <a:lvl3pPr marL="1143000" indent="-228600" eaLnBrk="0" hangingPunct="0">
              <a:defRPr sz="2400" b="1">
                <a:solidFill>
                  <a:schemeClr val="tx1"/>
                </a:solidFill>
                <a:latin typeface="Times New Roman" panose="02020603050405020304" pitchFamily="18" charset="0"/>
                <a:ea typeface="MS PGothic" panose="020B0600070205080204" pitchFamily="34" charset="-128"/>
              </a:defRPr>
            </a:lvl3pPr>
            <a:lvl4pPr marL="1600200" indent="-228600" eaLnBrk="0" hangingPunct="0">
              <a:defRPr sz="2400" b="1">
                <a:solidFill>
                  <a:schemeClr val="tx1"/>
                </a:solidFill>
                <a:latin typeface="Times New Roman" panose="02020603050405020304" pitchFamily="18" charset="0"/>
                <a:ea typeface="MS PGothic" panose="020B0600070205080204" pitchFamily="34" charset="-128"/>
              </a:defRPr>
            </a:lvl4pPr>
            <a:lvl5pPr marL="2057400" indent="-228600" eaLnBrk="0" hangingPunct="0">
              <a:defRPr sz="2400" b="1">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b="1">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b="1">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b="1">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b="1">
                <a:solidFill>
                  <a:schemeClr val="tx1"/>
                </a:solidFill>
                <a:latin typeface="Times New Roman" panose="02020603050405020304" pitchFamily="18" charset="0"/>
                <a:ea typeface="MS PGothic" panose="020B0600070205080204" pitchFamily="34" charset="-128"/>
              </a:defRPr>
            </a:lvl9pPr>
          </a:lstStyle>
          <a:p>
            <a:pPr eaLnBrk="1" hangingPunct="1"/>
            <a:r>
              <a:rPr lang="en-US" altLang="en-US" sz="1400" dirty="0">
                <a:solidFill>
                  <a:srgbClr val="FFFF00"/>
                </a:solidFill>
                <a:latin typeface="Garamond" panose="02020404030301010803" pitchFamily="18" charset="0"/>
              </a:rPr>
              <a:t>Abby Kraus</a:t>
            </a:r>
          </a:p>
          <a:p>
            <a:pPr eaLnBrk="1" hangingPunct="1"/>
            <a:r>
              <a:rPr lang="en-US" altLang="en-US" sz="1400" b="0" dirty="0">
                <a:solidFill>
                  <a:srgbClr val="FFFF00"/>
                </a:solidFill>
                <a:latin typeface="Garamond" panose="02020404030301010803" pitchFamily="18" charset="0"/>
              </a:rPr>
              <a:t>Get Smart</a:t>
            </a:r>
          </a:p>
          <a:p>
            <a:pPr eaLnBrk="1" hangingPunct="1"/>
            <a:r>
              <a:rPr lang="en-US" altLang="en-US" sz="1400" b="0" dirty="0">
                <a:solidFill>
                  <a:srgbClr val="FFFF00"/>
                </a:solidFill>
                <a:latin typeface="Garamond" panose="02020404030301010803" pitchFamily="18" charset="0"/>
              </a:rPr>
              <a:t>Volunteer</a:t>
            </a:r>
            <a:endParaRPr lang="en-US" altLang="en-US" sz="1400" b="0" dirty="0">
              <a:solidFill>
                <a:srgbClr val="FFFF00"/>
              </a:solidFill>
            </a:endParaRPr>
          </a:p>
        </p:txBody>
      </p:sp>
      <p:pic>
        <p:nvPicPr>
          <p:cNvPr id="6171" name="Picture 1" descr="image002.jpg"/>
          <p:cNvPicPr>
            <a:picLocks noChangeAspect="1"/>
          </p:cNvPicPr>
          <p:nvPr/>
        </p:nvPicPr>
        <p:blipFill>
          <a:blip r:embed="rId14">
            <a:extLst>
              <a:ext uri="{28A0092B-C50C-407E-A947-70E740481C1C}">
                <a14:useLocalDpi xmlns:a14="http://schemas.microsoft.com/office/drawing/2010/main" val="0"/>
              </a:ext>
            </a:extLst>
          </a:blip>
          <a:srcRect/>
          <a:stretch>
            <a:fillRect/>
          </a:stretch>
        </p:blipFill>
        <p:spPr bwMode="auto">
          <a:xfrm>
            <a:off x="7675563" y="465932"/>
            <a:ext cx="1235075" cy="1235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9" name="TextBox 5"/>
          <p:cNvSpPr txBox="1">
            <a:spLocks noChangeArrowheads="1"/>
          </p:cNvSpPr>
          <p:nvPr/>
        </p:nvSpPr>
        <p:spPr bwMode="auto">
          <a:xfrm>
            <a:off x="7659688" y="1808163"/>
            <a:ext cx="1484312"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b="1">
                <a:solidFill>
                  <a:schemeClr val="tx1"/>
                </a:solidFill>
                <a:latin typeface="Times New Roman" charset="0"/>
                <a:ea typeface="ＭＳ Ｐゴシック" charset="0"/>
                <a:cs typeface="ＭＳ Ｐゴシック" charset="0"/>
              </a:defRPr>
            </a:lvl1pPr>
            <a:lvl2pPr marL="742950" indent="-285750" eaLnBrk="0" hangingPunct="0">
              <a:defRPr sz="2400" b="1">
                <a:solidFill>
                  <a:schemeClr val="tx1"/>
                </a:solidFill>
                <a:latin typeface="Times New Roman" charset="0"/>
                <a:ea typeface="ＭＳ Ｐゴシック" charset="0"/>
              </a:defRPr>
            </a:lvl2pPr>
            <a:lvl3pPr marL="1143000" indent="-228600" eaLnBrk="0" hangingPunct="0">
              <a:defRPr sz="2400" b="1">
                <a:solidFill>
                  <a:schemeClr val="tx1"/>
                </a:solidFill>
                <a:latin typeface="Times New Roman" charset="0"/>
                <a:ea typeface="ＭＳ Ｐゴシック" charset="0"/>
              </a:defRPr>
            </a:lvl3pPr>
            <a:lvl4pPr marL="1600200" indent="-228600" eaLnBrk="0" hangingPunct="0">
              <a:defRPr sz="2400" b="1">
                <a:solidFill>
                  <a:schemeClr val="tx1"/>
                </a:solidFill>
                <a:latin typeface="Times New Roman" charset="0"/>
                <a:ea typeface="ＭＳ Ｐゴシック" charset="0"/>
              </a:defRPr>
            </a:lvl4pPr>
            <a:lvl5pPr marL="2057400" indent="-228600" eaLnBrk="0" hangingPunct="0">
              <a:defRPr sz="2400" b="1">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b="1">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b="1">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b="1">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b="1">
                <a:solidFill>
                  <a:schemeClr val="tx1"/>
                </a:solidFill>
                <a:latin typeface="Times New Roman" charset="0"/>
                <a:ea typeface="ＭＳ Ｐゴシック" charset="0"/>
              </a:defRPr>
            </a:lvl9pPr>
          </a:lstStyle>
          <a:p>
            <a:pPr eaLnBrk="1" hangingPunct="1">
              <a:defRPr/>
            </a:pPr>
            <a:r>
              <a:rPr lang="de-DE" sz="1400" dirty="0" smtClean="0">
                <a:solidFill>
                  <a:srgbClr val="FFFF00"/>
                </a:solidFill>
                <a:latin typeface="+mj-lt"/>
              </a:rPr>
              <a:t>Jennifer Han</a:t>
            </a:r>
            <a:endParaRPr lang="en-US" sz="1400" b="0" dirty="0" smtClean="0">
              <a:solidFill>
                <a:srgbClr val="FFFF00"/>
              </a:solidFill>
              <a:latin typeface="+mj-lt"/>
            </a:endParaRPr>
          </a:p>
        </p:txBody>
      </p:sp>
    </p:spTree>
    <p:extLst>
      <p:ext uri="{BB962C8B-B14F-4D97-AF65-F5344CB8AC3E}">
        <p14:creationId xmlns:p14="http://schemas.microsoft.com/office/powerpoint/2010/main" val="270224832"/>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7" descr="GiraffeArushaNatlParkJune19_09"/>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70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099" name="Rectangle 1"/>
          <p:cNvSpPr>
            <a:spLocks noChangeArrowheads="1"/>
          </p:cNvSpPr>
          <p:nvPr/>
        </p:nvSpPr>
        <p:spPr bwMode="auto">
          <a:xfrm>
            <a:off x="2438400" y="1219200"/>
            <a:ext cx="4724400"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gn="l">
              <a:spcBef>
                <a:spcPct val="20000"/>
              </a:spcBef>
              <a:buClr>
                <a:schemeClr val="accent2"/>
              </a:buClr>
              <a:buSzPct val="75000"/>
              <a:buFont typeface="Monotype Sorts" pitchFamily="2" charset="2"/>
              <a:buChar char="n"/>
              <a:defRPr sz="2800" b="1">
                <a:solidFill>
                  <a:schemeClr val="tx1"/>
                </a:solidFill>
                <a:latin typeface="Garamond" pitchFamily="18" charset="0"/>
              </a:defRPr>
            </a:lvl1pPr>
            <a:lvl2pPr marL="742950" indent="-285750" algn="l">
              <a:spcBef>
                <a:spcPct val="20000"/>
              </a:spcBef>
              <a:buClr>
                <a:schemeClr val="tx1"/>
              </a:buClr>
              <a:buChar char="–"/>
              <a:defRPr sz="2800" b="1">
                <a:solidFill>
                  <a:schemeClr val="tx1"/>
                </a:solidFill>
                <a:latin typeface="Garamond" pitchFamily="18" charset="0"/>
              </a:defRPr>
            </a:lvl2pPr>
            <a:lvl3pPr marL="1143000" indent="-228600" algn="l">
              <a:spcBef>
                <a:spcPct val="20000"/>
              </a:spcBef>
              <a:buClr>
                <a:schemeClr val="tx1"/>
              </a:buClr>
              <a:buChar char="»"/>
              <a:defRPr sz="2800" b="1">
                <a:solidFill>
                  <a:schemeClr val="tx1"/>
                </a:solidFill>
                <a:latin typeface="Garamond" pitchFamily="18" charset="0"/>
              </a:defRPr>
            </a:lvl3pPr>
            <a:lvl4pPr marL="1600200" indent="-228600" algn="l">
              <a:spcBef>
                <a:spcPct val="20000"/>
              </a:spcBef>
              <a:buClr>
                <a:schemeClr val="accent2"/>
              </a:buClr>
              <a:buSzPct val="65000"/>
              <a:buFont typeface="Monotype Sorts" pitchFamily="2" charset="2"/>
              <a:buChar char="n"/>
              <a:defRPr sz="2800" b="1">
                <a:solidFill>
                  <a:schemeClr val="tx1"/>
                </a:solidFill>
                <a:latin typeface="Garamond" pitchFamily="18" charset="0"/>
              </a:defRPr>
            </a:lvl4pPr>
            <a:lvl5pPr marL="2057400" indent="-228600" algn="l">
              <a:spcBef>
                <a:spcPct val="20000"/>
              </a:spcBef>
              <a:buClr>
                <a:schemeClr val="tx1"/>
              </a:buClr>
              <a:buChar char="–"/>
              <a:defRPr sz="2800" b="1">
                <a:solidFill>
                  <a:schemeClr val="tx1"/>
                </a:solidFill>
                <a:latin typeface="Garamond" pitchFamily="18" charset="0"/>
              </a:defRPr>
            </a:lvl5pPr>
            <a:lvl6pPr marL="2514600" indent="-228600" eaLnBrk="0" fontAlgn="base" hangingPunct="0">
              <a:spcBef>
                <a:spcPct val="20000"/>
              </a:spcBef>
              <a:spcAft>
                <a:spcPct val="0"/>
              </a:spcAft>
              <a:buClr>
                <a:schemeClr val="tx1"/>
              </a:buClr>
              <a:buChar char="–"/>
              <a:defRPr sz="2800" b="1">
                <a:solidFill>
                  <a:schemeClr val="tx1"/>
                </a:solidFill>
                <a:latin typeface="Garamond" pitchFamily="18" charset="0"/>
              </a:defRPr>
            </a:lvl6pPr>
            <a:lvl7pPr marL="2971800" indent="-228600" eaLnBrk="0" fontAlgn="base" hangingPunct="0">
              <a:spcBef>
                <a:spcPct val="20000"/>
              </a:spcBef>
              <a:spcAft>
                <a:spcPct val="0"/>
              </a:spcAft>
              <a:buClr>
                <a:schemeClr val="tx1"/>
              </a:buClr>
              <a:buChar char="–"/>
              <a:defRPr sz="2800" b="1">
                <a:solidFill>
                  <a:schemeClr val="tx1"/>
                </a:solidFill>
                <a:latin typeface="Garamond" pitchFamily="18" charset="0"/>
              </a:defRPr>
            </a:lvl7pPr>
            <a:lvl8pPr marL="3429000" indent="-228600" eaLnBrk="0" fontAlgn="base" hangingPunct="0">
              <a:spcBef>
                <a:spcPct val="20000"/>
              </a:spcBef>
              <a:spcAft>
                <a:spcPct val="0"/>
              </a:spcAft>
              <a:buClr>
                <a:schemeClr val="tx1"/>
              </a:buClr>
              <a:buChar char="–"/>
              <a:defRPr sz="2800" b="1">
                <a:solidFill>
                  <a:schemeClr val="tx1"/>
                </a:solidFill>
                <a:latin typeface="Garamond" pitchFamily="18" charset="0"/>
              </a:defRPr>
            </a:lvl8pPr>
            <a:lvl9pPr marL="3886200" indent="-228600" eaLnBrk="0" fontAlgn="base" hangingPunct="0">
              <a:spcBef>
                <a:spcPct val="20000"/>
              </a:spcBef>
              <a:spcAft>
                <a:spcPct val="0"/>
              </a:spcAft>
              <a:buClr>
                <a:schemeClr val="tx1"/>
              </a:buClr>
              <a:buChar char="–"/>
              <a:defRPr sz="2800" b="1">
                <a:solidFill>
                  <a:schemeClr val="tx1"/>
                </a:solidFill>
                <a:latin typeface="Garamond" pitchFamily="18" charset="0"/>
              </a:defRPr>
            </a:lvl9pPr>
          </a:lstStyle>
          <a:p>
            <a:pPr algn="ctr" eaLnBrk="1" hangingPunct="1">
              <a:spcBef>
                <a:spcPct val="0"/>
              </a:spcBef>
              <a:buClrTx/>
              <a:buSzTx/>
              <a:buFontTx/>
              <a:buNone/>
            </a:pPr>
            <a:r>
              <a:rPr lang="en-US" sz="2000" dirty="0">
                <a:solidFill>
                  <a:schemeClr val="bg2"/>
                </a:solidFill>
              </a:rPr>
              <a:t>“Alone we can do so little; together we can do so much” </a:t>
            </a:r>
            <a:r>
              <a:rPr lang="en-US" sz="2000" dirty="0" smtClean="0">
                <a:solidFill>
                  <a:schemeClr val="bg2"/>
                </a:solidFill>
              </a:rPr>
              <a:t>– Helen Keller</a:t>
            </a:r>
            <a:endParaRPr lang="en-US" altLang="en-US" sz="2000" dirty="0">
              <a:solidFill>
                <a:schemeClr val="bg2"/>
              </a:solidFill>
            </a:endParaRPr>
          </a:p>
        </p:txBody>
      </p:sp>
    </p:spTree>
    <p:extLst>
      <p:ext uri="{BB962C8B-B14F-4D97-AF65-F5344CB8AC3E}">
        <p14:creationId xmlns:p14="http://schemas.microsoft.com/office/powerpoint/2010/main" val="12658683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le 1"/>
          <p:cNvSpPr>
            <a:spLocks noGrp="1"/>
          </p:cNvSpPr>
          <p:nvPr>
            <p:ph type="title"/>
          </p:nvPr>
        </p:nvSpPr>
        <p:spPr>
          <a:xfrm>
            <a:off x="0" y="512415"/>
            <a:ext cx="9479479" cy="1143000"/>
          </a:xfrm>
        </p:spPr>
        <p:txBody>
          <a:bodyPr/>
          <a:lstStyle/>
          <a:p>
            <a:pPr algn="ctr"/>
            <a:r>
              <a:rPr lang="en-US" altLang="en-US" sz="3200" dirty="0"/>
              <a:t>Get </a:t>
            </a:r>
            <a:r>
              <a:rPr lang="en-US" altLang="en-US" sz="3200" dirty="0" smtClean="0"/>
              <a:t>Smart: </a:t>
            </a:r>
            <a:r>
              <a:rPr lang="en-US" altLang="en-US" sz="3200" dirty="0"/>
              <a:t>Know When Antibiotics </a:t>
            </a:r>
            <a:r>
              <a:rPr lang="en-US" altLang="en-US" sz="3200" dirty="0" smtClean="0"/>
              <a:t/>
            </a:r>
            <a:br>
              <a:rPr lang="en-US" altLang="en-US" sz="3200" dirty="0" smtClean="0"/>
            </a:br>
            <a:r>
              <a:rPr lang="en-US" altLang="en-US" sz="3200" dirty="0" smtClean="0"/>
              <a:t>Work - Pennsylvania</a:t>
            </a:r>
          </a:p>
        </p:txBody>
      </p:sp>
      <p:sp>
        <p:nvSpPr>
          <p:cNvPr id="3" name="Content Placeholder 2"/>
          <p:cNvSpPr>
            <a:spLocks noGrp="1"/>
          </p:cNvSpPr>
          <p:nvPr>
            <p:ph sz="half" idx="2"/>
          </p:nvPr>
        </p:nvSpPr>
        <p:spPr>
          <a:xfrm>
            <a:off x="533400" y="1600200"/>
            <a:ext cx="7620000" cy="4114800"/>
          </a:xfrm>
          <a:noFill/>
        </p:spPr>
        <p:txBody>
          <a:bodyPr>
            <a:noAutofit/>
          </a:bodyPr>
          <a:lstStyle/>
          <a:p>
            <a:pPr marL="0" indent="0">
              <a:buNone/>
              <a:defRPr/>
            </a:pPr>
            <a:r>
              <a:rPr lang="en-US" u="sng" dirty="0" smtClean="0"/>
              <a:t>Outline </a:t>
            </a:r>
          </a:p>
          <a:p>
            <a:pPr lvl="1">
              <a:buFont typeface="Wingdings" panose="05000000000000000000" pitchFamily="2" charset="2"/>
              <a:buChar char="§"/>
              <a:defRPr/>
            </a:pPr>
            <a:r>
              <a:rPr lang="en-US" sz="2800" dirty="0" smtClean="0"/>
              <a:t>State perspective on the threat of antimicrobial resistance</a:t>
            </a:r>
          </a:p>
          <a:p>
            <a:pPr lvl="1">
              <a:buFont typeface="Wingdings" panose="05000000000000000000" pitchFamily="2" charset="2"/>
              <a:buChar char="§"/>
              <a:defRPr/>
            </a:pPr>
            <a:r>
              <a:rPr lang="en-US" sz="2800" dirty="0" smtClean="0"/>
              <a:t>Rationale for a collaborative approach  </a:t>
            </a:r>
          </a:p>
          <a:p>
            <a:pPr lvl="1">
              <a:buFont typeface="Wingdings" panose="05000000000000000000" pitchFamily="2" charset="2"/>
              <a:buChar char="§"/>
              <a:defRPr/>
            </a:pPr>
            <a:r>
              <a:rPr lang="en-US" sz="2800" dirty="0" smtClean="0"/>
              <a:t>Get Smart Program—initiatives   </a:t>
            </a:r>
          </a:p>
          <a:p>
            <a:pPr lvl="2">
              <a:buFont typeface="Wingdings" panose="05000000000000000000" pitchFamily="2" charset="2"/>
              <a:buChar char="§"/>
              <a:defRPr/>
            </a:pPr>
            <a:r>
              <a:rPr lang="en-US" sz="2800" dirty="0"/>
              <a:t> Pediatric </a:t>
            </a:r>
          </a:p>
          <a:p>
            <a:pPr lvl="2">
              <a:buFont typeface="Wingdings" panose="05000000000000000000" pitchFamily="2" charset="2"/>
              <a:buChar char="§"/>
              <a:defRPr/>
            </a:pPr>
            <a:r>
              <a:rPr lang="en-US" sz="2800" dirty="0"/>
              <a:t> Pharmacy </a:t>
            </a:r>
          </a:p>
          <a:p>
            <a:pPr lvl="2">
              <a:buFont typeface="Wingdings" panose="05000000000000000000" pitchFamily="2" charset="2"/>
              <a:buChar char="§"/>
              <a:defRPr/>
            </a:pPr>
            <a:r>
              <a:rPr lang="en-US" sz="2800" dirty="0"/>
              <a:t>Communication </a:t>
            </a:r>
            <a:endParaRPr lang="en-US" sz="2800" dirty="0" smtClean="0"/>
          </a:p>
          <a:p>
            <a:pPr lvl="1">
              <a:buFont typeface="Wingdings" panose="05000000000000000000" pitchFamily="2" charset="2"/>
              <a:buChar char="§"/>
              <a:defRPr/>
            </a:pPr>
            <a:r>
              <a:rPr lang="en-US" sz="2800" dirty="0" smtClean="0"/>
              <a:t>Conclusions</a:t>
            </a:r>
          </a:p>
          <a:p>
            <a:pPr lvl="1">
              <a:buFont typeface="Wingdings" panose="05000000000000000000" pitchFamily="2" charset="2"/>
              <a:buChar char="§"/>
              <a:defRPr/>
            </a:pPr>
            <a:endParaRPr lang="en-US" sz="2800" dirty="0" smtClean="0"/>
          </a:p>
          <a:p>
            <a:pPr lvl="2">
              <a:defRPr/>
            </a:pPr>
            <a:endParaRPr lang="en-US" sz="2800" dirty="0" smtClean="0"/>
          </a:p>
        </p:txBody>
      </p:sp>
      <p:pic>
        <p:nvPicPr>
          <p:cNvPr id="5" name="Picture 4"/>
          <p:cNvPicPr>
            <a:picLocks noChangeAspect="1"/>
          </p:cNvPicPr>
          <p:nvPr/>
        </p:nvPicPr>
        <p:blipFill rotWithShape="1">
          <a:blip r:embed="rId3" cstate="print">
            <a:extLst>
              <a:ext uri="{28A0092B-C50C-407E-A947-70E740481C1C}">
                <a14:useLocalDpi xmlns:a14="http://schemas.microsoft.com/office/drawing/2010/main" val="0"/>
              </a:ext>
            </a:extLst>
          </a:blip>
          <a:srcRect l="8808" t="12387" r="8905" b="55075"/>
          <a:stretch/>
        </p:blipFill>
        <p:spPr>
          <a:xfrm>
            <a:off x="5159479" y="4291053"/>
            <a:ext cx="2743200" cy="1676400"/>
          </a:xfrm>
          <a:prstGeom prst="rect">
            <a:avLst/>
          </a:prstGeom>
        </p:spPr>
      </p:pic>
      <p:sp>
        <p:nvSpPr>
          <p:cNvPr id="2" name="TextBox 1"/>
          <p:cNvSpPr txBox="1"/>
          <p:nvPr/>
        </p:nvSpPr>
        <p:spPr>
          <a:xfrm>
            <a:off x="5105400" y="5967453"/>
            <a:ext cx="2442592" cy="369332"/>
          </a:xfrm>
          <a:prstGeom prst="rect">
            <a:avLst/>
          </a:prstGeom>
          <a:noFill/>
        </p:spPr>
        <p:txBody>
          <a:bodyPr wrap="none" rtlCol="0">
            <a:spAutoFit/>
          </a:bodyPr>
          <a:lstStyle/>
          <a:p>
            <a:r>
              <a:rPr lang="en-US" sz="1800" b="0" dirty="0" smtClean="0">
                <a:latin typeface="+mn-lt"/>
              </a:rPr>
              <a:t>Source: Pa. Publications  </a:t>
            </a:r>
            <a:endParaRPr lang="en-US" sz="1800" b="0" dirty="0">
              <a:latin typeface="+mn-lt"/>
            </a:endParaRPr>
          </a:p>
        </p:txBody>
      </p:sp>
    </p:spTree>
    <p:extLst>
      <p:ext uri="{BB962C8B-B14F-4D97-AF65-F5344CB8AC3E}">
        <p14:creationId xmlns:p14="http://schemas.microsoft.com/office/powerpoint/2010/main" val="325825205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itle 1"/>
          <p:cNvSpPr>
            <a:spLocks noGrp="1"/>
          </p:cNvSpPr>
          <p:nvPr>
            <p:ph type="title"/>
          </p:nvPr>
        </p:nvSpPr>
        <p:spPr>
          <a:xfrm>
            <a:off x="457706" y="304800"/>
            <a:ext cx="8534400" cy="1143000"/>
          </a:xfrm>
        </p:spPr>
        <p:txBody>
          <a:bodyPr/>
          <a:lstStyle/>
          <a:p>
            <a:pPr algn="ctr"/>
            <a:r>
              <a:rPr lang="en-US" altLang="en-US" sz="3200" dirty="0" smtClean="0"/>
              <a:t>State perspective on the threat of antimicrobial resistance</a:t>
            </a:r>
          </a:p>
        </p:txBody>
      </p:sp>
      <p:sp>
        <p:nvSpPr>
          <p:cNvPr id="3" name="Content Placeholder 2"/>
          <p:cNvSpPr>
            <a:spLocks noGrp="1"/>
          </p:cNvSpPr>
          <p:nvPr>
            <p:ph sz="half" idx="2"/>
          </p:nvPr>
        </p:nvSpPr>
        <p:spPr>
          <a:xfrm>
            <a:off x="244947" y="1231089"/>
            <a:ext cx="5431929" cy="4963286"/>
          </a:xfrm>
        </p:spPr>
        <p:txBody>
          <a:bodyPr>
            <a:normAutofit/>
          </a:bodyPr>
          <a:lstStyle/>
          <a:p>
            <a:pPr>
              <a:defRPr/>
            </a:pPr>
            <a:r>
              <a:rPr lang="en-US" dirty="0" smtClean="0"/>
              <a:t>The state’s role in public health began in late 1800s</a:t>
            </a:r>
            <a:r>
              <a:rPr lang="en-US" baseline="30000" dirty="0"/>
              <a:t>1-2 </a:t>
            </a:r>
            <a:r>
              <a:rPr lang="en-US" dirty="0" smtClean="0"/>
              <a:t> </a:t>
            </a:r>
          </a:p>
          <a:p>
            <a:pPr lvl="1">
              <a:buSzPct val="80000"/>
              <a:buFont typeface="Wingdings" panose="05000000000000000000" pitchFamily="2" charset="2"/>
              <a:buChar char="§"/>
              <a:defRPr/>
            </a:pPr>
            <a:r>
              <a:rPr lang="en-US" dirty="0"/>
              <a:t>Dreadful epidemics </a:t>
            </a:r>
          </a:p>
          <a:p>
            <a:pPr>
              <a:buSzPct val="80000"/>
              <a:buFont typeface="Wingdings" panose="05000000000000000000" pitchFamily="2" charset="2"/>
              <a:buChar char="§"/>
              <a:defRPr/>
            </a:pPr>
            <a:r>
              <a:rPr lang="en-US" dirty="0" smtClean="0"/>
              <a:t>Pa. DOH</a:t>
            </a:r>
            <a:r>
              <a:rPr lang="en-US" dirty="0"/>
              <a:t> </a:t>
            </a:r>
            <a:r>
              <a:rPr lang="en-US" dirty="0" smtClean="0"/>
              <a:t>mandates include</a:t>
            </a:r>
          </a:p>
          <a:p>
            <a:pPr lvl="1">
              <a:buSzPct val="80000"/>
              <a:buFont typeface="Wingdings" panose="05000000000000000000" pitchFamily="2" charset="2"/>
              <a:buChar char="§"/>
              <a:defRPr/>
            </a:pPr>
            <a:r>
              <a:rPr lang="en-US" dirty="0" smtClean="0"/>
              <a:t>prevention/control of infectious disease</a:t>
            </a:r>
          </a:p>
          <a:p>
            <a:pPr lvl="1">
              <a:buSzPct val="80000"/>
              <a:buFont typeface="Wingdings" panose="05000000000000000000" pitchFamily="2" charset="2"/>
              <a:buChar char="§"/>
              <a:defRPr/>
            </a:pPr>
            <a:r>
              <a:rPr lang="en-US" dirty="0" smtClean="0"/>
              <a:t>Antibiotics: 20</a:t>
            </a:r>
            <a:r>
              <a:rPr lang="en-US" baseline="30000" dirty="0" smtClean="0"/>
              <a:t>th</a:t>
            </a:r>
            <a:r>
              <a:rPr lang="en-US" dirty="0" smtClean="0"/>
              <a:t> century revolution</a:t>
            </a:r>
          </a:p>
          <a:p>
            <a:pPr lvl="2">
              <a:buSzPct val="80000"/>
              <a:buFont typeface="Wingdings" panose="05000000000000000000" pitchFamily="2" charset="2"/>
              <a:buChar char="§"/>
              <a:defRPr/>
            </a:pPr>
            <a:r>
              <a:rPr lang="en-US" dirty="0" smtClean="0"/>
              <a:t>Resistance is a thriller movie   </a:t>
            </a:r>
          </a:p>
          <a:p>
            <a:pPr marL="457200" lvl="1" indent="0">
              <a:buFont typeface="Wingdings" pitchFamily="2" charset="2"/>
              <a:buNone/>
              <a:defRPr/>
            </a:pPr>
            <a:endParaRPr lang="en-US" sz="2800" dirty="0" smtClean="0"/>
          </a:p>
          <a:p>
            <a:pPr marL="457200" lvl="1" indent="0">
              <a:buFont typeface="Wingdings" pitchFamily="2" charset="2"/>
              <a:buNone/>
              <a:defRPr/>
            </a:pPr>
            <a:endParaRPr lang="en-US" sz="2800" dirty="0"/>
          </a:p>
          <a:p>
            <a:pPr marL="457200" lvl="1" indent="0">
              <a:buFont typeface="Wingdings" pitchFamily="2" charset="2"/>
              <a:buNone/>
              <a:defRPr/>
            </a:pPr>
            <a:endParaRPr lang="en-US" sz="2800" dirty="0" smtClean="0"/>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357277" y="1120406"/>
            <a:ext cx="1981201" cy="16930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Box 4"/>
          <p:cNvSpPr txBox="1"/>
          <p:nvPr/>
        </p:nvSpPr>
        <p:spPr>
          <a:xfrm>
            <a:off x="6085155" y="2797010"/>
            <a:ext cx="2525444" cy="584775"/>
          </a:xfrm>
          <a:prstGeom prst="rect">
            <a:avLst/>
          </a:prstGeom>
          <a:noFill/>
        </p:spPr>
        <p:txBody>
          <a:bodyPr wrap="square">
            <a:spAutoFit/>
          </a:bodyPr>
          <a:lstStyle/>
          <a:p>
            <a:pPr>
              <a:defRPr/>
            </a:pPr>
            <a:r>
              <a:rPr lang="en-US" sz="1600" b="0" dirty="0" smtClean="0">
                <a:latin typeface="+mn-lt"/>
              </a:rPr>
              <a:t>Philadelphia, 1800</a:t>
            </a:r>
          </a:p>
          <a:p>
            <a:pPr>
              <a:defRPr/>
            </a:pPr>
            <a:r>
              <a:rPr lang="en-US" sz="1600" b="0" dirty="0" smtClean="0">
                <a:latin typeface="+mn-lt"/>
              </a:rPr>
              <a:t> Source: William Birch</a:t>
            </a:r>
          </a:p>
        </p:txBody>
      </p:sp>
      <p:sp>
        <p:nvSpPr>
          <p:cNvPr id="6" name="TextBox 5"/>
          <p:cNvSpPr txBox="1"/>
          <p:nvPr/>
        </p:nvSpPr>
        <p:spPr>
          <a:xfrm>
            <a:off x="5703649" y="5257668"/>
            <a:ext cx="3288457" cy="1077218"/>
          </a:xfrm>
          <a:prstGeom prst="rect">
            <a:avLst/>
          </a:prstGeom>
          <a:noFill/>
        </p:spPr>
        <p:txBody>
          <a:bodyPr wrap="square">
            <a:spAutoFit/>
          </a:bodyPr>
          <a:lstStyle/>
          <a:p>
            <a:pPr>
              <a:defRPr/>
            </a:pPr>
            <a:r>
              <a:rPr lang="en-US" sz="1600" b="0" dirty="0">
                <a:latin typeface="+mn-lt"/>
              </a:rPr>
              <a:t>Anne Sheafe </a:t>
            </a:r>
            <a:r>
              <a:rPr lang="en-US" sz="1600" b="0" dirty="0" smtClean="0">
                <a:latin typeface="+mn-lt"/>
              </a:rPr>
              <a:t>Miller: first patient to be treated in the US with penicillin</a:t>
            </a:r>
          </a:p>
          <a:p>
            <a:pPr>
              <a:defRPr/>
            </a:pPr>
            <a:r>
              <a:rPr lang="en-US" sz="1600" b="0" dirty="0" smtClean="0">
                <a:latin typeface="+mn-lt"/>
              </a:rPr>
              <a:t>Source</a:t>
            </a:r>
            <a:r>
              <a:rPr lang="en-US" sz="1600" b="0" dirty="0">
                <a:latin typeface="+mn-lt"/>
              </a:rPr>
              <a:t>: Eric Otman Columbia University</a:t>
            </a:r>
          </a:p>
        </p:txBody>
      </p:sp>
      <p:pic>
        <p:nvPicPr>
          <p:cNvPr id="7" name="Picture 1"/>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6320505" y="3549516"/>
            <a:ext cx="2054744" cy="15716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Box 1"/>
          <p:cNvSpPr txBox="1"/>
          <p:nvPr/>
        </p:nvSpPr>
        <p:spPr>
          <a:xfrm>
            <a:off x="159670" y="5256630"/>
            <a:ext cx="5174007" cy="923330"/>
          </a:xfrm>
          <a:prstGeom prst="rect">
            <a:avLst/>
          </a:prstGeom>
          <a:noFill/>
        </p:spPr>
        <p:txBody>
          <a:bodyPr wrap="square" rtlCol="0">
            <a:spAutoFit/>
          </a:bodyPr>
          <a:lstStyle/>
          <a:p>
            <a:pPr marL="0" lvl="1"/>
            <a:r>
              <a:rPr lang="en-US" sz="1800" b="0" dirty="0" smtClean="0">
                <a:latin typeface="+mn-lt"/>
              </a:rPr>
              <a:t>1. Pa. </a:t>
            </a:r>
            <a:r>
              <a:rPr lang="en-US" sz="1800" b="0" dirty="0">
                <a:latin typeface="+mn-lt"/>
              </a:rPr>
              <a:t>State Archives. </a:t>
            </a:r>
            <a:r>
              <a:rPr lang="en-US" sz="1800" b="0" dirty="0" smtClean="0">
                <a:latin typeface="+mn-lt"/>
              </a:rPr>
              <a:t>Department </a:t>
            </a:r>
            <a:r>
              <a:rPr lang="en-US" sz="1800" b="0" dirty="0">
                <a:latin typeface="+mn-lt"/>
              </a:rPr>
              <a:t>of </a:t>
            </a:r>
            <a:r>
              <a:rPr lang="en-US" sz="1800" b="0" dirty="0" smtClean="0">
                <a:latin typeface="+mn-lt"/>
              </a:rPr>
              <a:t>Heath records</a:t>
            </a:r>
            <a:endParaRPr lang="en-US" sz="1800" b="0" dirty="0">
              <a:latin typeface="+mn-lt"/>
            </a:endParaRPr>
          </a:p>
          <a:p>
            <a:pPr marL="0" lvl="1"/>
            <a:r>
              <a:rPr lang="en-US" altLang="en-US" sz="1200" b="0" dirty="0" smtClean="0"/>
              <a:t>2. </a:t>
            </a:r>
            <a:r>
              <a:rPr lang="en-US" altLang="en-US" sz="1800" b="0" dirty="0">
                <a:latin typeface="+mn-lt"/>
              </a:rPr>
              <a:t>Harvard University. Contagion: Historical View of Diseases and </a:t>
            </a:r>
            <a:r>
              <a:rPr lang="en-US" altLang="en-US" sz="1800" b="0" dirty="0" smtClean="0">
                <a:latin typeface="+mn-lt"/>
              </a:rPr>
              <a:t>Epidemics: digital library  </a:t>
            </a:r>
            <a:endParaRPr lang="en-US" b="0" dirty="0">
              <a:latin typeface="+mn-lt"/>
            </a:endParaRPr>
          </a:p>
        </p:txBody>
      </p:sp>
    </p:spTree>
    <p:extLst>
      <p:ext uri="{BB962C8B-B14F-4D97-AF65-F5344CB8AC3E}">
        <p14:creationId xmlns:p14="http://schemas.microsoft.com/office/powerpoint/2010/main" val="391912657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le 1"/>
          <p:cNvSpPr>
            <a:spLocks noGrp="1"/>
          </p:cNvSpPr>
          <p:nvPr>
            <p:ph type="title"/>
          </p:nvPr>
        </p:nvSpPr>
        <p:spPr>
          <a:xfrm>
            <a:off x="116681" y="362627"/>
            <a:ext cx="9139237" cy="1143000"/>
          </a:xfrm>
        </p:spPr>
        <p:txBody>
          <a:bodyPr/>
          <a:lstStyle/>
          <a:p>
            <a:pPr algn="ctr"/>
            <a:r>
              <a:rPr lang="en-US" sz="3200" dirty="0" smtClean="0"/>
              <a:t>State perspective on the threat of antimicrobial resistance </a:t>
            </a:r>
            <a:r>
              <a:rPr lang="en-US" sz="3200" dirty="0"/>
              <a:t>(cont’d) </a:t>
            </a:r>
            <a:endParaRPr lang="en-US" altLang="en-US" sz="3200" dirty="0" smtClean="0">
              <a:latin typeface="+mn-lt"/>
            </a:endParaRPr>
          </a:p>
        </p:txBody>
      </p:sp>
      <p:sp>
        <p:nvSpPr>
          <p:cNvPr id="3" name="Content Placeholder 2"/>
          <p:cNvSpPr>
            <a:spLocks noGrp="1"/>
          </p:cNvSpPr>
          <p:nvPr>
            <p:ph sz="half" idx="2"/>
          </p:nvPr>
        </p:nvSpPr>
        <p:spPr>
          <a:xfrm>
            <a:off x="228600" y="1676400"/>
            <a:ext cx="7010400" cy="3276600"/>
          </a:xfrm>
        </p:spPr>
        <p:txBody>
          <a:bodyPr>
            <a:normAutofit fontScale="25000" lnSpcReduction="20000"/>
          </a:bodyPr>
          <a:lstStyle/>
          <a:p>
            <a:pPr>
              <a:buFont typeface="Wingdings" panose="05000000000000000000" pitchFamily="2" charset="2"/>
              <a:buChar char="§"/>
              <a:defRPr/>
            </a:pPr>
            <a:r>
              <a:rPr lang="en-US" sz="11200" dirty="0" smtClean="0"/>
              <a:t>Consequences of overuse and misuse of antibiotics </a:t>
            </a:r>
          </a:p>
          <a:p>
            <a:pPr lvl="1">
              <a:buFont typeface="Wingdings" panose="05000000000000000000" pitchFamily="2" charset="2"/>
              <a:buChar char="§"/>
              <a:defRPr/>
            </a:pPr>
            <a:r>
              <a:rPr lang="en-US" sz="11000" dirty="0" smtClean="0"/>
              <a:t>Exacerbates emergence of resistant-bacteria</a:t>
            </a:r>
            <a:r>
              <a:rPr lang="en-US" sz="11000" baseline="30000" dirty="0" smtClean="0"/>
              <a:t>3</a:t>
            </a:r>
            <a:r>
              <a:rPr lang="en-US" sz="11000" dirty="0" smtClean="0"/>
              <a:t>  as well as increases risk of certain infections </a:t>
            </a:r>
          </a:p>
          <a:p>
            <a:pPr lvl="2">
              <a:buFont typeface="Wingdings" panose="05000000000000000000" pitchFamily="2" charset="2"/>
              <a:buChar char="§"/>
              <a:defRPr/>
            </a:pPr>
            <a:r>
              <a:rPr lang="en-US" sz="10600" dirty="0" smtClean="0"/>
              <a:t>Increased risk of </a:t>
            </a:r>
            <a:r>
              <a:rPr lang="en-US" sz="10600" i="1" dirty="0" smtClean="0"/>
              <a:t>Clostridium difficile</a:t>
            </a:r>
            <a:r>
              <a:rPr lang="en-US" sz="10600" baseline="30000" dirty="0" smtClean="0"/>
              <a:t>4</a:t>
            </a:r>
          </a:p>
          <a:p>
            <a:pPr lvl="1">
              <a:buFont typeface="Wingdings" panose="05000000000000000000" pitchFamily="2" charset="2"/>
              <a:buChar char="§"/>
              <a:defRPr/>
            </a:pPr>
            <a:r>
              <a:rPr lang="en-US" sz="11200" dirty="0" smtClean="0"/>
              <a:t>Drug </a:t>
            </a:r>
            <a:r>
              <a:rPr lang="en-US" sz="11200" dirty="0"/>
              <a:t>adverse </a:t>
            </a:r>
            <a:r>
              <a:rPr lang="en-US" sz="11200" dirty="0" smtClean="0"/>
              <a:t>events~140,000 ED visits annually</a:t>
            </a:r>
            <a:r>
              <a:rPr lang="en-US" sz="11200" baseline="30000" dirty="0" smtClean="0"/>
              <a:t>5</a:t>
            </a:r>
            <a:r>
              <a:rPr lang="en-US" sz="11200" dirty="0" smtClean="0"/>
              <a:t>  </a:t>
            </a:r>
            <a:endParaRPr lang="en-US" sz="11200" dirty="0"/>
          </a:p>
          <a:p>
            <a:pPr lvl="1">
              <a:buFont typeface="Wingdings" panose="05000000000000000000" pitchFamily="2" charset="2"/>
              <a:buChar char="§"/>
              <a:defRPr/>
            </a:pPr>
            <a:endParaRPr lang="en-US" dirty="0"/>
          </a:p>
          <a:p>
            <a:pPr lvl="1">
              <a:buFont typeface="Wingdings" panose="05000000000000000000" pitchFamily="2" charset="2"/>
              <a:buChar char="§"/>
              <a:defRPr/>
            </a:pPr>
            <a:endParaRPr lang="en-US" sz="5500" dirty="0" smtClean="0"/>
          </a:p>
          <a:p>
            <a:pPr marL="457200" lvl="1" indent="0">
              <a:buFont typeface="Wingdings" pitchFamily="2" charset="2"/>
              <a:buNone/>
              <a:defRPr/>
            </a:pPr>
            <a:endParaRPr lang="en-US" sz="5500" dirty="0"/>
          </a:p>
          <a:p>
            <a:pPr marL="457200" lvl="1" indent="0">
              <a:buFont typeface="Wingdings" pitchFamily="2" charset="2"/>
              <a:buNone/>
              <a:defRPr/>
            </a:pPr>
            <a:endParaRPr lang="en-US" sz="5500" dirty="0" smtClean="0"/>
          </a:p>
          <a:p>
            <a:pPr marL="457200" lvl="1" indent="0">
              <a:buFont typeface="Wingdings" pitchFamily="2" charset="2"/>
              <a:buNone/>
              <a:defRPr/>
            </a:pPr>
            <a:endParaRPr lang="en-US" sz="5500" dirty="0" smtClean="0"/>
          </a:p>
          <a:p>
            <a:pPr marL="457200" lvl="1" indent="0">
              <a:buFont typeface="Wingdings" pitchFamily="2" charset="2"/>
              <a:buNone/>
              <a:defRPr/>
            </a:pPr>
            <a:endParaRPr lang="en-US" sz="5500" dirty="0"/>
          </a:p>
          <a:p>
            <a:pPr marL="457200" lvl="1" indent="0">
              <a:buNone/>
              <a:defRPr/>
            </a:pPr>
            <a:endParaRPr lang="en-US" sz="5500" dirty="0"/>
          </a:p>
          <a:p>
            <a:pPr marL="457200" lvl="1" indent="0">
              <a:buNone/>
              <a:defRPr/>
            </a:pPr>
            <a:endParaRPr lang="en-US" sz="5500" dirty="0" smtClean="0"/>
          </a:p>
          <a:p>
            <a:pPr marL="457200" lvl="1" indent="0">
              <a:buNone/>
              <a:defRPr/>
            </a:pPr>
            <a:endParaRPr lang="en-US" sz="5500" dirty="0" smtClean="0"/>
          </a:p>
        </p:txBody>
      </p:sp>
      <p:sp>
        <p:nvSpPr>
          <p:cNvPr id="8" name="Rectangle 7"/>
          <p:cNvSpPr/>
          <p:nvPr/>
        </p:nvSpPr>
        <p:spPr>
          <a:xfrm>
            <a:off x="228600" y="6096000"/>
            <a:ext cx="8915400" cy="646331"/>
          </a:xfrm>
          <a:prstGeom prst="rect">
            <a:avLst/>
          </a:prstGeom>
        </p:spPr>
        <p:txBody>
          <a:bodyPr wrap="square">
            <a:spAutoFit/>
          </a:bodyPr>
          <a:lstStyle/>
          <a:p>
            <a:pPr marL="342900" indent="-342900">
              <a:buAutoNum type="arabicPeriod" startAt="3"/>
            </a:pPr>
            <a:r>
              <a:rPr lang="en-GB" altLang="en-US" sz="1200" b="0" dirty="0" smtClean="0">
                <a:latin typeface="Garamond" panose="02020404030301010803" pitchFamily="18" charset="0"/>
              </a:rPr>
              <a:t>Adolf </a:t>
            </a:r>
            <a:r>
              <a:rPr lang="en-GB" altLang="en-US" sz="1200" b="0" dirty="0">
                <a:latin typeface="Garamond" panose="02020404030301010803" pitchFamily="18" charset="0"/>
              </a:rPr>
              <a:t>W. Karchmer Clin Infect Dis. </a:t>
            </a:r>
            <a:r>
              <a:rPr lang="en-GB" altLang="en-US" sz="1200" b="0" dirty="0" smtClean="0">
                <a:latin typeface="Garamond" panose="02020404030301010803" pitchFamily="18" charset="0"/>
              </a:rPr>
              <a:t>2004;39:S142-S150</a:t>
            </a:r>
          </a:p>
          <a:p>
            <a:pPr marL="342900" lvl="0" indent="-342900">
              <a:buFontTx/>
              <a:buAutoNum type="arabicPeriod" startAt="3"/>
            </a:pPr>
            <a:r>
              <a:rPr lang="en-US" sz="1200" b="0" dirty="0">
                <a:latin typeface="Garamond" panose="02020404030301010803" pitchFamily="18" charset="0"/>
              </a:rPr>
              <a:t>Lessa FC, Mu Y, Bamberg WM, et al</a:t>
            </a:r>
            <a:r>
              <a:rPr lang="en-US" sz="1200" b="0" dirty="0" smtClean="0">
                <a:latin typeface="Garamond" panose="02020404030301010803" pitchFamily="18" charset="0"/>
              </a:rPr>
              <a:t>. </a:t>
            </a:r>
            <a:r>
              <a:rPr lang="en-US" sz="1200" b="0" dirty="0">
                <a:latin typeface="Garamond" panose="02020404030301010803" pitchFamily="18" charset="0"/>
              </a:rPr>
              <a:t>N Engl J Med 2015;372:825-834</a:t>
            </a:r>
          </a:p>
          <a:p>
            <a:pPr marL="342900" indent="-342900">
              <a:buAutoNum type="arabicPeriod" startAt="3"/>
            </a:pPr>
            <a:r>
              <a:rPr lang="en-US" sz="1200" b="0" dirty="0">
                <a:latin typeface="Garamond" panose="02020404030301010803" pitchFamily="18" charset="0"/>
              </a:rPr>
              <a:t>Shehab N, Patel PR, Srinivasan A, </a:t>
            </a:r>
            <a:r>
              <a:rPr lang="en-US" sz="1200" b="0" dirty="0" smtClean="0">
                <a:latin typeface="Garamond" panose="02020404030301010803" pitchFamily="18" charset="0"/>
              </a:rPr>
              <a:t>Budnitz DS. </a:t>
            </a:r>
            <a:r>
              <a:rPr lang="en-US" sz="1200" b="0" dirty="0">
                <a:latin typeface="Garamond" panose="02020404030301010803" pitchFamily="18" charset="0"/>
              </a:rPr>
              <a:t>Clin Infect Dis. 2008; </a:t>
            </a:r>
            <a:r>
              <a:rPr lang="en-US" sz="1200" b="0" dirty="0" smtClean="0">
                <a:latin typeface="Garamond" panose="02020404030301010803" pitchFamily="18" charset="0"/>
              </a:rPr>
              <a:t>47:735-43</a:t>
            </a:r>
            <a:endParaRPr lang="en-GB" altLang="en-US" sz="1200" b="0" dirty="0">
              <a:latin typeface="Garamond" panose="02020404030301010803" pitchFamily="18" charset="0"/>
            </a:endParaRPr>
          </a:p>
        </p:txBody>
      </p:sp>
      <p:pic>
        <p:nvPicPr>
          <p:cNvPr id="12" name="Picture 1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574937" y="4498009"/>
            <a:ext cx="1158863" cy="1545151"/>
          </a:xfrm>
          <a:prstGeom prst="rect">
            <a:avLst/>
          </a:prstGeom>
        </p:spPr>
      </p:pic>
      <p:sp>
        <p:nvSpPr>
          <p:cNvPr id="14" name="TextBox 13"/>
          <p:cNvSpPr txBox="1"/>
          <p:nvPr/>
        </p:nvSpPr>
        <p:spPr>
          <a:xfrm>
            <a:off x="3733800" y="4842831"/>
            <a:ext cx="2756860" cy="1200329"/>
          </a:xfrm>
          <a:prstGeom prst="rect">
            <a:avLst/>
          </a:prstGeom>
          <a:noFill/>
        </p:spPr>
        <p:txBody>
          <a:bodyPr wrap="square" rtlCol="0">
            <a:spAutoFit/>
          </a:bodyPr>
          <a:lstStyle/>
          <a:p>
            <a:r>
              <a:rPr lang="en-US" sz="1800" b="0" dirty="0" smtClean="0">
                <a:latin typeface="Garamond" panose="02020404030301010803" pitchFamily="18" charset="0"/>
              </a:rPr>
              <a:t>Adverse Reaction to Amoxicillin</a:t>
            </a:r>
          </a:p>
          <a:p>
            <a:r>
              <a:rPr lang="en-US" sz="1800" b="0" dirty="0">
                <a:latin typeface="Garamond" panose="02020404030301010803" pitchFamily="18" charset="0"/>
              </a:rPr>
              <a:t>Source: </a:t>
            </a:r>
            <a:r>
              <a:rPr lang="en-US" sz="1800" b="0" dirty="0">
                <a:latin typeface="Garamond" panose="02020404030301010803" pitchFamily="18" charset="0"/>
                <a:hlinkClick r:id="rId4"/>
              </a:rPr>
              <a:t>www.healthtap.com</a:t>
            </a:r>
            <a:endParaRPr lang="en-US" sz="1800" b="0" dirty="0">
              <a:latin typeface="Garamond" panose="02020404030301010803" pitchFamily="18" charset="0"/>
            </a:endParaRPr>
          </a:p>
          <a:p>
            <a:endParaRPr lang="en-US" sz="1800" b="0" dirty="0">
              <a:latin typeface="Garamond" panose="02020404030301010803" pitchFamily="18" charset="0"/>
            </a:endParaRPr>
          </a:p>
        </p:txBody>
      </p:sp>
      <p:pic>
        <p:nvPicPr>
          <p:cNvPr id="9" name="Picture 8"/>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239000" y="2095995"/>
            <a:ext cx="1461149" cy="21968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TextBox 5"/>
          <p:cNvSpPr txBox="1">
            <a:spLocks noChangeArrowheads="1"/>
          </p:cNvSpPr>
          <p:nvPr/>
        </p:nvSpPr>
        <p:spPr bwMode="auto">
          <a:xfrm>
            <a:off x="6796738" y="4410996"/>
            <a:ext cx="2285999" cy="923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b="1">
                <a:solidFill>
                  <a:schemeClr val="tx1"/>
                </a:solidFill>
                <a:latin typeface="Times New Roman" pitchFamily="18" charset="0"/>
              </a:defRPr>
            </a:lvl1pPr>
            <a:lvl2pPr marL="742950" indent="-285750" eaLnBrk="0" hangingPunct="0">
              <a:defRPr sz="2400" b="1">
                <a:solidFill>
                  <a:schemeClr val="tx1"/>
                </a:solidFill>
                <a:latin typeface="Times New Roman" pitchFamily="18" charset="0"/>
              </a:defRPr>
            </a:lvl2pPr>
            <a:lvl3pPr marL="1143000" indent="-228600" eaLnBrk="0" hangingPunct="0">
              <a:defRPr sz="2400" b="1">
                <a:solidFill>
                  <a:schemeClr val="tx1"/>
                </a:solidFill>
                <a:latin typeface="Times New Roman" pitchFamily="18" charset="0"/>
              </a:defRPr>
            </a:lvl3pPr>
            <a:lvl4pPr marL="1600200" indent="-228600" eaLnBrk="0" hangingPunct="0">
              <a:defRPr sz="2400" b="1">
                <a:solidFill>
                  <a:schemeClr val="tx1"/>
                </a:solidFill>
                <a:latin typeface="Times New Roman" pitchFamily="18" charset="0"/>
              </a:defRPr>
            </a:lvl4pPr>
            <a:lvl5pPr marL="2057400" indent="-228600" eaLnBrk="0" hangingPunct="0">
              <a:defRPr sz="2400" b="1">
                <a:solidFill>
                  <a:schemeClr val="tx1"/>
                </a:solidFill>
                <a:latin typeface="Times New Roman" pitchFamily="18" charset="0"/>
              </a:defRPr>
            </a:lvl5pPr>
            <a:lvl6pPr marL="2514600" indent="-228600" eaLnBrk="0" fontAlgn="base" hangingPunct="0">
              <a:spcBef>
                <a:spcPct val="0"/>
              </a:spcBef>
              <a:spcAft>
                <a:spcPct val="0"/>
              </a:spcAft>
              <a:defRPr sz="2400" b="1">
                <a:solidFill>
                  <a:schemeClr val="tx1"/>
                </a:solidFill>
                <a:latin typeface="Times New Roman" pitchFamily="18" charset="0"/>
              </a:defRPr>
            </a:lvl6pPr>
            <a:lvl7pPr marL="2971800" indent="-228600" eaLnBrk="0" fontAlgn="base" hangingPunct="0">
              <a:spcBef>
                <a:spcPct val="0"/>
              </a:spcBef>
              <a:spcAft>
                <a:spcPct val="0"/>
              </a:spcAft>
              <a:defRPr sz="2400" b="1">
                <a:solidFill>
                  <a:schemeClr val="tx1"/>
                </a:solidFill>
                <a:latin typeface="Times New Roman" pitchFamily="18" charset="0"/>
              </a:defRPr>
            </a:lvl7pPr>
            <a:lvl8pPr marL="3429000" indent="-228600" eaLnBrk="0" fontAlgn="base" hangingPunct="0">
              <a:spcBef>
                <a:spcPct val="0"/>
              </a:spcBef>
              <a:spcAft>
                <a:spcPct val="0"/>
              </a:spcAft>
              <a:defRPr sz="2400" b="1">
                <a:solidFill>
                  <a:schemeClr val="tx1"/>
                </a:solidFill>
                <a:latin typeface="Times New Roman" pitchFamily="18" charset="0"/>
              </a:defRPr>
            </a:lvl8pPr>
            <a:lvl9pPr marL="3886200" indent="-228600" eaLnBrk="0" fontAlgn="base" hangingPunct="0">
              <a:spcBef>
                <a:spcPct val="0"/>
              </a:spcBef>
              <a:spcAft>
                <a:spcPct val="0"/>
              </a:spcAft>
              <a:defRPr sz="2400" b="1">
                <a:solidFill>
                  <a:schemeClr val="tx1"/>
                </a:solidFill>
                <a:latin typeface="Times New Roman" pitchFamily="18" charset="0"/>
              </a:defRPr>
            </a:lvl9pPr>
          </a:lstStyle>
          <a:p>
            <a:pPr eaLnBrk="1" hangingPunct="1"/>
            <a:r>
              <a:rPr lang="en-US" altLang="en-US" sz="1800" b="0" dirty="0" smtClean="0">
                <a:latin typeface="+mn-lt"/>
              </a:rPr>
              <a:t>VRSA infected wound; </a:t>
            </a:r>
          </a:p>
          <a:p>
            <a:pPr eaLnBrk="1" hangingPunct="1"/>
            <a:r>
              <a:rPr lang="en-US" altLang="en-US" sz="1800" b="0" dirty="0" smtClean="0">
                <a:latin typeface="+mn-lt"/>
              </a:rPr>
              <a:t>Source: K. Julian, 2002 </a:t>
            </a:r>
            <a:endParaRPr lang="en-US" altLang="en-US" sz="1800" b="0" dirty="0">
              <a:latin typeface="+mn-lt"/>
            </a:endParaRPr>
          </a:p>
          <a:p>
            <a:pPr eaLnBrk="1" hangingPunct="1"/>
            <a:endParaRPr lang="en-US" altLang="en-US" sz="1800" dirty="0">
              <a:latin typeface="+mn-lt"/>
            </a:endParaRPr>
          </a:p>
        </p:txBody>
      </p:sp>
    </p:spTree>
    <p:extLst>
      <p:ext uri="{BB962C8B-B14F-4D97-AF65-F5344CB8AC3E}">
        <p14:creationId xmlns:p14="http://schemas.microsoft.com/office/powerpoint/2010/main" val="100235376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18647" y="3428290"/>
            <a:ext cx="5562600" cy="3385542"/>
          </a:xfrm>
          <a:prstGeom prst="rect">
            <a:avLst/>
          </a:prstGeom>
        </p:spPr>
        <p:txBody>
          <a:bodyPr wrap="square">
            <a:spAutoFit/>
          </a:bodyPr>
          <a:lstStyle/>
          <a:p>
            <a:r>
              <a:rPr lang="en-US" sz="2800" b="0" dirty="0">
                <a:latin typeface="+mn-lt"/>
              </a:rPr>
              <a:t>The recent discovery of a plasmid-borne colistin resistance gene, </a:t>
            </a:r>
            <a:r>
              <a:rPr lang="en-US" sz="2800" b="0" i="1" dirty="0">
                <a:latin typeface="+mn-lt"/>
              </a:rPr>
              <a:t>mcr-1</a:t>
            </a:r>
            <a:r>
              <a:rPr lang="en-US" sz="2800" b="0" dirty="0">
                <a:latin typeface="+mn-lt"/>
              </a:rPr>
              <a:t>, heralds the emergence</a:t>
            </a:r>
          </a:p>
          <a:p>
            <a:r>
              <a:rPr lang="en-US" sz="2800" b="0" dirty="0" smtClean="0">
                <a:latin typeface="+mn-lt"/>
              </a:rPr>
              <a:t>of </a:t>
            </a:r>
            <a:r>
              <a:rPr lang="en-US" sz="2800" b="0" dirty="0">
                <a:latin typeface="+mn-lt"/>
              </a:rPr>
              <a:t>truly pan-drug resistant </a:t>
            </a:r>
            <a:r>
              <a:rPr lang="en-US" sz="2800" b="0" dirty="0" smtClean="0">
                <a:latin typeface="+mn-lt"/>
              </a:rPr>
              <a:t>bacteria</a:t>
            </a:r>
            <a:r>
              <a:rPr lang="en-US" sz="2800" b="0" baseline="30000" dirty="0" smtClean="0">
                <a:latin typeface="+mn-lt"/>
              </a:rPr>
              <a:t>6</a:t>
            </a:r>
            <a:r>
              <a:rPr lang="en-US" sz="2800" b="0" dirty="0" smtClean="0">
                <a:latin typeface="+mn-lt"/>
              </a:rPr>
              <a:t>.</a:t>
            </a:r>
          </a:p>
          <a:p>
            <a:endParaRPr lang="en-US" sz="1200" b="0" dirty="0" smtClean="0">
              <a:latin typeface="+mn-lt"/>
              <a:sym typeface="Symbol" panose="05050102010706020507" pitchFamily="18" charset="2"/>
            </a:endParaRPr>
          </a:p>
          <a:p>
            <a:r>
              <a:rPr lang="en-US" sz="1800" b="0" dirty="0" smtClean="0">
                <a:latin typeface="+mn-lt"/>
                <a:sym typeface="Symbol" panose="05050102010706020507" pitchFamily="18" charset="2"/>
              </a:rPr>
              <a:t>6.  McGann </a:t>
            </a:r>
            <a:r>
              <a:rPr lang="en-US" sz="1800" b="0" dirty="0">
                <a:latin typeface="+mn-lt"/>
                <a:sym typeface="Symbol" panose="05050102010706020507" pitchFamily="18" charset="2"/>
              </a:rPr>
              <a:t>P</a:t>
            </a:r>
            <a:r>
              <a:rPr lang="en-US" sz="1800" b="0" dirty="0" smtClean="0">
                <a:latin typeface="+mn-lt"/>
                <a:sym typeface="Symbol" panose="05050102010706020507" pitchFamily="18" charset="2"/>
              </a:rPr>
              <a:t>, et </a:t>
            </a:r>
            <a:r>
              <a:rPr lang="en-US" sz="1800" b="0" dirty="0">
                <a:latin typeface="+mn-lt"/>
                <a:sym typeface="Symbol" panose="05050102010706020507" pitchFamily="18" charset="2"/>
              </a:rPr>
              <a:t>al.  Antimicrob Agents Chemother. 2016. pii: </a:t>
            </a:r>
            <a:r>
              <a:rPr lang="en-US" sz="1800" b="0" dirty="0" smtClean="0">
                <a:latin typeface="+mn-lt"/>
                <a:sym typeface="Symbol" panose="05050102010706020507" pitchFamily="18" charset="2"/>
              </a:rPr>
              <a:t>AAC.01103</a:t>
            </a:r>
          </a:p>
          <a:p>
            <a:r>
              <a:rPr lang="en-US" sz="1800" b="0" dirty="0" smtClean="0">
                <a:latin typeface="+mn-lt"/>
                <a:sym typeface="Symbol" panose="05050102010706020507" pitchFamily="18" charset="2"/>
              </a:rPr>
              <a:t>7.  </a:t>
            </a:r>
            <a:r>
              <a:rPr lang="en-US" sz="1800" b="0" dirty="0" smtClean="0">
                <a:latin typeface="Garamond" panose="02020404030301010803" pitchFamily="18" charset="0"/>
              </a:rPr>
              <a:t>Skov </a:t>
            </a:r>
            <a:r>
              <a:rPr lang="en-US" sz="1800" b="0" dirty="0">
                <a:latin typeface="Garamond" panose="02020404030301010803" pitchFamily="18" charset="0"/>
              </a:rPr>
              <a:t>RL, Monnet DL.</a:t>
            </a:r>
          </a:p>
          <a:p>
            <a:r>
              <a:rPr lang="en-US" sz="1800" b="0" dirty="0">
                <a:latin typeface="Garamond" panose="02020404030301010803" pitchFamily="18" charset="0"/>
              </a:rPr>
              <a:t>Euro Surveill. 2016;21 doi: 10.2807/1560-791</a:t>
            </a:r>
          </a:p>
          <a:p>
            <a:endParaRPr lang="en-US" sz="1800" b="0" dirty="0">
              <a:latin typeface="+mn-lt"/>
            </a:endParaRPr>
          </a:p>
        </p:txBody>
      </p:sp>
      <p:sp>
        <p:nvSpPr>
          <p:cNvPr id="3" name="TextBox 2"/>
          <p:cNvSpPr txBox="1"/>
          <p:nvPr/>
        </p:nvSpPr>
        <p:spPr>
          <a:xfrm>
            <a:off x="2286000" y="4572000"/>
            <a:ext cx="184731" cy="461665"/>
          </a:xfrm>
          <a:prstGeom prst="rect">
            <a:avLst/>
          </a:prstGeom>
          <a:noFill/>
        </p:spPr>
        <p:txBody>
          <a:bodyPr wrap="none" rtlCol="0">
            <a:spAutoFit/>
          </a:bodyPr>
          <a:lstStyle/>
          <a:p>
            <a:endParaRPr lang="en-US" dirty="0"/>
          </a:p>
        </p:txBody>
      </p:sp>
      <p:pic>
        <p:nvPicPr>
          <p:cNvPr id="7" name="Pictur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248400" y="762000"/>
            <a:ext cx="2518885" cy="4953000"/>
          </a:xfrm>
          <a:prstGeom prst="rect">
            <a:avLst/>
          </a:prstGeom>
        </p:spPr>
      </p:pic>
      <p:sp>
        <p:nvSpPr>
          <p:cNvPr id="8" name="TextBox 7"/>
          <p:cNvSpPr txBox="1"/>
          <p:nvPr/>
        </p:nvSpPr>
        <p:spPr>
          <a:xfrm>
            <a:off x="358518" y="370750"/>
            <a:ext cx="5889882" cy="769441"/>
          </a:xfrm>
          <a:prstGeom prst="rect">
            <a:avLst/>
          </a:prstGeom>
          <a:noFill/>
        </p:spPr>
        <p:txBody>
          <a:bodyPr wrap="none" rtlCol="0">
            <a:spAutoFit/>
          </a:bodyPr>
          <a:lstStyle/>
          <a:p>
            <a:r>
              <a:rPr lang="en-US" sz="3200" dirty="0" smtClean="0">
                <a:solidFill>
                  <a:schemeClr val="tx2"/>
                </a:solidFill>
                <a:latin typeface="Garamond" panose="02020404030301010803" pitchFamily="18" charset="0"/>
              </a:rPr>
              <a:t>Drug resistant genes spread fast!</a:t>
            </a:r>
            <a:endParaRPr lang="en-US" sz="3200" dirty="0">
              <a:solidFill>
                <a:schemeClr val="tx2"/>
              </a:solidFill>
              <a:latin typeface="Garamond" panose="02020404030301010803" pitchFamily="18" charset="0"/>
            </a:endParaRPr>
          </a:p>
          <a:p>
            <a:endParaRPr lang="en-US" sz="1200" b="0" dirty="0" smtClean="0">
              <a:latin typeface="Garamond" panose="02020404030301010803" pitchFamily="18" charset="0"/>
            </a:endParaRPr>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97531" y="1468732"/>
            <a:ext cx="2897509" cy="1631017"/>
          </a:xfrm>
          <a:prstGeom prst="rect">
            <a:avLst/>
          </a:prstGeom>
        </p:spPr>
      </p:pic>
      <p:sp>
        <p:nvSpPr>
          <p:cNvPr id="9" name="TextBox 8"/>
          <p:cNvSpPr txBox="1"/>
          <p:nvPr/>
        </p:nvSpPr>
        <p:spPr>
          <a:xfrm>
            <a:off x="3303459" y="2002842"/>
            <a:ext cx="2922248" cy="923330"/>
          </a:xfrm>
          <a:prstGeom prst="rect">
            <a:avLst/>
          </a:prstGeom>
          <a:noFill/>
        </p:spPr>
        <p:txBody>
          <a:bodyPr wrap="square" rtlCol="0">
            <a:spAutoFit/>
          </a:bodyPr>
          <a:lstStyle/>
          <a:p>
            <a:r>
              <a:rPr lang="en-US" sz="1800" b="0" dirty="0" smtClean="0">
                <a:latin typeface="+mn-lt"/>
              </a:rPr>
              <a:t>Colistin-resistant  E. Coli  infection ; female 46 yrs old Pa. </a:t>
            </a:r>
            <a:r>
              <a:rPr lang="en-US" sz="1800" b="0" dirty="0">
                <a:latin typeface="+mn-lt"/>
              </a:rPr>
              <a:t>patient in 2016</a:t>
            </a:r>
          </a:p>
        </p:txBody>
      </p:sp>
      <p:sp>
        <p:nvSpPr>
          <p:cNvPr id="4" name="TextBox 3"/>
          <p:cNvSpPr txBox="1"/>
          <p:nvPr/>
        </p:nvSpPr>
        <p:spPr>
          <a:xfrm>
            <a:off x="6212443" y="5715000"/>
            <a:ext cx="2554842" cy="646331"/>
          </a:xfrm>
          <a:prstGeom prst="rect">
            <a:avLst/>
          </a:prstGeom>
          <a:noFill/>
        </p:spPr>
        <p:txBody>
          <a:bodyPr wrap="square" rtlCol="0">
            <a:spAutoFit/>
          </a:bodyPr>
          <a:lstStyle/>
          <a:p>
            <a:r>
              <a:rPr lang="en-US" sz="1800" b="0" dirty="0" smtClean="0">
                <a:latin typeface="+mn-lt"/>
              </a:rPr>
              <a:t>Rapid spread of colistin resistance gene</a:t>
            </a:r>
            <a:r>
              <a:rPr lang="en-US" sz="1800" b="0" baseline="30000" dirty="0" smtClean="0"/>
              <a:t>7</a:t>
            </a:r>
            <a:endParaRPr lang="en-US" sz="1800" b="0" dirty="0">
              <a:latin typeface="+mn-lt"/>
            </a:endParaRPr>
          </a:p>
        </p:txBody>
      </p:sp>
    </p:spTree>
    <p:extLst>
      <p:ext uri="{BB962C8B-B14F-4D97-AF65-F5344CB8AC3E}">
        <p14:creationId xmlns:p14="http://schemas.microsoft.com/office/powerpoint/2010/main" val="221727378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le 1"/>
          <p:cNvSpPr>
            <a:spLocks noGrp="1"/>
          </p:cNvSpPr>
          <p:nvPr>
            <p:ph type="title"/>
          </p:nvPr>
        </p:nvSpPr>
        <p:spPr>
          <a:xfrm>
            <a:off x="457200" y="221182"/>
            <a:ext cx="9139237" cy="1143000"/>
          </a:xfrm>
        </p:spPr>
        <p:txBody>
          <a:bodyPr/>
          <a:lstStyle/>
          <a:p>
            <a:pPr>
              <a:defRPr/>
            </a:pPr>
            <a:r>
              <a:rPr lang="en-US" sz="3200" dirty="0">
                <a:latin typeface="+mn-lt"/>
              </a:rPr>
              <a:t>Rationale for a </a:t>
            </a:r>
            <a:r>
              <a:rPr lang="en-US" sz="3200" dirty="0" smtClean="0">
                <a:latin typeface="+mn-lt"/>
              </a:rPr>
              <a:t>Collaborative </a:t>
            </a:r>
            <a:r>
              <a:rPr lang="en-US" sz="3200" dirty="0">
                <a:latin typeface="+mn-lt"/>
              </a:rPr>
              <a:t>A</a:t>
            </a:r>
            <a:r>
              <a:rPr lang="en-US" sz="3200" dirty="0" smtClean="0">
                <a:latin typeface="+mn-lt"/>
              </a:rPr>
              <a:t>pproach </a:t>
            </a:r>
            <a:endParaRPr lang="en-US" altLang="en-US" sz="3200" dirty="0" smtClean="0">
              <a:latin typeface="+mn-lt"/>
            </a:endParaRPr>
          </a:p>
        </p:txBody>
      </p:sp>
      <p:sp>
        <p:nvSpPr>
          <p:cNvPr id="3" name="Content Placeholder 2"/>
          <p:cNvSpPr>
            <a:spLocks noGrp="1"/>
          </p:cNvSpPr>
          <p:nvPr>
            <p:ph sz="half" idx="2"/>
          </p:nvPr>
        </p:nvSpPr>
        <p:spPr>
          <a:xfrm>
            <a:off x="270286" y="1329050"/>
            <a:ext cx="4044861" cy="2959619"/>
          </a:xfrm>
        </p:spPr>
        <p:txBody>
          <a:bodyPr>
            <a:noAutofit/>
          </a:bodyPr>
          <a:lstStyle/>
          <a:p>
            <a:pPr>
              <a:buFont typeface="Wingdings" pitchFamily="2" charset="2"/>
              <a:buChar char="§"/>
              <a:defRPr/>
            </a:pPr>
            <a:r>
              <a:rPr lang="en-US" b="1" dirty="0" smtClean="0"/>
              <a:t>Multifaceted pediatric </a:t>
            </a:r>
            <a:r>
              <a:rPr lang="en-US" b="1" dirty="0"/>
              <a:t>interventions</a:t>
            </a:r>
            <a:r>
              <a:rPr lang="en-US" dirty="0" smtClean="0"/>
              <a:t> can reduce Abx use </a:t>
            </a:r>
          </a:p>
          <a:p>
            <a:pPr lvl="1">
              <a:buFont typeface="Wingdings" pitchFamily="2" charset="2"/>
              <a:buChar char="§"/>
              <a:defRPr/>
            </a:pPr>
            <a:r>
              <a:rPr lang="en-US" dirty="0" smtClean="0"/>
              <a:t>Statewide campaign in WN compared with MN (control)1998-2003 had limited impact </a:t>
            </a:r>
            <a:r>
              <a:rPr lang="en-US" baseline="30000" dirty="0">
                <a:ea typeface="+mn-ea"/>
                <a:cs typeface="+mn-cs"/>
              </a:rPr>
              <a:t>8</a:t>
            </a:r>
            <a:r>
              <a:rPr lang="en-US" dirty="0" smtClean="0"/>
              <a:t>  </a:t>
            </a:r>
          </a:p>
          <a:p>
            <a:pPr marL="457200" lvl="1" indent="0">
              <a:buFont typeface="Wingdings" pitchFamily="2" charset="2"/>
              <a:buNone/>
              <a:defRPr/>
            </a:pPr>
            <a:endParaRPr lang="en-US" sz="2400" dirty="0" smtClean="0"/>
          </a:p>
          <a:p>
            <a:pPr marL="457200" lvl="1" indent="0">
              <a:buFont typeface="Wingdings" pitchFamily="2" charset="2"/>
              <a:buNone/>
              <a:defRPr/>
            </a:pPr>
            <a:endParaRPr lang="en-US" sz="2400" dirty="0" smtClean="0"/>
          </a:p>
          <a:p>
            <a:pPr marL="457200" lvl="1" indent="0">
              <a:buFont typeface="Wingdings" pitchFamily="2" charset="2"/>
              <a:buNone/>
              <a:defRPr/>
            </a:pPr>
            <a:endParaRPr lang="en-US" sz="2400" dirty="0"/>
          </a:p>
          <a:p>
            <a:pPr marL="457200" lvl="1" indent="0">
              <a:buFont typeface="Wingdings" pitchFamily="2" charset="2"/>
              <a:buNone/>
              <a:defRPr/>
            </a:pPr>
            <a:endParaRPr lang="en-US" sz="2400" dirty="0"/>
          </a:p>
          <a:p>
            <a:pPr marL="457200" lvl="1" indent="0">
              <a:buFont typeface="Wingdings" pitchFamily="2" charset="2"/>
              <a:buNone/>
              <a:defRPr/>
            </a:pPr>
            <a:endParaRPr lang="en-US" sz="2400" dirty="0" smtClean="0"/>
          </a:p>
          <a:p>
            <a:pPr marL="457200" lvl="1" indent="0">
              <a:buFont typeface="Wingdings" pitchFamily="2" charset="2"/>
              <a:buNone/>
              <a:defRPr/>
            </a:pPr>
            <a:r>
              <a:rPr lang="en-US" sz="2400" dirty="0" smtClean="0"/>
              <a:t> </a:t>
            </a:r>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90600" y="4748972"/>
            <a:ext cx="3220094" cy="966028"/>
          </a:xfrm>
          <a:prstGeom prst="rect">
            <a:avLst/>
          </a:prstGeom>
        </p:spPr>
      </p:pic>
      <p:sp>
        <p:nvSpPr>
          <p:cNvPr id="6" name="TextBox 5"/>
          <p:cNvSpPr txBox="1"/>
          <p:nvPr/>
        </p:nvSpPr>
        <p:spPr>
          <a:xfrm>
            <a:off x="76200" y="5867400"/>
            <a:ext cx="6858000" cy="1477328"/>
          </a:xfrm>
          <a:prstGeom prst="rect">
            <a:avLst/>
          </a:prstGeom>
          <a:noFill/>
        </p:spPr>
        <p:txBody>
          <a:bodyPr wrap="square" rtlCol="0">
            <a:spAutoFit/>
          </a:bodyPr>
          <a:lstStyle/>
          <a:p>
            <a:r>
              <a:rPr lang="en-US" sz="1800" b="0" dirty="0">
                <a:latin typeface="+mn-lt"/>
              </a:rPr>
              <a:t>8</a:t>
            </a:r>
            <a:r>
              <a:rPr lang="en-US" sz="1800" b="0" dirty="0" smtClean="0">
                <a:latin typeface="+mn-lt"/>
              </a:rPr>
              <a:t>. Belongia </a:t>
            </a:r>
            <a:r>
              <a:rPr lang="en-US" sz="1800" b="0" dirty="0">
                <a:latin typeface="+mn-lt"/>
              </a:rPr>
              <a:t>EA, et al. </a:t>
            </a:r>
            <a:r>
              <a:rPr lang="en-US" sz="1800" b="0" dirty="0" smtClean="0">
                <a:latin typeface="+mn-lt"/>
              </a:rPr>
              <a:t> Emerg </a:t>
            </a:r>
            <a:r>
              <a:rPr lang="en-US" sz="1800" b="0" dirty="0">
                <a:latin typeface="+mn-lt"/>
              </a:rPr>
              <a:t>Infect </a:t>
            </a:r>
            <a:r>
              <a:rPr lang="en-US" sz="1800" b="0" dirty="0" smtClean="0">
                <a:latin typeface="+mn-lt"/>
              </a:rPr>
              <a:t>Dis. 2005;11:912-20</a:t>
            </a:r>
          </a:p>
          <a:p>
            <a:r>
              <a:rPr lang="en-US" sz="1800" b="0" dirty="0">
                <a:latin typeface="+mn-lt"/>
              </a:rPr>
              <a:t>9</a:t>
            </a:r>
            <a:r>
              <a:rPr lang="en-US" sz="1800" b="0" dirty="0" smtClean="0">
                <a:latin typeface="+mn-lt"/>
              </a:rPr>
              <a:t>. </a:t>
            </a:r>
            <a:r>
              <a:rPr lang="en-US" sz="1800" b="0" dirty="0">
                <a:latin typeface="+mn-lt"/>
              </a:rPr>
              <a:t>Perz JF et al. JAMA. </a:t>
            </a:r>
            <a:r>
              <a:rPr lang="en-US" sz="1800" b="0" dirty="0" smtClean="0">
                <a:latin typeface="+mn-lt"/>
              </a:rPr>
              <a:t>2002;287:3103-9 </a:t>
            </a:r>
          </a:p>
          <a:p>
            <a:r>
              <a:rPr lang="en-US" sz="1800" b="0" dirty="0" smtClean="0">
                <a:latin typeface="+mn-lt"/>
              </a:rPr>
              <a:t>10. </a:t>
            </a:r>
            <a:r>
              <a:rPr lang="nb-NO" sz="1800" b="0" dirty="0" smtClean="0">
                <a:latin typeface="+mn-lt"/>
              </a:rPr>
              <a:t>Finkelstein JA,. et al. Pediatrics. 2008;121:e15-23.</a:t>
            </a:r>
            <a:endParaRPr lang="en-US" sz="1800" b="0" dirty="0" smtClean="0">
              <a:latin typeface="+mn-lt"/>
            </a:endParaRPr>
          </a:p>
          <a:p>
            <a:endParaRPr lang="en-US" sz="1800" b="0" dirty="0" smtClean="0">
              <a:latin typeface="+mn-lt"/>
            </a:endParaRPr>
          </a:p>
          <a:p>
            <a:endParaRPr lang="en-US" sz="1800" b="0" dirty="0">
              <a:latin typeface="+mn-lt"/>
            </a:endParaRPr>
          </a:p>
        </p:txBody>
      </p:sp>
      <p:sp>
        <p:nvSpPr>
          <p:cNvPr id="7" name="TextBox 6"/>
          <p:cNvSpPr txBox="1"/>
          <p:nvPr/>
        </p:nvSpPr>
        <p:spPr>
          <a:xfrm>
            <a:off x="4572000" y="1828800"/>
            <a:ext cx="4572000" cy="5601533"/>
          </a:xfrm>
          <a:prstGeom prst="rect">
            <a:avLst/>
          </a:prstGeom>
          <a:noFill/>
        </p:spPr>
        <p:txBody>
          <a:bodyPr wrap="square" rtlCol="0">
            <a:spAutoFit/>
          </a:bodyPr>
          <a:lstStyle/>
          <a:p>
            <a:pPr lvl="1" indent="-457200">
              <a:buFont typeface="Wingdings" pitchFamily="2" charset="2"/>
              <a:buChar char="§"/>
              <a:defRPr/>
            </a:pPr>
            <a:r>
              <a:rPr lang="en-US" sz="2600" b="0" dirty="0" smtClean="0">
                <a:latin typeface="+mn-lt"/>
              </a:rPr>
              <a:t>Community-wide </a:t>
            </a:r>
            <a:r>
              <a:rPr lang="en-US" sz="2600" b="0" dirty="0">
                <a:latin typeface="+mn-lt"/>
              </a:rPr>
              <a:t>interventions in Knox County TN- 1997-1998 </a:t>
            </a:r>
          </a:p>
          <a:p>
            <a:pPr lvl="2" indent="280988">
              <a:buFont typeface="Wingdings" pitchFamily="2" charset="2"/>
              <a:buChar char="§"/>
              <a:defRPr/>
            </a:pPr>
            <a:r>
              <a:rPr lang="en-US" sz="2600" b="0" dirty="0">
                <a:latin typeface="+mn-lt"/>
              </a:rPr>
              <a:t>Abx prescription rate: </a:t>
            </a:r>
            <a:r>
              <a:rPr lang="en-US" sz="2600" b="0" dirty="0" smtClean="0">
                <a:latin typeface="+mn-lt"/>
              </a:rPr>
              <a:t>-</a:t>
            </a:r>
            <a:r>
              <a:rPr lang="en-US" sz="2600" b="0" dirty="0">
                <a:latin typeface="+mn-lt"/>
              </a:rPr>
              <a:t>D</a:t>
            </a:r>
            <a:r>
              <a:rPr lang="en-US" sz="2600" b="0" dirty="0" smtClean="0">
                <a:latin typeface="+mn-lt"/>
              </a:rPr>
              <a:t>ecrease was 11%</a:t>
            </a:r>
            <a:r>
              <a:rPr lang="en-US" sz="2600" b="0" baseline="30000" dirty="0"/>
              <a:t>9</a:t>
            </a:r>
            <a:endParaRPr lang="en-US" sz="2600" b="0" baseline="30000" dirty="0">
              <a:latin typeface="+mn-lt"/>
            </a:endParaRPr>
          </a:p>
          <a:p>
            <a:pPr lvl="1" indent="-457200">
              <a:buFont typeface="Wingdings" panose="05000000000000000000" pitchFamily="2" charset="2"/>
              <a:buChar char="§"/>
              <a:defRPr/>
            </a:pPr>
            <a:r>
              <a:rPr lang="en-US" sz="2600" b="0" dirty="0">
                <a:latin typeface="+mn-lt"/>
              </a:rPr>
              <a:t>16-community trial in MA-1998-2003</a:t>
            </a:r>
          </a:p>
          <a:p>
            <a:pPr lvl="2" indent="280988">
              <a:buFont typeface="Wingdings" panose="05000000000000000000" pitchFamily="2" charset="2"/>
              <a:buChar char="§"/>
              <a:defRPr/>
            </a:pPr>
            <a:r>
              <a:rPr lang="en-US" sz="2600" b="0" dirty="0" smtClean="0">
                <a:latin typeface="+mn-lt"/>
              </a:rPr>
              <a:t>Greater </a:t>
            </a:r>
            <a:r>
              <a:rPr lang="en-US" sz="2600" b="0" dirty="0">
                <a:latin typeface="+mn-lt"/>
              </a:rPr>
              <a:t>in Medicaid-insured children and for b</a:t>
            </a:r>
            <a:r>
              <a:rPr lang="en-US" sz="2600" b="0" dirty="0" smtClean="0">
                <a:latin typeface="+mn-lt"/>
              </a:rPr>
              <a:t>road spectrum antibiotics (BSA) agents</a:t>
            </a:r>
            <a:r>
              <a:rPr lang="en-US" sz="2600" b="0" baseline="30000" dirty="0" smtClean="0">
                <a:latin typeface="+mn-lt"/>
              </a:rPr>
              <a:t>10</a:t>
            </a:r>
            <a:endParaRPr lang="en-US" sz="2600" b="0" baseline="30000" dirty="0">
              <a:latin typeface="+mn-lt"/>
            </a:endParaRPr>
          </a:p>
          <a:p>
            <a:pPr lvl="1">
              <a:defRPr/>
            </a:pPr>
            <a:endParaRPr lang="en-US" b="0" dirty="0">
              <a:latin typeface="+mn-lt"/>
            </a:endParaRPr>
          </a:p>
          <a:p>
            <a:pPr lvl="1">
              <a:defRPr/>
            </a:pPr>
            <a:endParaRPr lang="en-US" b="0" dirty="0">
              <a:latin typeface="+mn-lt"/>
            </a:endParaRPr>
          </a:p>
          <a:p>
            <a:endParaRPr lang="en-US" b="0" dirty="0">
              <a:latin typeface="+mn-lt"/>
            </a:endParaRPr>
          </a:p>
        </p:txBody>
      </p:sp>
    </p:spTree>
    <p:extLst>
      <p:ext uri="{BB962C8B-B14F-4D97-AF65-F5344CB8AC3E}">
        <p14:creationId xmlns:p14="http://schemas.microsoft.com/office/powerpoint/2010/main" val="68502029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oup 6"/>
          <p:cNvGrpSpPr/>
          <p:nvPr/>
        </p:nvGrpSpPr>
        <p:grpSpPr>
          <a:xfrm>
            <a:off x="530363" y="1051248"/>
            <a:ext cx="8083274" cy="5053764"/>
            <a:chOff x="0" y="0"/>
            <a:chExt cx="6347460" cy="2790248"/>
          </a:xfrm>
        </p:grpSpPr>
        <p:grpSp>
          <p:nvGrpSpPr>
            <p:cNvPr id="8" name="Group 7"/>
            <p:cNvGrpSpPr/>
            <p:nvPr/>
          </p:nvGrpSpPr>
          <p:grpSpPr>
            <a:xfrm>
              <a:off x="0" y="0"/>
              <a:ext cx="6347460" cy="2790248"/>
              <a:chOff x="0" y="0"/>
              <a:chExt cx="6347460" cy="2790248"/>
            </a:xfrm>
          </p:grpSpPr>
          <p:grpSp>
            <p:nvGrpSpPr>
              <p:cNvPr id="10" name="Group 9"/>
              <p:cNvGrpSpPr/>
              <p:nvPr/>
            </p:nvGrpSpPr>
            <p:grpSpPr>
              <a:xfrm>
                <a:off x="0" y="0"/>
                <a:ext cx="6347460" cy="2790248"/>
                <a:chOff x="0" y="0"/>
                <a:chExt cx="6009607" cy="2285365"/>
              </a:xfrm>
            </p:grpSpPr>
            <p:grpSp>
              <p:nvGrpSpPr>
                <p:cNvPr id="12" name="Group 11"/>
                <p:cNvGrpSpPr/>
                <p:nvPr/>
              </p:nvGrpSpPr>
              <p:grpSpPr>
                <a:xfrm>
                  <a:off x="0" y="0"/>
                  <a:ext cx="6009607" cy="2285365"/>
                  <a:chOff x="0" y="0"/>
                  <a:chExt cx="6009607" cy="2285365"/>
                </a:xfrm>
              </p:grpSpPr>
              <p:sp>
                <p:nvSpPr>
                  <p:cNvPr id="14" name="Rectangle 13"/>
                  <p:cNvSpPr/>
                  <p:nvPr/>
                </p:nvSpPr>
                <p:spPr>
                  <a:xfrm>
                    <a:off x="0" y="0"/>
                    <a:ext cx="6009607" cy="2285365"/>
                  </a:xfrm>
                  <a:prstGeom prst="rect">
                    <a:avLst/>
                  </a:prstGeom>
                  <a:solidFill>
                    <a:srgbClr val="EEECE1"/>
                  </a:solidFill>
                  <a:ln w="25400" cap="flat" cmpd="sng" algn="ctr">
                    <a:solidFill>
                      <a:sysClr val="window" lastClr="FFFFFF"/>
                    </a:solidFill>
                    <a:prstDash val="solid"/>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dirty="0"/>
                  </a:p>
                </p:txBody>
              </p:sp>
              <p:grpSp>
                <p:nvGrpSpPr>
                  <p:cNvPr id="15" name="Group 14"/>
                  <p:cNvGrpSpPr/>
                  <p:nvPr/>
                </p:nvGrpSpPr>
                <p:grpSpPr>
                  <a:xfrm>
                    <a:off x="165932" y="1031382"/>
                    <a:ext cx="4620645" cy="929316"/>
                    <a:chOff x="-138868" y="819111"/>
                    <a:chExt cx="4620645" cy="929316"/>
                  </a:xfrm>
                </p:grpSpPr>
                <p:sp>
                  <p:nvSpPr>
                    <p:cNvPr id="17" name="Down Arrow 16"/>
                    <p:cNvSpPr/>
                    <p:nvPr/>
                  </p:nvSpPr>
                  <p:spPr>
                    <a:xfrm>
                      <a:off x="3022921" y="884569"/>
                      <a:ext cx="315693" cy="323674"/>
                    </a:xfrm>
                    <a:prstGeom prst="downArrow">
                      <a:avLst/>
                    </a:prstGeom>
                    <a:solidFill>
                      <a:srgbClr val="990033"/>
                    </a:solidFill>
                    <a:ln w="25400" cap="flat" cmpd="sng" algn="ctr">
                      <a:solidFill>
                        <a:srgbClr val="C0504D">
                          <a:shade val="50000"/>
                        </a:srgbClr>
                      </a:solidFill>
                      <a:prstDash val="solid"/>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ctr">
                        <a:lnSpc>
                          <a:spcPct val="125000"/>
                        </a:lnSpc>
                        <a:spcBef>
                          <a:spcPts val="0"/>
                        </a:spcBef>
                        <a:spcAft>
                          <a:spcPts val="1000"/>
                        </a:spcAft>
                      </a:pPr>
                      <a:endParaRPr lang="en-US" sz="1400" dirty="0">
                        <a:effectLst/>
                        <a:latin typeface="Garamond"/>
                        <a:ea typeface="Calibri"/>
                        <a:cs typeface="Times New Roman"/>
                      </a:endParaRPr>
                    </a:p>
                  </p:txBody>
                </p:sp>
                <p:sp>
                  <p:nvSpPr>
                    <p:cNvPr id="18" name="Text Box 2"/>
                    <p:cNvSpPr txBox="1">
                      <a:spLocks noChangeArrowheads="1"/>
                    </p:cNvSpPr>
                    <p:nvPr/>
                  </p:nvSpPr>
                  <p:spPr bwMode="auto">
                    <a:xfrm>
                      <a:off x="2762197" y="1199152"/>
                      <a:ext cx="1719580" cy="549275"/>
                    </a:xfrm>
                    <a:prstGeom prst="rect">
                      <a:avLst/>
                    </a:prstGeom>
                    <a:solidFill>
                      <a:srgbClr val="EEECE1"/>
                    </a:solidFill>
                    <a:ln w="9525">
                      <a:solidFill>
                        <a:srgbClr val="EEECE1"/>
                      </a:solidFill>
                      <a:miter lim="800000"/>
                      <a:headEnd/>
                      <a:tailEnd/>
                    </a:ln>
                  </p:spPr>
                  <p:txBody>
                    <a:bodyPr rot="0" vert="horz" wrap="square" lIns="91440" tIns="45720" rIns="91440" bIns="45720" anchor="t" anchorCtr="0">
                      <a:noAutofit/>
                    </a:bodyPr>
                    <a:lstStyle/>
                    <a:p>
                      <a:pPr marL="0" marR="0">
                        <a:lnSpc>
                          <a:spcPct val="125000"/>
                        </a:lnSpc>
                        <a:spcBef>
                          <a:spcPts val="0"/>
                        </a:spcBef>
                        <a:spcAft>
                          <a:spcPts val="1000"/>
                        </a:spcAft>
                      </a:pPr>
                      <a:r>
                        <a:rPr lang="en-US" sz="2000" dirty="0">
                          <a:ln w="9525" cap="rnd" cmpd="sng" algn="ctr">
                            <a:solidFill>
                              <a:srgbClr val="1F497D"/>
                            </a:solidFill>
                            <a:prstDash val="solid"/>
                            <a:bevel/>
                          </a:ln>
                          <a:solidFill>
                            <a:schemeClr val="accent6"/>
                          </a:solidFill>
                          <a:effectLst/>
                          <a:latin typeface="Garamond"/>
                          <a:ea typeface="Calibri"/>
                          <a:cs typeface="Times New Roman"/>
                        </a:rPr>
                        <a:t>Decreased </a:t>
                      </a:r>
                      <a:r>
                        <a:rPr lang="en-US" sz="2000" dirty="0" smtClean="0">
                          <a:ln w="9525" cap="rnd" cmpd="sng" algn="ctr">
                            <a:solidFill>
                              <a:srgbClr val="1F497D"/>
                            </a:solidFill>
                            <a:prstDash val="solid"/>
                            <a:bevel/>
                          </a:ln>
                          <a:solidFill>
                            <a:schemeClr val="accent6"/>
                          </a:solidFill>
                          <a:effectLst/>
                          <a:latin typeface="Garamond"/>
                          <a:ea typeface="Calibri"/>
                          <a:cs typeface="Times New Roman"/>
                        </a:rPr>
                        <a:t>Abx</a:t>
                      </a:r>
                      <a:r>
                        <a:rPr lang="en-US" sz="2000" dirty="0" smtClean="0">
                          <a:ln w="9525" cap="rnd" cmpd="sng" algn="ctr">
                            <a:solidFill>
                              <a:srgbClr val="1F497D"/>
                            </a:solidFill>
                            <a:prstDash val="solid"/>
                            <a:bevel/>
                          </a:ln>
                          <a:solidFill>
                            <a:schemeClr val="accent6"/>
                          </a:solidFill>
                          <a:latin typeface="Garamond"/>
                          <a:ea typeface="Calibri"/>
                          <a:cs typeface="Times New Roman"/>
                        </a:rPr>
                        <a:t>, BSAs</a:t>
                      </a:r>
                      <a:r>
                        <a:rPr lang="en-US" sz="2000" dirty="0" smtClean="0">
                          <a:ln w="9525" cap="rnd" cmpd="sng" algn="ctr">
                            <a:solidFill>
                              <a:srgbClr val="1F497D"/>
                            </a:solidFill>
                            <a:prstDash val="solid"/>
                            <a:bevel/>
                          </a:ln>
                          <a:solidFill>
                            <a:schemeClr val="accent6"/>
                          </a:solidFill>
                          <a:effectLst/>
                          <a:latin typeface="Garamond"/>
                          <a:ea typeface="Calibri"/>
                          <a:cs typeface="Times New Roman"/>
                        </a:rPr>
                        <a:t>  </a:t>
                      </a:r>
                      <a:r>
                        <a:rPr lang="en-US" sz="2000" dirty="0">
                          <a:ln w="9525" cap="rnd" cmpd="sng" algn="ctr">
                            <a:solidFill>
                              <a:srgbClr val="1F497D"/>
                            </a:solidFill>
                            <a:prstDash val="solid"/>
                            <a:bevel/>
                          </a:ln>
                          <a:solidFill>
                            <a:schemeClr val="accent6"/>
                          </a:solidFill>
                          <a:latin typeface="Garamond"/>
                          <a:ea typeface="Calibri"/>
                          <a:cs typeface="Times New Roman"/>
                        </a:rPr>
                        <a:t>p</a:t>
                      </a:r>
                      <a:r>
                        <a:rPr lang="en-US" sz="2000" dirty="0" smtClean="0">
                          <a:ln w="9525" cap="rnd" cmpd="sng" algn="ctr">
                            <a:solidFill>
                              <a:srgbClr val="1F497D"/>
                            </a:solidFill>
                            <a:prstDash val="solid"/>
                            <a:bevel/>
                          </a:ln>
                          <a:solidFill>
                            <a:schemeClr val="accent6"/>
                          </a:solidFill>
                          <a:effectLst/>
                          <a:latin typeface="Garamond"/>
                          <a:ea typeface="Calibri"/>
                          <a:cs typeface="Times New Roman"/>
                        </a:rPr>
                        <a:t>rescriptions </a:t>
                      </a:r>
                      <a:endParaRPr lang="en-US" sz="2000" dirty="0">
                        <a:solidFill>
                          <a:schemeClr val="accent6"/>
                        </a:solidFill>
                        <a:effectLst/>
                        <a:latin typeface="Calibri"/>
                        <a:ea typeface="Calibri"/>
                        <a:cs typeface="Times New Roman"/>
                      </a:endParaRPr>
                    </a:p>
                  </p:txBody>
                </p:sp>
                <p:sp>
                  <p:nvSpPr>
                    <p:cNvPr id="19" name="Right Arrow 18"/>
                    <p:cNvSpPr/>
                    <p:nvPr/>
                  </p:nvSpPr>
                  <p:spPr>
                    <a:xfrm>
                      <a:off x="-138868" y="1032012"/>
                      <a:ext cx="2215700" cy="622933"/>
                    </a:xfrm>
                    <a:prstGeom prst="rightArrow">
                      <a:avLst/>
                    </a:prstGeom>
                    <a:solidFill>
                      <a:srgbClr val="08BFEA"/>
                    </a:solidFill>
                    <a:ln w="25400" cap="flat" cmpd="sng" algn="ctr">
                      <a:solidFill>
                        <a:srgbClr val="08BFEA"/>
                      </a:solidFill>
                      <a:prstDash val="solid"/>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ctr">
                        <a:lnSpc>
                          <a:spcPct val="125000"/>
                        </a:lnSpc>
                        <a:spcBef>
                          <a:spcPts val="0"/>
                        </a:spcBef>
                        <a:spcAft>
                          <a:spcPts val="1000"/>
                        </a:spcAft>
                      </a:pPr>
                      <a:r>
                        <a:rPr lang="en-US" dirty="0">
                          <a:effectLst/>
                          <a:latin typeface="Garamond"/>
                          <a:ea typeface="Calibri"/>
                          <a:cs typeface="Times New Roman"/>
                        </a:rPr>
                        <a:t>Pharmacy</a:t>
                      </a:r>
                      <a:endParaRPr lang="en-US" dirty="0">
                        <a:effectLst/>
                        <a:latin typeface="Calibri"/>
                        <a:ea typeface="Calibri"/>
                        <a:cs typeface="Times New Roman"/>
                      </a:endParaRPr>
                    </a:p>
                  </p:txBody>
                </p:sp>
                <p:sp>
                  <p:nvSpPr>
                    <p:cNvPr id="20" name="Up Arrow 19"/>
                    <p:cNvSpPr/>
                    <p:nvPr/>
                  </p:nvSpPr>
                  <p:spPr>
                    <a:xfrm>
                      <a:off x="610663" y="819111"/>
                      <a:ext cx="250190" cy="306359"/>
                    </a:xfrm>
                    <a:prstGeom prst="upArrow">
                      <a:avLst/>
                    </a:prstGeom>
                    <a:solidFill>
                      <a:srgbClr val="C0504D"/>
                    </a:solidFill>
                    <a:ln w="25400" cap="flat" cmpd="sng" algn="ctr">
                      <a:solidFill>
                        <a:srgbClr val="C0504D">
                          <a:shade val="50000"/>
                        </a:srgbClr>
                      </a:solidFill>
                      <a:prstDash val="solid"/>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dirty="0"/>
                    </a:p>
                  </p:txBody>
                </p:sp>
              </p:grpSp>
              <p:sp>
                <p:nvSpPr>
                  <p:cNvPr id="16" name="Text Box 2"/>
                  <p:cNvSpPr txBox="1">
                    <a:spLocks noChangeArrowheads="1"/>
                  </p:cNvSpPr>
                  <p:nvPr/>
                </p:nvSpPr>
                <p:spPr bwMode="auto">
                  <a:xfrm>
                    <a:off x="165930" y="1830381"/>
                    <a:ext cx="4861024" cy="435744"/>
                  </a:xfrm>
                  <a:prstGeom prst="rect">
                    <a:avLst/>
                  </a:prstGeom>
                  <a:solidFill>
                    <a:srgbClr val="EEECE1"/>
                  </a:solidFill>
                  <a:ln w="9525">
                    <a:solidFill>
                      <a:srgbClr val="EEECE1"/>
                    </a:solidFill>
                    <a:miter lim="800000"/>
                    <a:headEnd/>
                    <a:tailEnd/>
                  </a:ln>
                </p:spPr>
                <p:txBody>
                  <a:bodyPr rot="0" vert="horz" wrap="square" lIns="91440" tIns="45720" rIns="91440" bIns="45720" anchor="t" anchorCtr="0">
                    <a:noAutofit/>
                  </a:bodyPr>
                  <a:lstStyle/>
                  <a:p>
                    <a:pPr marL="0" marR="0">
                      <a:lnSpc>
                        <a:spcPct val="125000"/>
                      </a:lnSpc>
                      <a:spcBef>
                        <a:spcPts val="0"/>
                      </a:spcBef>
                      <a:spcAft>
                        <a:spcPts val="1000"/>
                      </a:spcAft>
                    </a:pPr>
                    <a:r>
                      <a:rPr lang="en-US" sz="1400" dirty="0">
                        <a:ln w="9525" cap="rnd" cmpd="sng" algn="ctr">
                          <a:solidFill>
                            <a:srgbClr val="1F497D"/>
                          </a:solidFill>
                          <a:prstDash val="solid"/>
                          <a:bevel/>
                        </a:ln>
                        <a:effectLst/>
                        <a:latin typeface="Garamond"/>
                        <a:ea typeface="Calibri"/>
                        <a:cs typeface="Times New Roman"/>
                      </a:rPr>
                      <a:t/>
                    </a:r>
                    <a:br>
                      <a:rPr lang="en-US" sz="1400" dirty="0">
                        <a:ln w="9525" cap="rnd" cmpd="sng" algn="ctr">
                          <a:solidFill>
                            <a:srgbClr val="1F497D"/>
                          </a:solidFill>
                          <a:prstDash val="solid"/>
                          <a:bevel/>
                        </a:ln>
                        <a:effectLst/>
                        <a:latin typeface="Garamond"/>
                        <a:ea typeface="Calibri"/>
                        <a:cs typeface="Times New Roman"/>
                      </a:rPr>
                    </a:br>
                    <a:r>
                      <a:rPr lang="en-US" dirty="0" smtClean="0">
                        <a:ln w="9525" cap="rnd" cmpd="sng" algn="ctr">
                          <a:solidFill>
                            <a:srgbClr val="1F497D"/>
                          </a:solidFill>
                          <a:prstDash val="solid"/>
                          <a:bevel/>
                        </a:ln>
                        <a:solidFill>
                          <a:srgbClr val="003399"/>
                        </a:solidFill>
                        <a:effectLst/>
                        <a:latin typeface="Garamond"/>
                        <a:ea typeface="Calibri"/>
                        <a:cs typeface="Times New Roman"/>
                      </a:rPr>
                      <a:t>Pa. Get </a:t>
                    </a:r>
                    <a:r>
                      <a:rPr lang="en-US" dirty="0">
                        <a:ln w="9525" cap="rnd" cmpd="sng" algn="ctr">
                          <a:solidFill>
                            <a:srgbClr val="1F497D"/>
                          </a:solidFill>
                          <a:prstDash val="solid"/>
                          <a:bevel/>
                        </a:ln>
                        <a:solidFill>
                          <a:srgbClr val="003399"/>
                        </a:solidFill>
                        <a:effectLst/>
                        <a:latin typeface="Garamond"/>
                        <a:ea typeface="Calibri"/>
                        <a:cs typeface="Times New Roman"/>
                      </a:rPr>
                      <a:t>Smart Initiatives </a:t>
                    </a:r>
                    <a:r>
                      <a:rPr lang="en-US" dirty="0" smtClean="0">
                        <a:ln w="9525" cap="rnd" cmpd="sng" algn="ctr">
                          <a:solidFill>
                            <a:srgbClr val="1F497D"/>
                          </a:solidFill>
                          <a:prstDash val="solid"/>
                          <a:bevel/>
                        </a:ln>
                        <a:solidFill>
                          <a:srgbClr val="003399"/>
                        </a:solidFill>
                        <a:effectLst/>
                        <a:latin typeface="Garamond"/>
                        <a:ea typeface="Calibri"/>
                        <a:cs typeface="Times New Roman"/>
                      </a:rPr>
                      <a:t>–2016 </a:t>
                    </a:r>
                    <a:endParaRPr lang="en-US" dirty="0">
                      <a:solidFill>
                        <a:srgbClr val="003399"/>
                      </a:solidFill>
                      <a:effectLst/>
                      <a:latin typeface="Calibri"/>
                      <a:ea typeface="Calibri"/>
                      <a:cs typeface="Times New Roman"/>
                    </a:endParaRPr>
                  </a:p>
                </p:txBody>
              </p:sp>
            </p:grpSp>
            <p:sp>
              <p:nvSpPr>
                <p:cNvPr id="13" name="Rectangle 12"/>
                <p:cNvSpPr/>
                <p:nvPr/>
              </p:nvSpPr>
              <p:spPr>
                <a:xfrm>
                  <a:off x="4216621" y="1830381"/>
                  <a:ext cx="1792986" cy="424005"/>
                </a:xfrm>
                <a:prstGeom prst="rect">
                  <a:avLst/>
                </a:prstGeom>
                <a:solidFill>
                  <a:srgbClr val="EEECE1"/>
                </a:solidFill>
                <a:ln w="25400" cap="flat" cmpd="sng" algn="ctr">
                  <a:solidFill>
                    <a:srgbClr val="EEECE1"/>
                  </a:solidFill>
                  <a:prstDash val="solid"/>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ctr">
                    <a:lnSpc>
                      <a:spcPct val="125000"/>
                    </a:lnSpc>
                    <a:spcBef>
                      <a:spcPts val="0"/>
                    </a:spcBef>
                    <a:spcAft>
                      <a:spcPts val="1000"/>
                    </a:spcAft>
                  </a:pPr>
                  <a:r>
                    <a:rPr lang="en-US" sz="1800" dirty="0">
                      <a:ln w="9525" cap="rnd" cmpd="sng" algn="ctr">
                        <a:solidFill>
                          <a:srgbClr val="1F497D"/>
                        </a:solidFill>
                        <a:prstDash val="solid"/>
                        <a:bevel/>
                      </a:ln>
                      <a:solidFill>
                        <a:schemeClr val="accent6"/>
                      </a:solidFill>
                      <a:latin typeface="Garamond"/>
                      <a:ea typeface="Calibri"/>
                      <a:cs typeface="Times New Roman"/>
                    </a:rPr>
                    <a:t>Get Smart A</a:t>
                  </a:r>
                  <a:r>
                    <a:rPr lang="en-US" sz="1800" dirty="0" smtClean="0">
                      <a:ln w="9525" cap="rnd" cmpd="sng" algn="ctr">
                        <a:solidFill>
                          <a:srgbClr val="1F497D"/>
                        </a:solidFill>
                        <a:prstDash val="solid"/>
                        <a:bevel/>
                      </a:ln>
                      <a:solidFill>
                        <a:schemeClr val="accent6"/>
                      </a:solidFill>
                      <a:latin typeface="Garamond"/>
                      <a:ea typeface="Calibri"/>
                      <a:cs typeface="Times New Roman"/>
                    </a:rPr>
                    <a:t>pp</a:t>
                  </a:r>
                  <a:br>
                    <a:rPr lang="en-US" sz="1800" dirty="0" smtClean="0">
                      <a:ln w="9525" cap="rnd" cmpd="sng" algn="ctr">
                        <a:solidFill>
                          <a:srgbClr val="1F497D"/>
                        </a:solidFill>
                        <a:prstDash val="solid"/>
                        <a:bevel/>
                      </a:ln>
                      <a:solidFill>
                        <a:schemeClr val="accent6"/>
                      </a:solidFill>
                      <a:latin typeface="Garamond"/>
                      <a:ea typeface="Calibri"/>
                      <a:cs typeface="Times New Roman"/>
                    </a:rPr>
                  </a:br>
                  <a:r>
                    <a:rPr lang="en-US" sz="1800" dirty="0" smtClean="0">
                      <a:ln w="9525" cap="rnd" cmpd="sng" algn="ctr">
                        <a:solidFill>
                          <a:srgbClr val="1F497D"/>
                        </a:solidFill>
                        <a:prstDash val="solid"/>
                        <a:bevel/>
                      </a:ln>
                      <a:solidFill>
                        <a:schemeClr val="accent6"/>
                      </a:solidFill>
                      <a:latin typeface="Garamond"/>
                      <a:ea typeface="Calibri"/>
                      <a:cs typeface="Times New Roman"/>
                    </a:rPr>
                    <a:t>Mobile ready site  </a:t>
                  </a:r>
                  <a:r>
                    <a:rPr lang="en-US" sz="1800" dirty="0">
                      <a:ln w="9525" cap="rnd" cmpd="sng" algn="ctr">
                        <a:solidFill>
                          <a:srgbClr val="1F497D"/>
                        </a:solidFill>
                        <a:prstDash val="solid"/>
                        <a:bevel/>
                      </a:ln>
                      <a:solidFill>
                        <a:schemeClr val="accent6"/>
                      </a:solidFill>
                      <a:latin typeface="Garamond"/>
                      <a:ea typeface="Calibri"/>
                      <a:cs typeface="Times New Roman"/>
                    </a:rPr>
                    <a:t/>
                  </a:r>
                  <a:br>
                    <a:rPr lang="en-US" sz="1800" dirty="0">
                      <a:ln w="9525" cap="rnd" cmpd="sng" algn="ctr">
                        <a:solidFill>
                          <a:srgbClr val="1F497D"/>
                        </a:solidFill>
                        <a:prstDash val="solid"/>
                        <a:bevel/>
                      </a:ln>
                      <a:solidFill>
                        <a:schemeClr val="accent6"/>
                      </a:solidFill>
                      <a:latin typeface="Garamond"/>
                      <a:ea typeface="Calibri"/>
                      <a:cs typeface="Times New Roman"/>
                    </a:rPr>
                  </a:br>
                  <a:endParaRPr lang="en-US" sz="1800" dirty="0">
                    <a:ln w="9525" cap="rnd" cmpd="sng" algn="ctr">
                      <a:solidFill>
                        <a:srgbClr val="1F497D"/>
                      </a:solidFill>
                      <a:prstDash val="solid"/>
                      <a:bevel/>
                    </a:ln>
                    <a:solidFill>
                      <a:schemeClr val="accent6"/>
                    </a:solidFill>
                    <a:latin typeface="Garamond"/>
                    <a:ea typeface="Calibri"/>
                    <a:cs typeface="Times New Roman"/>
                  </a:endParaRPr>
                </a:p>
              </p:txBody>
            </p:sp>
          </p:grpSp>
          <p:sp>
            <p:nvSpPr>
              <p:cNvPr id="11" name="Cloud Callout 10"/>
              <p:cNvSpPr/>
              <p:nvPr/>
            </p:nvSpPr>
            <p:spPr>
              <a:xfrm>
                <a:off x="5252926" y="1620047"/>
                <a:ext cx="347980" cy="206375"/>
              </a:xfrm>
              <a:prstGeom prst="cloudCallout">
                <a:avLst/>
              </a:prstGeom>
              <a:solidFill>
                <a:srgbClr val="00B0F0"/>
              </a:solidFill>
              <a:ln w="25400" cap="flat" cmpd="sng" algn="ctr">
                <a:solidFill>
                  <a:srgbClr val="4F81BD">
                    <a:shade val="50000"/>
                  </a:srgbClr>
                </a:solidFill>
                <a:prstDash val="solid"/>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ctr">
                  <a:lnSpc>
                    <a:spcPct val="125000"/>
                  </a:lnSpc>
                  <a:spcBef>
                    <a:spcPts val="0"/>
                  </a:spcBef>
                  <a:spcAft>
                    <a:spcPts val="1000"/>
                  </a:spcAft>
                </a:pPr>
                <a:r>
                  <a:rPr lang="en-US" sz="1400" dirty="0">
                    <a:solidFill>
                      <a:srgbClr val="00B0F0"/>
                    </a:solidFill>
                    <a:effectLst/>
                    <a:latin typeface="Garamond"/>
                    <a:ea typeface="Calibri"/>
                    <a:cs typeface="Times New Roman"/>
                  </a:rPr>
                  <a:t> </a:t>
                </a:r>
                <a:endParaRPr lang="en-US" sz="1100" dirty="0">
                  <a:effectLst/>
                  <a:latin typeface="Calibri"/>
                  <a:ea typeface="Calibri"/>
                  <a:cs typeface="Times New Roman"/>
                </a:endParaRPr>
              </a:p>
            </p:txBody>
          </p:sp>
        </p:grpSp>
        <p:sp>
          <p:nvSpPr>
            <p:cNvPr id="9" name="Right Arrow 8"/>
            <p:cNvSpPr/>
            <p:nvPr/>
          </p:nvSpPr>
          <p:spPr>
            <a:xfrm>
              <a:off x="205176" y="640642"/>
              <a:ext cx="2098538" cy="698512"/>
            </a:xfrm>
            <a:prstGeom prst="rightArrow">
              <a:avLst/>
            </a:prstGeom>
            <a:solidFill>
              <a:schemeClr val="tx1">
                <a:lumMod val="50000"/>
              </a:schemeClr>
            </a:solidFill>
            <a:ln w="25400" cap="flat" cmpd="sng" algn="ctr">
              <a:solidFill>
                <a:schemeClr val="accent5">
                  <a:lumMod val="75000"/>
                </a:schemeClr>
              </a:solidFill>
              <a:prstDash val="solid"/>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ctr">
                <a:lnSpc>
                  <a:spcPct val="125000"/>
                </a:lnSpc>
                <a:spcBef>
                  <a:spcPts val="0"/>
                </a:spcBef>
                <a:spcAft>
                  <a:spcPts val="1000"/>
                </a:spcAft>
              </a:pPr>
              <a:endParaRPr lang="en-US" dirty="0" smtClean="0">
                <a:effectLst/>
                <a:latin typeface="+mn-lt"/>
                <a:ea typeface="Calibri"/>
                <a:cs typeface="Times New Roman"/>
              </a:endParaRPr>
            </a:p>
            <a:p>
              <a:pPr marL="0" marR="0" algn="ctr">
                <a:lnSpc>
                  <a:spcPct val="125000"/>
                </a:lnSpc>
                <a:spcBef>
                  <a:spcPts val="0"/>
                </a:spcBef>
                <a:spcAft>
                  <a:spcPts val="1000"/>
                </a:spcAft>
              </a:pPr>
              <a:r>
                <a:rPr lang="en-US" dirty="0" smtClean="0">
                  <a:effectLst/>
                  <a:latin typeface="+mn-lt"/>
                  <a:ea typeface="Calibri"/>
                  <a:cs typeface="Times New Roman"/>
                </a:rPr>
                <a:t>LTCFs</a:t>
              </a:r>
              <a:r>
                <a:rPr lang="en-US" baseline="30000" dirty="0" smtClean="0">
                  <a:effectLst/>
                  <a:latin typeface="+mn-lt"/>
                  <a:ea typeface="Calibri"/>
                  <a:cs typeface="Times New Roman"/>
                </a:rPr>
                <a:t>*</a:t>
              </a:r>
              <a:r>
                <a:rPr lang="en-US" dirty="0" smtClean="0">
                  <a:effectLst/>
                  <a:latin typeface="+mn-lt"/>
                  <a:ea typeface="Calibri"/>
                  <a:cs typeface="Times New Roman"/>
                </a:rPr>
                <a:t> </a:t>
              </a:r>
              <a:endParaRPr lang="en-US" dirty="0">
                <a:effectLst/>
                <a:latin typeface="+mn-lt"/>
                <a:ea typeface="Calibri"/>
                <a:cs typeface="Times New Roman"/>
              </a:endParaRPr>
            </a:p>
            <a:p>
              <a:pPr marL="0" marR="0" algn="ctr">
                <a:lnSpc>
                  <a:spcPct val="125000"/>
                </a:lnSpc>
                <a:spcBef>
                  <a:spcPts val="0"/>
                </a:spcBef>
                <a:spcAft>
                  <a:spcPts val="1000"/>
                </a:spcAft>
              </a:pPr>
              <a:r>
                <a:rPr lang="en-US" sz="1400" dirty="0">
                  <a:effectLst/>
                  <a:latin typeface="Garamond"/>
                  <a:ea typeface="Calibri"/>
                  <a:cs typeface="Times New Roman"/>
                </a:rPr>
                <a:t> </a:t>
              </a:r>
              <a:endParaRPr lang="en-US" sz="1100" dirty="0">
                <a:effectLst/>
                <a:latin typeface="Calibri"/>
                <a:ea typeface="Calibri"/>
                <a:cs typeface="Times New Roman"/>
              </a:endParaRPr>
            </a:p>
          </p:txBody>
        </p:sp>
      </p:grpSp>
      <p:pic>
        <p:nvPicPr>
          <p:cNvPr id="48132" name="Picture 4"/>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992416" y="4229922"/>
            <a:ext cx="579584" cy="779678"/>
          </a:xfrm>
          <a:prstGeom prst="rect">
            <a:avLst/>
          </a:prstGeom>
          <a:noFill/>
          <a:extLst>
            <a:ext uri="{909E8E84-426E-40DD-AFC4-6F175D3DCCD1}">
              <a14:hiddenFill xmlns:a14="http://schemas.microsoft.com/office/drawing/2010/main">
                <a:solidFill>
                  <a:srgbClr val="FFFFFF"/>
                </a:solidFill>
              </a14:hiddenFill>
            </a:ext>
          </a:extLst>
        </p:spPr>
      </p:pic>
      <p:sp>
        <p:nvSpPr>
          <p:cNvPr id="3" name="Left Arrow 2"/>
          <p:cNvSpPr>
            <a:spLocks noChangeArrowheads="1"/>
          </p:cNvSpPr>
          <p:nvPr/>
        </p:nvSpPr>
        <p:spPr bwMode="auto">
          <a:xfrm>
            <a:off x="6639381" y="2356345"/>
            <a:ext cx="1934788" cy="975660"/>
          </a:xfrm>
          <a:prstGeom prst="leftArrow">
            <a:avLst>
              <a:gd name="adj1" fmla="val 50000"/>
              <a:gd name="adj2" fmla="val 49985"/>
            </a:avLst>
          </a:prstGeom>
          <a:solidFill>
            <a:srgbClr val="7030A0"/>
          </a:solidFill>
          <a:ln w="25400">
            <a:solidFill>
              <a:srgbClr val="7030A0">
                <a:alpha val="87057"/>
              </a:srgbClr>
            </a:solidFill>
            <a:miter lim="800000"/>
            <a:headEnd/>
            <a:tailEnd/>
          </a:ln>
        </p:spPr>
        <p:txBody>
          <a:bodyPr vert="horz" wrap="square" lIns="91440" tIns="45720" rIns="91440" bIns="457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altLang="en-US" sz="1400" b="0" i="0" u="none" strike="noStrike" cap="none" normalizeH="0" baseline="0" dirty="0" smtClean="0">
              <a:ln>
                <a:noFill/>
              </a:ln>
              <a:solidFill>
                <a:schemeClr val="tx1"/>
              </a:solidFill>
              <a:effectLst/>
              <a:latin typeface="Garamond" pitchFamily="18" charset="0"/>
              <a:ea typeface="Calibri" pitchFamily="34" charset="0"/>
              <a:cs typeface="Times New Roman" pitchFamily="18" charset="0"/>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b="0" i="0" u="none" strike="noStrike" cap="none" normalizeH="0" baseline="0" dirty="0" smtClean="0">
                <a:ln>
                  <a:noFill/>
                </a:ln>
                <a:solidFill>
                  <a:schemeClr val="tx1"/>
                </a:solidFill>
                <a:effectLst/>
                <a:latin typeface="+mj-lt"/>
                <a:ea typeface="Calibri" pitchFamily="34" charset="0"/>
                <a:cs typeface="Times New Roman" pitchFamily="18" charset="0"/>
              </a:rPr>
              <a:t>Pediatrics</a:t>
            </a:r>
            <a:endParaRPr kumimoji="0" lang="en-US" altLang="en-US" b="0" i="0" u="none" strike="noStrike" cap="none" normalizeH="0" baseline="0" dirty="0" smtClean="0">
              <a:ln>
                <a:noFill/>
              </a:ln>
              <a:solidFill>
                <a:schemeClr val="tx1"/>
              </a:solidFill>
              <a:effectLst/>
              <a:latin typeface="+mj-lt"/>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4" name="Left-Right Arrow 5"/>
          <p:cNvSpPr>
            <a:spLocks noChangeArrowheads="1"/>
          </p:cNvSpPr>
          <p:nvPr/>
        </p:nvSpPr>
        <p:spPr bwMode="auto">
          <a:xfrm>
            <a:off x="3589871" y="2267411"/>
            <a:ext cx="2971799" cy="1140620"/>
          </a:xfrm>
          <a:prstGeom prst="leftRightArrow">
            <a:avLst>
              <a:gd name="adj1" fmla="val 50000"/>
              <a:gd name="adj2" fmla="val 49971"/>
            </a:avLst>
          </a:prstGeom>
          <a:solidFill>
            <a:srgbClr val="4F81BD"/>
          </a:solidFill>
          <a:ln w="25400">
            <a:solidFill>
              <a:srgbClr val="548DD4"/>
            </a:solidFill>
            <a:miter lim="800000"/>
            <a:headEnd/>
            <a:tailEnd/>
          </a:ln>
        </p:spPr>
        <p:txBody>
          <a:bodyPr vert="horz" wrap="square" lIns="91440" tIns="45720" rIns="91440" bIns="45720" numCol="1" anchor="ctr"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b="0" i="0" u="none" strike="noStrike" cap="none" normalizeH="0" baseline="0" dirty="0" smtClean="0">
                <a:ln>
                  <a:noFill/>
                </a:ln>
                <a:effectLst/>
                <a:latin typeface="+mn-lt"/>
                <a:ea typeface="Calibri" pitchFamily="34" charset="0"/>
                <a:cs typeface="Times New Roman" pitchFamily="18" charset="0"/>
              </a:rPr>
              <a:t>Communications</a:t>
            </a:r>
            <a:endParaRPr kumimoji="0" lang="en-US" altLang="en-US" b="0" i="0" u="none" strike="noStrike" cap="none" normalizeH="0" baseline="0" dirty="0" smtClean="0">
              <a:ln>
                <a:noFill/>
              </a:ln>
              <a:effectLst/>
              <a:latin typeface="+mn-lt"/>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5" name="Rectangle 21"/>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dirty="0"/>
          </a:p>
        </p:txBody>
      </p:sp>
      <p:sp>
        <p:nvSpPr>
          <p:cNvPr id="6" name="Rectangle 22"/>
          <p:cNvSpPr>
            <a:spLocks noChangeArrowheads="1"/>
          </p:cNvSpPr>
          <p:nvPr/>
        </p:nvSpPr>
        <p:spPr bwMode="auto">
          <a:xfrm>
            <a:off x="0" y="457200"/>
            <a:ext cx="0" cy="0"/>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endParaRPr lang="en-US" dirty="0"/>
          </a:p>
        </p:txBody>
      </p:sp>
      <p:sp>
        <p:nvSpPr>
          <p:cNvPr id="22" name="Rectangle 31"/>
          <p:cNvSpPr>
            <a:spLocks noChangeArrowheads="1"/>
          </p:cNvSpPr>
          <p:nvPr/>
        </p:nvSpPr>
        <p:spPr bwMode="auto">
          <a:xfrm>
            <a:off x="0" y="922338"/>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dirty="0"/>
          </a:p>
        </p:txBody>
      </p:sp>
      <p:pic>
        <p:nvPicPr>
          <p:cNvPr id="28" name="Picture 27"/>
          <p:cNvPicPr/>
          <p:nvPr/>
        </p:nvPicPr>
        <p:blipFill>
          <a:blip r:embed="rId3" cstate="print">
            <a:extLst>
              <a:ext uri="{28A0092B-C50C-407E-A947-70E740481C1C}">
                <a14:useLocalDpi xmlns:a14="http://schemas.microsoft.com/office/drawing/2010/main" val="0"/>
              </a:ext>
            </a:extLst>
          </a:blip>
          <a:stretch>
            <a:fillRect/>
          </a:stretch>
        </p:blipFill>
        <p:spPr>
          <a:xfrm>
            <a:off x="7662926" y="4267698"/>
            <a:ext cx="340578" cy="704126"/>
          </a:xfrm>
          <a:prstGeom prst="rect">
            <a:avLst/>
          </a:prstGeom>
        </p:spPr>
      </p:pic>
      <p:sp>
        <p:nvSpPr>
          <p:cNvPr id="2" name="Title 1"/>
          <p:cNvSpPr>
            <a:spLocks noGrp="1"/>
          </p:cNvSpPr>
          <p:nvPr>
            <p:ph type="title"/>
          </p:nvPr>
        </p:nvSpPr>
        <p:spPr>
          <a:xfrm>
            <a:off x="1526685" y="272362"/>
            <a:ext cx="6096000" cy="1143000"/>
          </a:xfrm>
        </p:spPr>
        <p:txBody>
          <a:bodyPr/>
          <a:lstStyle/>
          <a:p>
            <a:pPr lvl="1"/>
            <a:r>
              <a:rPr lang="en-US" sz="3200" dirty="0"/>
              <a:t>Get Smart Program Initiatives  </a:t>
            </a:r>
            <a:r>
              <a:rPr lang="en-US" sz="2800" dirty="0"/>
              <a:t/>
            </a:r>
            <a:br>
              <a:rPr lang="en-US" sz="2800" dirty="0"/>
            </a:br>
            <a:endParaRPr lang="en-US" dirty="0"/>
          </a:p>
        </p:txBody>
      </p:sp>
      <p:sp>
        <p:nvSpPr>
          <p:cNvPr id="23" name="TextBox 22"/>
          <p:cNvSpPr txBox="1"/>
          <p:nvPr/>
        </p:nvSpPr>
        <p:spPr>
          <a:xfrm>
            <a:off x="385417" y="6177056"/>
            <a:ext cx="4270237" cy="461665"/>
          </a:xfrm>
          <a:prstGeom prst="rect">
            <a:avLst/>
          </a:prstGeom>
          <a:noFill/>
        </p:spPr>
        <p:txBody>
          <a:bodyPr wrap="square" rtlCol="0">
            <a:spAutoFit/>
          </a:bodyPr>
          <a:lstStyle/>
          <a:p>
            <a:r>
              <a:rPr lang="en-US" b="0" dirty="0" smtClean="0">
                <a:latin typeface="+mj-lt"/>
              </a:rPr>
              <a:t>* Long Term Care Facilities</a:t>
            </a:r>
            <a:endParaRPr lang="en-US" b="0" dirty="0">
              <a:latin typeface="+mj-lt"/>
            </a:endParaRPr>
          </a:p>
        </p:txBody>
      </p:sp>
    </p:spTree>
    <p:extLst>
      <p:ext uri="{BB962C8B-B14F-4D97-AF65-F5344CB8AC3E}">
        <p14:creationId xmlns:p14="http://schemas.microsoft.com/office/powerpoint/2010/main" val="63015067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le 1"/>
          <p:cNvSpPr>
            <a:spLocks noGrp="1"/>
          </p:cNvSpPr>
          <p:nvPr>
            <p:ph type="title"/>
          </p:nvPr>
        </p:nvSpPr>
        <p:spPr>
          <a:xfrm>
            <a:off x="327025" y="255588"/>
            <a:ext cx="8691563" cy="1143000"/>
          </a:xfrm>
        </p:spPr>
        <p:txBody>
          <a:bodyPr/>
          <a:lstStyle/>
          <a:p>
            <a:pPr lvl="1" algn="ctr"/>
            <a:r>
              <a:rPr lang="en-US" sz="3200" dirty="0"/>
              <a:t>Get Smart Program </a:t>
            </a:r>
            <a:r>
              <a:rPr lang="en-US" sz="3200" dirty="0" smtClean="0"/>
              <a:t>Initiatives: </a:t>
            </a:r>
            <a:r>
              <a:rPr lang="en-US" altLang="en-US" sz="3200" dirty="0" smtClean="0"/>
              <a:t>Objectives</a:t>
            </a:r>
          </a:p>
        </p:txBody>
      </p:sp>
      <p:sp>
        <p:nvSpPr>
          <p:cNvPr id="18435" name="Content Placeholder 2"/>
          <p:cNvSpPr>
            <a:spLocks noGrp="1"/>
          </p:cNvSpPr>
          <p:nvPr>
            <p:ph idx="1"/>
          </p:nvPr>
        </p:nvSpPr>
        <p:spPr>
          <a:xfrm>
            <a:off x="327862" y="1295400"/>
            <a:ext cx="8367712" cy="4267200"/>
          </a:xfrm>
        </p:spPr>
        <p:txBody>
          <a:bodyPr/>
          <a:lstStyle/>
          <a:p>
            <a:r>
              <a:rPr lang="en-US" altLang="en-US" dirty="0" smtClean="0"/>
              <a:t>Promote guidelines for antimicrobial stewardship</a:t>
            </a:r>
          </a:p>
          <a:p>
            <a:r>
              <a:rPr lang="en-US" altLang="en-US" dirty="0" smtClean="0"/>
              <a:t>Estimate antibiotic prescriptions</a:t>
            </a:r>
          </a:p>
          <a:p>
            <a:r>
              <a:rPr lang="en-US" altLang="en-US" dirty="0" smtClean="0"/>
              <a:t>Decrease consumer demand for unnecessary antibiotics</a:t>
            </a:r>
          </a:p>
          <a:p>
            <a:r>
              <a:rPr lang="en-US" altLang="en-US" dirty="0" smtClean="0"/>
              <a:t>Increase preventive measures (vaccination, hygiene, and infection control)</a:t>
            </a:r>
            <a:endParaRPr lang="en-US" altLang="en-US" sz="2600" dirty="0" smtClean="0"/>
          </a:p>
          <a:p>
            <a:endParaRPr lang="en-US" altLang="en-US" dirty="0" smtClean="0"/>
          </a:p>
        </p:txBody>
      </p:sp>
      <p:pic>
        <p:nvPicPr>
          <p:cNvPr id="18436" name="Picture 2" descr="https://pbs.twimg.com/media/CUBeLaMUwAEjwrb.jpg:large"/>
          <p:cNvPicPr>
            <a:picLocks noChangeAspect="1" noChangeArrowheads="1"/>
          </p:cNvPicPr>
          <p:nvPr/>
        </p:nvPicPr>
        <p:blipFill>
          <a:blip r:embed="rId2">
            <a:extLst>
              <a:ext uri="{28A0092B-C50C-407E-A947-70E740481C1C}">
                <a14:useLocalDpi xmlns:a14="http://schemas.microsoft.com/office/drawing/2010/main" val="0"/>
              </a:ext>
            </a:extLst>
          </a:blip>
          <a:srcRect t="10916" b="12314"/>
          <a:stretch>
            <a:fillRect/>
          </a:stretch>
        </p:blipFill>
        <p:spPr bwMode="auto">
          <a:xfrm>
            <a:off x="3385231" y="3521756"/>
            <a:ext cx="3059338" cy="25752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Subtitle 2"/>
          <p:cNvSpPr txBox="1">
            <a:spLocks/>
          </p:cNvSpPr>
          <p:nvPr/>
        </p:nvSpPr>
        <p:spPr bwMode="auto">
          <a:xfrm>
            <a:off x="2667000" y="6094500"/>
            <a:ext cx="4495800" cy="6768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normAutofit fontScale="85000" lnSpcReduction="10000"/>
          </a:bodyPr>
          <a:lstStyle>
            <a:lvl1pPr marL="342900" indent="-342900" algn="l" rtl="0" eaLnBrk="0" fontAlgn="base" hangingPunct="0">
              <a:spcBef>
                <a:spcPct val="20000"/>
              </a:spcBef>
              <a:spcAft>
                <a:spcPct val="0"/>
              </a:spcAft>
              <a:buClr>
                <a:schemeClr val="hlink"/>
              </a:buClr>
              <a:buSzPct val="60000"/>
              <a:buFont typeface="Wingdings" pitchFamily="2" charset="2"/>
              <a:buChar char="n"/>
              <a:defRPr sz="2800">
                <a:solidFill>
                  <a:schemeClr val="tx1"/>
                </a:solidFill>
                <a:latin typeface="+mn-lt"/>
                <a:ea typeface="MS PGothic" pitchFamily="34" charset="-128"/>
                <a:cs typeface="ＭＳ Ｐゴシック" charset="0"/>
              </a:defRPr>
            </a:lvl1pPr>
            <a:lvl2pPr marL="742950" indent="-285750" algn="l" rtl="0" eaLnBrk="0" fontAlgn="base" hangingPunct="0">
              <a:spcBef>
                <a:spcPct val="20000"/>
              </a:spcBef>
              <a:spcAft>
                <a:spcPct val="0"/>
              </a:spcAft>
              <a:buClr>
                <a:schemeClr val="tx2"/>
              </a:buClr>
              <a:buSzPct val="65000"/>
              <a:buFont typeface="Wingdings" pitchFamily="2" charset="2"/>
              <a:buChar char="u"/>
              <a:defRPr sz="2600">
                <a:solidFill>
                  <a:schemeClr val="tx1"/>
                </a:solidFill>
                <a:latin typeface="+mn-lt"/>
                <a:ea typeface="MS PGothic" pitchFamily="34" charset="-128"/>
              </a:defRPr>
            </a:lvl2pPr>
            <a:lvl3pPr marL="1143000" indent="-228600" algn="l" rtl="0" eaLnBrk="0" fontAlgn="base" hangingPunct="0">
              <a:spcBef>
                <a:spcPct val="20000"/>
              </a:spcBef>
              <a:spcAft>
                <a:spcPct val="0"/>
              </a:spcAft>
              <a:buClr>
                <a:schemeClr val="hlink"/>
              </a:buClr>
              <a:buSzPct val="65000"/>
              <a:buFont typeface="Wingdings" pitchFamily="2" charset="2"/>
              <a:buChar char="«"/>
              <a:defRPr sz="2400">
                <a:solidFill>
                  <a:schemeClr val="tx1"/>
                </a:solidFill>
                <a:latin typeface="+mn-lt"/>
                <a:ea typeface="MS PGothic" pitchFamily="34" charset="-128"/>
              </a:defRPr>
            </a:lvl3pPr>
            <a:lvl4pPr marL="1600200" indent="-228600" algn="l" rtl="0" eaLnBrk="0" fontAlgn="base" hangingPunct="0">
              <a:spcBef>
                <a:spcPct val="20000"/>
              </a:spcBef>
              <a:spcAft>
                <a:spcPct val="0"/>
              </a:spcAft>
              <a:buClr>
                <a:schemeClr val="tx2"/>
              </a:buClr>
              <a:buSzPct val="100000"/>
              <a:buChar char="•"/>
              <a:defRPr sz="2000">
                <a:solidFill>
                  <a:schemeClr val="tx1"/>
                </a:solidFill>
                <a:latin typeface="+mn-lt"/>
                <a:ea typeface="MS PGothic" pitchFamily="34" charset="-128"/>
              </a:defRPr>
            </a:lvl4pPr>
            <a:lvl5pPr marL="2057400" indent="-228600" algn="l" rtl="0" eaLnBrk="0" fontAlgn="base" hangingPunct="0">
              <a:spcBef>
                <a:spcPct val="20000"/>
              </a:spcBef>
              <a:spcAft>
                <a:spcPct val="0"/>
              </a:spcAft>
              <a:buClr>
                <a:schemeClr val="hlink"/>
              </a:buClr>
              <a:buSzPct val="100000"/>
              <a:buChar char="–"/>
              <a:defRPr sz="2000">
                <a:solidFill>
                  <a:schemeClr val="tx1"/>
                </a:solidFill>
                <a:latin typeface="+mn-lt"/>
                <a:ea typeface="MS PGothic" pitchFamily="34" charset="-128"/>
              </a:defRPr>
            </a:lvl5pPr>
            <a:lvl6pPr marL="2514600" indent="-228600" algn="l" rtl="0" fontAlgn="base">
              <a:spcBef>
                <a:spcPct val="20000"/>
              </a:spcBef>
              <a:spcAft>
                <a:spcPct val="0"/>
              </a:spcAft>
              <a:buClr>
                <a:schemeClr val="hlink"/>
              </a:buClr>
              <a:buSzPct val="100000"/>
              <a:buChar char="–"/>
              <a:defRPr sz="2000">
                <a:solidFill>
                  <a:schemeClr val="tx1"/>
                </a:solidFill>
                <a:latin typeface="+mn-lt"/>
              </a:defRPr>
            </a:lvl6pPr>
            <a:lvl7pPr marL="2971800" indent="-228600" algn="l" rtl="0" fontAlgn="base">
              <a:spcBef>
                <a:spcPct val="20000"/>
              </a:spcBef>
              <a:spcAft>
                <a:spcPct val="0"/>
              </a:spcAft>
              <a:buClr>
                <a:schemeClr val="hlink"/>
              </a:buClr>
              <a:buSzPct val="100000"/>
              <a:buChar char="–"/>
              <a:defRPr sz="2000">
                <a:solidFill>
                  <a:schemeClr val="tx1"/>
                </a:solidFill>
                <a:latin typeface="+mn-lt"/>
              </a:defRPr>
            </a:lvl7pPr>
            <a:lvl8pPr marL="3429000" indent="-228600" algn="l" rtl="0" fontAlgn="base">
              <a:spcBef>
                <a:spcPct val="20000"/>
              </a:spcBef>
              <a:spcAft>
                <a:spcPct val="0"/>
              </a:spcAft>
              <a:buClr>
                <a:schemeClr val="hlink"/>
              </a:buClr>
              <a:buSzPct val="100000"/>
              <a:buChar char="–"/>
              <a:defRPr sz="2000">
                <a:solidFill>
                  <a:schemeClr val="tx1"/>
                </a:solidFill>
                <a:latin typeface="+mn-lt"/>
              </a:defRPr>
            </a:lvl8pPr>
            <a:lvl9pPr marL="3886200" indent="-228600" algn="l" rtl="0" fontAlgn="base">
              <a:spcBef>
                <a:spcPct val="20000"/>
              </a:spcBef>
              <a:spcAft>
                <a:spcPct val="0"/>
              </a:spcAft>
              <a:buClr>
                <a:schemeClr val="hlink"/>
              </a:buClr>
              <a:buSzPct val="100000"/>
              <a:buChar char="–"/>
              <a:defRPr sz="2000">
                <a:solidFill>
                  <a:schemeClr val="tx1"/>
                </a:solidFill>
                <a:latin typeface="+mn-lt"/>
              </a:defRPr>
            </a:lvl9pPr>
          </a:lstStyle>
          <a:p>
            <a:pPr marL="0" indent="0">
              <a:spcBef>
                <a:spcPts val="0"/>
              </a:spcBef>
              <a:buFont typeface="Wingdings" pitchFamily="2" charset="2"/>
              <a:buNone/>
              <a:defRPr/>
            </a:pPr>
            <a:r>
              <a:rPr lang="en-US" sz="1800" b="0" kern="0" dirty="0" smtClean="0">
                <a:cs typeface="Arial" panose="020B0604020202020204" pitchFamily="34" charset="0"/>
              </a:rPr>
              <a:t>Dr. Levine reading “Katie Caught a Cold” to children at a child care center in State College, Pa. November 17, 2015</a:t>
            </a:r>
          </a:p>
          <a:p>
            <a:pPr>
              <a:spcBef>
                <a:spcPts val="0"/>
              </a:spcBef>
              <a:defRPr/>
            </a:pPr>
            <a:endParaRPr lang="en-US" sz="3200" b="0" kern="0" dirty="0" smtClean="0">
              <a:cs typeface="Arial" panose="020B0604020202020204" pitchFamily="34" charset="0"/>
            </a:endParaRPr>
          </a:p>
        </p:txBody>
      </p:sp>
    </p:spTree>
    <p:extLst>
      <p:ext uri="{BB962C8B-B14F-4D97-AF65-F5344CB8AC3E}">
        <p14:creationId xmlns:p14="http://schemas.microsoft.com/office/powerpoint/2010/main" val="4178768673"/>
      </p:ext>
    </p:extLst>
  </p:cSld>
  <p:clrMapOvr>
    <a:masterClrMapping/>
  </p:clrMapOvr>
  <p:timing>
    <p:tnLst>
      <p:par>
        <p:cTn id="1" dur="indefinite" restart="never" nodeType="tmRoot"/>
      </p:par>
    </p:tnLst>
  </p:timing>
</p:sld>
</file>

<file path=ppt/theme/theme1.xml><?xml version="1.0" encoding="utf-8"?>
<a:theme xmlns:a="http://schemas.openxmlformats.org/drawingml/2006/main" name="zz5">
  <a:themeElements>
    <a:clrScheme name="zz5 8">
      <a:dk1>
        <a:srgbClr val="800000"/>
      </a:dk1>
      <a:lt1>
        <a:srgbClr val="FFFFFF"/>
      </a:lt1>
      <a:dk2>
        <a:srgbClr val="A0C1FC"/>
      </a:dk2>
      <a:lt2>
        <a:srgbClr val="FFFF00"/>
      </a:lt2>
      <a:accent1>
        <a:srgbClr val="777777"/>
      </a:accent1>
      <a:accent2>
        <a:srgbClr val="0033CC"/>
      </a:accent2>
      <a:accent3>
        <a:srgbClr val="CDDDFD"/>
      </a:accent3>
      <a:accent4>
        <a:srgbClr val="DADADA"/>
      </a:accent4>
      <a:accent5>
        <a:srgbClr val="BDBDBD"/>
      </a:accent5>
      <a:accent6>
        <a:srgbClr val="002DB9"/>
      </a:accent6>
      <a:hlink>
        <a:srgbClr val="FFFF00"/>
      </a:hlink>
      <a:folHlink>
        <a:srgbClr val="660066"/>
      </a:folHlink>
    </a:clrScheme>
    <a:fontScheme name="Custom 1">
      <a:majorFont>
        <a:latin typeface="Garamond"/>
        <a:ea typeface=""/>
        <a:cs typeface=""/>
      </a:majorFont>
      <a:minorFont>
        <a:latin typeface="Garamond"/>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1"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1"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zz5 1">
        <a:dk1>
          <a:srgbClr val="800000"/>
        </a:dk1>
        <a:lt1>
          <a:srgbClr val="FFFFFF"/>
        </a:lt1>
        <a:dk2>
          <a:srgbClr val="000000"/>
        </a:dk2>
        <a:lt2>
          <a:srgbClr val="FFFFCC"/>
        </a:lt2>
        <a:accent1>
          <a:srgbClr val="777777"/>
        </a:accent1>
        <a:accent2>
          <a:srgbClr val="0033CC"/>
        </a:accent2>
        <a:accent3>
          <a:srgbClr val="AAAAAA"/>
        </a:accent3>
        <a:accent4>
          <a:srgbClr val="DADADA"/>
        </a:accent4>
        <a:accent5>
          <a:srgbClr val="BDBDBD"/>
        </a:accent5>
        <a:accent6>
          <a:srgbClr val="002DB9"/>
        </a:accent6>
        <a:hlink>
          <a:srgbClr val="800000"/>
        </a:hlink>
        <a:folHlink>
          <a:srgbClr val="660066"/>
        </a:folHlink>
      </a:clrScheme>
      <a:clrMap bg1="dk2" tx1="lt1" bg2="dk1" tx2="lt2" accent1="accent1" accent2="accent2" accent3="accent3" accent4="accent4" accent5="accent5" accent6="accent6" hlink="hlink" folHlink="folHlink"/>
    </a:extraClrScheme>
    <a:extraClrScheme>
      <a:clrScheme name="zz5 2">
        <a:dk1>
          <a:srgbClr val="009999"/>
        </a:dk1>
        <a:lt1>
          <a:srgbClr val="FFFFFF"/>
        </a:lt1>
        <a:dk2>
          <a:srgbClr val="336699"/>
        </a:dk2>
        <a:lt2>
          <a:srgbClr val="010000"/>
        </a:lt2>
        <a:accent1>
          <a:srgbClr val="CCECFF"/>
        </a:accent1>
        <a:accent2>
          <a:srgbClr val="FFFFCC"/>
        </a:accent2>
        <a:accent3>
          <a:srgbClr val="FFFFFF"/>
        </a:accent3>
        <a:accent4>
          <a:srgbClr val="008282"/>
        </a:accent4>
        <a:accent5>
          <a:srgbClr val="E2F4FF"/>
        </a:accent5>
        <a:accent6>
          <a:srgbClr val="E7E7B9"/>
        </a:accent6>
        <a:hlink>
          <a:srgbClr val="FF9966"/>
        </a:hlink>
        <a:folHlink>
          <a:srgbClr val="FFCC66"/>
        </a:folHlink>
      </a:clrScheme>
      <a:clrMap bg1="lt1" tx1="dk1" bg2="lt2" tx2="dk2" accent1="accent1" accent2="accent2" accent3="accent3" accent4="accent4" accent5="accent5" accent6="accent6" hlink="hlink" folHlink="folHlink"/>
    </a:extraClrScheme>
    <a:extraClrScheme>
      <a:clrScheme name="zz5 3">
        <a:dk1>
          <a:srgbClr val="000000"/>
        </a:dk1>
        <a:lt1>
          <a:srgbClr val="FFFFFF"/>
        </a:lt1>
        <a:dk2>
          <a:srgbClr val="000000"/>
        </a:dk2>
        <a:lt2>
          <a:srgbClr val="CBCBCB"/>
        </a:lt2>
        <a:accent1>
          <a:srgbClr val="C0C0C0"/>
        </a:accent1>
        <a:accent2>
          <a:srgbClr val="DDDDDD"/>
        </a:accent2>
        <a:accent3>
          <a:srgbClr val="FFFFFF"/>
        </a:accent3>
        <a:accent4>
          <a:srgbClr val="000000"/>
        </a:accent4>
        <a:accent5>
          <a:srgbClr val="DCDCDC"/>
        </a:accent5>
        <a:accent6>
          <a:srgbClr val="C8C8C8"/>
        </a:accent6>
        <a:hlink>
          <a:srgbClr val="5F5F5F"/>
        </a:hlink>
        <a:folHlink>
          <a:srgbClr val="DDDDDD"/>
        </a:folHlink>
      </a:clrScheme>
      <a:clrMap bg1="lt1" tx1="dk1" bg2="lt2" tx2="dk2" accent1="accent1" accent2="accent2" accent3="accent3" accent4="accent4" accent5="accent5" accent6="accent6" hlink="hlink" folHlink="folHlink"/>
    </a:extraClrScheme>
    <a:extraClrScheme>
      <a:clrScheme name="zz5 4">
        <a:dk1>
          <a:srgbClr val="800000"/>
        </a:dk1>
        <a:lt1>
          <a:srgbClr val="FFFFFF"/>
        </a:lt1>
        <a:dk2>
          <a:srgbClr val="000000"/>
        </a:dk2>
        <a:lt2>
          <a:srgbClr val="FFFF00"/>
        </a:lt2>
        <a:accent1>
          <a:srgbClr val="777777"/>
        </a:accent1>
        <a:accent2>
          <a:srgbClr val="0033CC"/>
        </a:accent2>
        <a:accent3>
          <a:srgbClr val="AAAAAA"/>
        </a:accent3>
        <a:accent4>
          <a:srgbClr val="DADADA"/>
        </a:accent4>
        <a:accent5>
          <a:srgbClr val="BDBDBD"/>
        </a:accent5>
        <a:accent6>
          <a:srgbClr val="002DB9"/>
        </a:accent6>
        <a:hlink>
          <a:srgbClr val="800000"/>
        </a:hlink>
        <a:folHlink>
          <a:srgbClr val="660066"/>
        </a:folHlink>
      </a:clrScheme>
      <a:clrMap bg1="dk2" tx1="lt1" bg2="dk1" tx2="lt2" accent1="accent1" accent2="accent2" accent3="accent3" accent4="accent4" accent5="accent5" accent6="accent6" hlink="hlink" folHlink="folHlink"/>
    </a:extraClrScheme>
    <a:extraClrScheme>
      <a:clrScheme name="zz5 5">
        <a:dk1>
          <a:srgbClr val="800000"/>
        </a:dk1>
        <a:lt1>
          <a:srgbClr val="FFFFFF"/>
        </a:lt1>
        <a:dk2>
          <a:srgbClr val="000000"/>
        </a:dk2>
        <a:lt2>
          <a:srgbClr val="FFFF00"/>
        </a:lt2>
        <a:accent1>
          <a:srgbClr val="777777"/>
        </a:accent1>
        <a:accent2>
          <a:srgbClr val="0033CC"/>
        </a:accent2>
        <a:accent3>
          <a:srgbClr val="AAAAAA"/>
        </a:accent3>
        <a:accent4>
          <a:srgbClr val="DADADA"/>
        </a:accent4>
        <a:accent5>
          <a:srgbClr val="BDBDBD"/>
        </a:accent5>
        <a:accent6>
          <a:srgbClr val="002DB9"/>
        </a:accent6>
        <a:hlink>
          <a:srgbClr val="FFFF00"/>
        </a:hlink>
        <a:folHlink>
          <a:srgbClr val="660066"/>
        </a:folHlink>
      </a:clrScheme>
      <a:clrMap bg1="dk2" tx1="lt1" bg2="dk1" tx2="lt2" accent1="accent1" accent2="accent2" accent3="accent3" accent4="accent4" accent5="accent5" accent6="accent6" hlink="hlink" folHlink="folHlink"/>
    </a:extraClrScheme>
    <a:extraClrScheme>
      <a:clrScheme name="zz5 1">
        <a:dk1>
          <a:srgbClr val="800000"/>
        </a:dk1>
        <a:lt1>
          <a:srgbClr val="FFFFFF"/>
        </a:lt1>
        <a:dk2>
          <a:srgbClr val="000000"/>
        </a:dk2>
        <a:lt2>
          <a:srgbClr val="FFFFCC"/>
        </a:lt2>
        <a:accent1>
          <a:srgbClr val="777777"/>
        </a:accent1>
        <a:accent2>
          <a:srgbClr val="0033CC"/>
        </a:accent2>
        <a:accent3>
          <a:srgbClr val="AAAAAA"/>
        </a:accent3>
        <a:accent4>
          <a:srgbClr val="DADADA"/>
        </a:accent4>
        <a:accent5>
          <a:srgbClr val="BDBDBD"/>
        </a:accent5>
        <a:accent6>
          <a:srgbClr val="002DB9"/>
        </a:accent6>
        <a:hlink>
          <a:srgbClr val="800000"/>
        </a:hlink>
        <a:folHlink>
          <a:srgbClr val="660066"/>
        </a:folHlink>
      </a:clrScheme>
      <a:clrMap bg1="dk2" tx1="lt1" bg2="dk1" tx2="lt2" accent1="accent1" accent2="accent2" accent3="accent3" accent4="accent4" accent5="accent5" accent6="accent6" hlink="hlink" folHlink="folHlink"/>
    </a:extraClrScheme>
    <a:extraClrScheme>
      <a:clrScheme name="zz5 2">
        <a:dk1>
          <a:srgbClr val="009999"/>
        </a:dk1>
        <a:lt1>
          <a:srgbClr val="FFFFFF"/>
        </a:lt1>
        <a:dk2>
          <a:srgbClr val="336699"/>
        </a:dk2>
        <a:lt2>
          <a:srgbClr val="010000"/>
        </a:lt2>
        <a:accent1>
          <a:srgbClr val="CCECFF"/>
        </a:accent1>
        <a:accent2>
          <a:srgbClr val="FFFFCC"/>
        </a:accent2>
        <a:accent3>
          <a:srgbClr val="FFFFFF"/>
        </a:accent3>
        <a:accent4>
          <a:srgbClr val="008282"/>
        </a:accent4>
        <a:accent5>
          <a:srgbClr val="E2F4FF"/>
        </a:accent5>
        <a:accent6>
          <a:srgbClr val="E7E7B9"/>
        </a:accent6>
        <a:hlink>
          <a:srgbClr val="FF9966"/>
        </a:hlink>
        <a:folHlink>
          <a:srgbClr val="FFCC66"/>
        </a:folHlink>
      </a:clrScheme>
      <a:clrMap bg1="lt1" tx1="dk1" bg2="lt2" tx2="dk2" accent1="accent1" accent2="accent2" accent3="accent3" accent4="accent4" accent5="accent5" accent6="accent6" hlink="hlink" folHlink="folHlink"/>
    </a:extraClrScheme>
    <a:extraClrScheme>
      <a:clrScheme name="zz5 3">
        <a:dk1>
          <a:srgbClr val="000000"/>
        </a:dk1>
        <a:lt1>
          <a:srgbClr val="FFFFFF"/>
        </a:lt1>
        <a:dk2>
          <a:srgbClr val="000000"/>
        </a:dk2>
        <a:lt2>
          <a:srgbClr val="CBCBCB"/>
        </a:lt2>
        <a:accent1>
          <a:srgbClr val="C0C0C0"/>
        </a:accent1>
        <a:accent2>
          <a:srgbClr val="DDDDDD"/>
        </a:accent2>
        <a:accent3>
          <a:srgbClr val="FFFFFF"/>
        </a:accent3>
        <a:accent4>
          <a:srgbClr val="000000"/>
        </a:accent4>
        <a:accent5>
          <a:srgbClr val="DCDCDC"/>
        </a:accent5>
        <a:accent6>
          <a:srgbClr val="C8C8C8"/>
        </a:accent6>
        <a:hlink>
          <a:srgbClr val="5F5F5F"/>
        </a:hlink>
        <a:folHlink>
          <a:srgbClr val="DDDDDD"/>
        </a:folHlink>
      </a:clrScheme>
      <a:clrMap bg1="lt1" tx1="dk1" bg2="lt2" tx2="dk2" accent1="accent1" accent2="accent2" accent3="accent3" accent4="accent4" accent5="accent5" accent6="accent6" hlink="hlink" folHlink="folHlink"/>
    </a:extraClrScheme>
    <a:extraClrScheme>
      <a:clrScheme name="zz5 4">
        <a:dk1>
          <a:srgbClr val="800000"/>
        </a:dk1>
        <a:lt1>
          <a:srgbClr val="FFFFFF"/>
        </a:lt1>
        <a:dk2>
          <a:srgbClr val="000000"/>
        </a:dk2>
        <a:lt2>
          <a:srgbClr val="FFFF00"/>
        </a:lt2>
        <a:accent1>
          <a:srgbClr val="777777"/>
        </a:accent1>
        <a:accent2>
          <a:srgbClr val="0033CC"/>
        </a:accent2>
        <a:accent3>
          <a:srgbClr val="AAAAAA"/>
        </a:accent3>
        <a:accent4>
          <a:srgbClr val="DADADA"/>
        </a:accent4>
        <a:accent5>
          <a:srgbClr val="BDBDBD"/>
        </a:accent5>
        <a:accent6>
          <a:srgbClr val="002DB9"/>
        </a:accent6>
        <a:hlink>
          <a:srgbClr val="800000"/>
        </a:hlink>
        <a:folHlink>
          <a:srgbClr val="660066"/>
        </a:folHlink>
      </a:clrScheme>
      <a:clrMap bg1="dk2" tx1="lt1" bg2="dk1" tx2="lt2" accent1="accent1" accent2="accent2" accent3="accent3" accent4="accent4" accent5="accent5" accent6="accent6" hlink="hlink" folHlink="folHlink"/>
    </a:extraClrScheme>
    <a:extraClrScheme>
      <a:clrScheme name="zz5 5">
        <a:dk1>
          <a:srgbClr val="800000"/>
        </a:dk1>
        <a:lt1>
          <a:srgbClr val="FFFFFF"/>
        </a:lt1>
        <a:dk2>
          <a:srgbClr val="000000"/>
        </a:dk2>
        <a:lt2>
          <a:srgbClr val="FFFF00"/>
        </a:lt2>
        <a:accent1>
          <a:srgbClr val="777777"/>
        </a:accent1>
        <a:accent2>
          <a:srgbClr val="0033CC"/>
        </a:accent2>
        <a:accent3>
          <a:srgbClr val="AAAAAA"/>
        </a:accent3>
        <a:accent4>
          <a:srgbClr val="DADADA"/>
        </a:accent4>
        <a:accent5>
          <a:srgbClr val="BDBDBD"/>
        </a:accent5>
        <a:accent6>
          <a:srgbClr val="002DB9"/>
        </a:accent6>
        <a:hlink>
          <a:srgbClr val="FFFF00"/>
        </a:hlink>
        <a:folHlink>
          <a:srgbClr val="660066"/>
        </a:folHlink>
      </a:clrScheme>
      <a:clrMap bg1="dk2" tx1="lt1" bg2="dk1" tx2="lt2" accent1="accent1" accent2="accent2" accent3="accent3" accent4="accent4" accent5="accent5" accent6="accent6" hlink="hlink" folHlink="folHlink"/>
    </a:extraClrScheme>
    <a:extraClrScheme>
      <a:clrScheme name="zz5 6">
        <a:dk1>
          <a:srgbClr val="800000"/>
        </a:dk1>
        <a:lt1>
          <a:srgbClr val="FFFFFF"/>
        </a:lt1>
        <a:dk2>
          <a:srgbClr val="99CCFF"/>
        </a:dk2>
        <a:lt2>
          <a:srgbClr val="FFFF00"/>
        </a:lt2>
        <a:accent1>
          <a:srgbClr val="777777"/>
        </a:accent1>
        <a:accent2>
          <a:srgbClr val="0033CC"/>
        </a:accent2>
        <a:accent3>
          <a:srgbClr val="CAE2FF"/>
        </a:accent3>
        <a:accent4>
          <a:srgbClr val="DADADA"/>
        </a:accent4>
        <a:accent5>
          <a:srgbClr val="BDBDBD"/>
        </a:accent5>
        <a:accent6>
          <a:srgbClr val="002DB9"/>
        </a:accent6>
        <a:hlink>
          <a:srgbClr val="FFFF00"/>
        </a:hlink>
        <a:folHlink>
          <a:srgbClr val="660066"/>
        </a:folHlink>
      </a:clrScheme>
      <a:clrMap bg1="dk2" tx1="lt1" bg2="dk1" tx2="lt2" accent1="accent1" accent2="accent2" accent3="accent3" accent4="accent4" accent5="accent5" accent6="accent6" hlink="hlink" folHlink="folHlink"/>
    </a:extraClrScheme>
    <a:extraClrScheme>
      <a:clrScheme name="zz5 7">
        <a:dk1>
          <a:srgbClr val="800000"/>
        </a:dk1>
        <a:lt1>
          <a:srgbClr val="FFFFFF"/>
        </a:lt1>
        <a:dk2>
          <a:srgbClr val="CCECFF"/>
        </a:dk2>
        <a:lt2>
          <a:srgbClr val="FFFF00"/>
        </a:lt2>
        <a:accent1>
          <a:srgbClr val="777777"/>
        </a:accent1>
        <a:accent2>
          <a:srgbClr val="0033CC"/>
        </a:accent2>
        <a:accent3>
          <a:srgbClr val="E2F4FF"/>
        </a:accent3>
        <a:accent4>
          <a:srgbClr val="DADADA"/>
        </a:accent4>
        <a:accent5>
          <a:srgbClr val="BDBDBD"/>
        </a:accent5>
        <a:accent6>
          <a:srgbClr val="002DB9"/>
        </a:accent6>
        <a:hlink>
          <a:srgbClr val="FFFF00"/>
        </a:hlink>
        <a:folHlink>
          <a:srgbClr val="660066"/>
        </a:folHlink>
      </a:clrScheme>
      <a:clrMap bg1="dk2" tx1="lt1" bg2="dk1" tx2="lt2" accent1="accent1" accent2="accent2" accent3="accent3" accent4="accent4" accent5="accent5" accent6="accent6" hlink="hlink" folHlink="folHlink"/>
    </a:extraClrScheme>
    <a:extraClrScheme>
      <a:clrScheme name="zz5 8">
        <a:dk1>
          <a:srgbClr val="800000"/>
        </a:dk1>
        <a:lt1>
          <a:srgbClr val="FFFFFF"/>
        </a:lt1>
        <a:dk2>
          <a:srgbClr val="A0C1FC"/>
        </a:dk2>
        <a:lt2>
          <a:srgbClr val="FFFF00"/>
        </a:lt2>
        <a:accent1>
          <a:srgbClr val="777777"/>
        </a:accent1>
        <a:accent2>
          <a:srgbClr val="0033CC"/>
        </a:accent2>
        <a:accent3>
          <a:srgbClr val="CDDDFD"/>
        </a:accent3>
        <a:accent4>
          <a:srgbClr val="DADADA"/>
        </a:accent4>
        <a:accent5>
          <a:srgbClr val="BDBDBD"/>
        </a:accent5>
        <a:accent6>
          <a:srgbClr val="002DB9"/>
        </a:accent6>
        <a:hlink>
          <a:srgbClr val="FFFF00"/>
        </a:hlink>
        <a:folHlink>
          <a:srgbClr val="660066"/>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EsriMapsInfo xmlns="ESRI.ArcGIS.Mapping.OfficeIntegration.PowerPointInfo">
  <Version>Version1</Version>
  <RequiresSignIn>False</RequiresSignIn>
</EsriMapsInfo>
</file>

<file path=customXml/item2.xml><?xml version="1.0" encoding="utf-8"?>
<EsriMapsInfo xmlns="ESRI.ArcGIS.Mapping.OfficeIntegration.PowerPointInfo">
  <Version>Version1</Version>
  <RequiresSignIn>False</RequiresSignIn>
</EsriMapsInfo>
</file>

<file path=customXml/item3.xml><?xml version="1.0" encoding="utf-8"?>
<EsriMapsInfo xmlns="ESRI.ArcGIS.Mapping.OfficeIntegration.PowerPointInfo">
  <Version>Version1</Version>
  <RequiresSignIn>False</RequiresSignIn>
</EsriMapsInfo>
</file>

<file path=customXml/item4.xml><?xml version="1.0" encoding="utf-8"?>
<EsriMapsInfo xmlns="ESRI.ArcGIS.Mapping.OfficeIntegration.PowerPointInfo">
  <Version>Version1</Version>
  <RequiresSignIn>False</RequiresSignIn>
</EsriMapsInfo>
</file>

<file path=customXml/itemProps1.xml><?xml version="1.0" encoding="utf-8"?>
<ds:datastoreItem xmlns:ds="http://schemas.openxmlformats.org/officeDocument/2006/customXml" ds:itemID="{E0B00763-9D2F-4F5A-A7E8-0AA56FE3C83E}">
  <ds:schemaRefs>
    <ds:schemaRef ds:uri="ESRI.ArcGIS.Mapping.OfficeIntegration.PowerPointInfo"/>
  </ds:schemaRefs>
</ds:datastoreItem>
</file>

<file path=customXml/itemProps2.xml><?xml version="1.0" encoding="utf-8"?>
<ds:datastoreItem xmlns:ds="http://schemas.openxmlformats.org/officeDocument/2006/customXml" ds:itemID="{B079038B-2306-499E-8C38-210475A08323}">
  <ds:schemaRefs>
    <ds:schemaRef ds:uri="ESRI.ArcGIS.Mapping.OfficeIntegration.PowerPointInfo"/>
  </ds:schemaRefs>
</ds:datastoreItem>
</file>

<file path=customXml/itemProps3.xml><?xml version="1.0" encoding="utf-8"?>
<ds:datastoreItem xmlns:ds="http://schemas.openxmlformats.org/officeDocument/2006/customXml" ds:itemID="{EACE019A-6268-4CC2-9C49-26B8D7FE79C6}">
  <ds:schemaRefs>
    <ds:schemaRef ds:uri="ESRI.ArcGIS.Mapping.OfficeIntegration.PowerPointInfo"/>
  </ds:schemaRefs>
</ds:datastoreItem>
</file>

<file path=customXml/itemProps4.xml><?xml version="1.0" encoding="utf-8"?>
<ds:datastoreItem xmlns:ds="http://schemas.openxmlformats.org/officeDocument/2006/customXml" ds:itemID="{ED6094BD-8511-4458-A48D-4C03D5FBA9C7}">
  <ds:schemaRefs>
    <ds:schemaRef ds:uri="ESRI.ArcGIS.Mapping.OfficeIntegration.PowerPointInfo"/>
  </ds:schemaRefs>
</ds:datastoreItem>
</file>

<file path=docProps/app.xml><?xml version="1.0" encoding="utf-8"?>
<Properties xmlns="http://schemas.openxmlformats.org/officeDocument/2006/extended-properties" xmlns:vt="http://schemas.openxmlformats.org/officeDocument/2006/docPropsVTypes">
  <Template>Stream</Template>
  <TotalTime>9277</TotalTime>
  <Words>1663</Words>
  <Application>Microsoft Office PowerPoint</Application>
  <PresentationFormat>On-screen Show (4:3)</PresentationFormat>
  <Paragraphs>278</Paragraphs>
  <Slides>22</Slides>
  <Notes>16</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22</vt:i4>
      </vt:variant>
    </vt:vector>
  </HeadingPairs>
  <TitlesOfParts>
    <vt:vector size="33" baseType="lpstr">
      <vt:lpstr>ＭＳ Ｐゴシック</vt:lpstr>
      <vt:lpstr>ＭＳ Ｐゴシック</vt:lpstr>
      <vt:lpstr>Arial</vt:lpstr>
      <vt:lpstr>Arial Narrow</vt:lpstr>
      <vt:lpstr>Calibri</vt:lpstr>
      <vt:lpstr>Cambria Math</vt:lpstr>
      <vt:lpstr>Garamond</vt:lpstr>
      <vt:lpstr>Symbol</vt:lpstr>
      <vt:lpstr>Times New Roman</vt:lpstr>
      <vt:lpstr>Wingdings</vt:lpstr>
      <vt:lpstr>zz5</vt:lpstr>
      <vt:lpstr>Get Smart Know When Antibiotics Work  Pennsylvania   </vt:lpstr>
      <vt:lpstr>PowerPoint Presentation</vt:lpstr>
      <vt:lpstr>Get Smart: Know When Antibiotics  Work - Pennsylvania</vt:lpstr>
      <vt:lpstr>State perspective on the threat of antimicrobial resistance</vt:lpstr>
      <vt:lpstr>State perspective on the threat of antimicrobial resistance (cont’d) </vt:lpstr>
      <vt:lpstr>PowerPoint Presentation</vt:lpstr>
      <vt:lpstr>Rationale for a Collaborative Approach </vt:lpstr>
      <vt:lpstr>Get Smart Program Initiatives   </vt:lpstr>
      <vt:lpstr>Get Smart Program Initiatives: Objectives</vt:lpstr>
      <vt:lpstr>Pediatric Initiative  </vt:lpstr>
      <vt:lpstr>Pediatric Initiative (cont’d) </vt:lpstr>
      <vt:lpstr>PowerPoint Presentation</vt:lpstr>
      <vt:lpstr>PowerPoint Presentation</vt:lpstr>
      <vt:lpstr>Get Smart Pharmacy Initiative</vt:lpstr>
      <vt:lpstr>Get Smart Pharmacy Initiative (cont’d) </vt:lpstr>
      <vt:lpstr>Get Smart Pharmacy Initiative (cont’d) </vt:lpstr>
      <vt:lpstr>Get Smart Communication Initiative</vt:lpstr>
      <vt:lpstr>Get Smart Communication Initiative (cont’d) </vt:lpstr>
      <vt:lpstr>Get Smart Communication  Initiative (cont’d) </vt:lpstr>
      <vt:lpstr>Conclusions</vt:lpstr>
      <vt:lpstr>PowerPoint Presentation</vt:lpstr>
      <vt:lpstr>PowerPoint Presentation</vt:lpstr>
    </vt:vector>
  </TitlesOfParts>
  <Company>CDC</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Get Smart: Know When Antibiotics Work</dc:title>
  <dc:creator>csx5</dc:creator>
  <cp:lastModifiedBy>Droddy, Julie</cp:lastModifiedBy>
  <cp:revision>460</cp:revision>
  <cp:lastPrinted>2016-06-14T20:21:51Z</cp:lastPrinted>
  <dcterms:created xsi:type="dcterms:W3CDTF">2013-10-22T23:42:58Z</dcterms:created>
  <dcterms:modified xsi:type="dcterms:W3CDTF">2016-07-01T20:56:23Z</dcterms:modified>
</cp:coreProperties>
</file>