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73"/>
  </p:notesMasterIdLst>
  <p:sldIdLst>
    <p:sldId id="256" r:id="rId3"/>
    <p:sldId id="257" r:id="rId4"/>
    <p:sldId id="273" r:id="rId5"/>
    <p:sldId id="409" r:id="rId6"/>
    <p:sldId id="430" r:id="rId7"/>
    <p:sldId id="408" r:id="rId8"/>
    <p:sldId id="414" r:id="rId9"/>
    <p:sldId id="415" r:id="rId10"/>
    <p:sldId id="416" r:id="rId11"/>
    <p:sldId id="417" r:id="rId12"/>
    <p:sldId id="418" r:id="rId13"/>
    <p:sldId id="293" r:id="rId14"/>
    <p:sldId id="297" r:id="rId15"/>
    <p:sldId id="398" r:id="rId16"/>
    <p:sldId id="427" r:id="rId17"/>
    <p:sldId id="399" r:id="rId18"/>
    <p:sldId id="419" r:id="rId19"/>
    <p:sldId id="420" r:id="rId20"/>
    <p:sldId id="431" r:id="rId21"/>
    <p:sldId id="433" r:id="rId22"/>
    <p:sldId id="413" r:id="rId23"/>
    <p:sldId id="294" r:id="rId24"/>
    <p:sldId id="361" r:id="rId25"/>
    <p:sldId id="421" r:id="rId26"/>
    <p:sldId id="298" r:id="rId27"/>
    <p:sldId id="362" r:id="rId28"/>
    <p:sldId id="412" r:id="rId29"/>
    <p:sldId id="305" r:id="rId30"/>
    <p:sldId id="432" r:id="rId31"/>
    <p:sldId id="307" r:id="rId32"/>
    <p:sldId id="349" r:id="rId33"/>
    <p:sldId id="350" r:id="rId34"/>
    <p:sldId id="310" r:id="rId35"/>
    <p:sldId id="312" r:id="rId36"/>
    <p:sldId id="313" r:id="rId37"/>
    <p:sldId id="314" r:id="rId38"/>
    <p:sldId id="315" r:id="rId39"/>
    <p:sldId id="316" r:id="rId40"/>
    <p:sldId id="317" r:id="rId41"/>
    <p:sldId id="318" r:id="rId42"/>
    <p:sldId id="319" r:id="rId43"/>
    <p:sldId id="351" r:id="rId44"/>
    <p:sldId id="321" r:id="rId45"/>
    <p:sldId id="352" r:id="rId46"/>
    <p:sldId id="355" r:id="rId47"/>
    <p:sldId id="356" r:id="rId48"/>
    <p:sldId id="325" r:id="rId49"/>
    <p:sldId id="357" r:id="rId50"/>
    <p:sldId id="326" r:id="rId51"/>
    <p:sldId id="327" r:id="rId52"/>
    <p:sldId id="328" r:id="rId53"/>
    <p:sldId id="331" r:id="rId54"/>
    <p:sldId id="332" r:id="rId55"/>
    <p:sldId id="334" r:id="rId56"/>
    <p:sldId id="335" r:id="rId57"/>
    <p:sldId id="336" r:id="rId58"/>
    <p:sldId id="422" r:id="rId59"/>
    <p:sldId id="405" r:id="rId60"/>
    <p:sldId id="425" r:id="rId61"/>
    <p:sldId id="407" r:id="rId62"/>
    <p:sldId id="338" r:id="rId63"/>
    <p:sldId id="339" r:id="rId64"/>
    <p:sldId id="426" r:id="rId65"/>
    <p:sldId id="341" r:id="rId66"/>
    <p:sldId id="411" r:id="rId67"/>
    <p:sldId id="428" r:id="rId68"/>
    <p:sldId id="375" r:id="rId69"/>
    <p:sldId id="344" r:id="rId70"/>
    <p:sldId id="345" r:id="rId71"/>
    <p:sldId id="347" r:id="rId72"/>
  </p:sldIdLst>
  <p:sldSz cx="9144000" cy="5143500" type="screen16x9"/>
  <p:notesSz cx="6858000" cy="9144000"/>
  <p:defaultTex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496"/>
    <a:srgbClr val="D5D500"/>
    <a:srgbClr val="06588E"/>
    <a:srgbClr val="3F86B7"/>
    <a:srgbClr val="216EA1"/>
    <a:srgbClr val="5194C4"/>
    <a:srgbClr val="3C83B5"/>
    <a:srgbClr val="3B82B4"/>
    <a:srgbClr val="4086B8"/>
    <a:srgbClr val="579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7" autoAdjust="0"/>
    <p:restoredTop sz="88468" autoAdjust="0"/>
  </p:normalViewPr>
  <p:slideViewPr>
    <p:cSldViewPr snapToGrid="0">
      <p:cViewPr varScale="1">
        <p:scale>
          <a:sx n="134" d="100"/>
          <a:sy n="134" d="100"/>
        </p:scale>
        <p:origin x="-480" y="-104"/>
      </p:cViewPr>
      <p:guideLst>
        <p:guide orient="horz" pos="2160"/>
        <p:guide orient="horz" pos="1620"/>
        <p:guide pos="3840"/>
        <p:guide pos="2880"/>
      </p:guideLst>
    </p:cSldViewPr>
  </p:slideViewPr>
  <p:notesTextViewPr>
    <p:cViewPr>
      <p:scale>
        <a:sx n="1" d="1"/>
        <a:sy n="1" d="1"/>
      </p:scale>
      <p:origin x="0" y="0"/>
    </p:cViewPr>
  </p:notesTextViewPr>
  <p:sorterViewPr>
    <p:cViewPr>
      <p:scale>
        <a:sx n="150" d="100"/>
        <a:sy n="150" d="100"/>
      </p:scale>
      <p:origin x="0" y="10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1B2503-C7DF-B743-A1CD-DD6A5F84B84D}" type="datetimeFigureOut">
              <a:rPr lang="en-US" smtClean="0"/>
              <a:t>11/16/16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C805B1-5CCF-F64B-89F2-533C26FB236B}" type="slidenum">
              <a:rPr lang="en-US" smtClean="0"/>
              <a:t>‹#›</a:t>
            </a:fld>
            <a:endParaRPr lang="en-US"/>
          </a:p>
        </p:txBody>
      </p:sp>
    </p:spTree>
    <p:extLst>
      <p:ext uri="{BB962C8B-B14F-4D97-AF65-F5344CB8AC3E}">
        <p14:creationId xmlns:p14="http://schemas.microsoft.com/office/powerpoint/2010/main" val="35992066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American_prison" TargetMode="External"/><Relationship Id="rId4" Type="http://schemas.openxmlformats.org/officeDocument/2006/relationships/hyperlink" Target="https://en.wikipedia.org/wiki/Philadelphia" TargetMode="External"/><Relationship Id="rId5" Type="http://schemas.openxmlformats.org/officeDocument/2006/relationships/hyperlink" Target="https://en.wikipedia.org/wiki/Pennsylvania" TargetMode="External"/><Relationship Id="rId6" Type="http://schemas.openxmlformats.org/officeDocument/2006/relationships/hyperlink" Target="https://en.wikipedia.org/wiki/Fairmount,_Philadelphia,_Pennsylvania" TargetMode="External"/><Relationship Id="rId7" Type="http://schemas.openxmlformats.org/officeDocument/2006/relationships/hyperlink" Target="https://en.wikipedia.org/wiki/Walnut_Street_Jail" TargetMode="External"/><Relationship Id="rId8" Type="http://schemas.openxmlformats.org/officeDocument/2006/relationships/hyperlink" Target="https://en.wikipedia.org/wiki/Al_Capone" TargetMode="External"/><Relationship Id="rId9" Type="http://schemas.openxmlformats.org/officeDocument/2006/relationships/hyperlink" Target="https://en.wikipedia.org/wiki/Willie_Sutton" TargetMode="External"/><Relationship Id="rId10" Type="http://schemas.openxmlformats.org/officeDocument/2006/relationships/hyperlink" Target="https://en.wikipedia.org/wiki/National_Historic_Landmark"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Eastern State Penitentiary</a:t>
            </a:r>
            <a:r>
              <a:rPr lang="en-US" sz="1200" b="0" kern="1200" dirty="0" smtClean="0">
                <a:solidFill>
                  <a:schemeClr val="tx1"/>
                </a:solidFill>
                <a:latin typeface="+mn-lt"/>
                <a:ea typeface="+mn-ea"/>
                <a:cs typeface="+mn-cs"/>
              </a:rPr>
              <a:t>, also known as </a:t>
            </a:r>
            <a:r>
              <a:rPr lang="en-US" sz="1200" b="1" kern="1200" dirty="0" smtClean="0">
                <a:solidFill>
                  <a:schemeClr val="tx1"/>
                </a:solidFill>
                <a:latin typeface="+mn-lt"/>
                <a:ea typeface="+mn-ea"/>
                <a:cs typeface="+mn-cs"/>
              </a:rPr>
              <a:t>ESP</a:t>
            </a:r>
            <a:r>
              <a:rPr lang="en-US" sz="1200" b="0" kern="1200" dirty="0" smtClean="0">
                <a:solidFill>
                  <a:schemeClr val="tx1"/>
                </a:solidFill>
                <a:latin typeface="+mn-lt"/>
                <a:ea typeface="+mn-ea"/>
                <a:cs typeface="+mn-cs"/>
              </a:rPr>
              <a:t>, is a former </a:t>
            </a:r>
            <a:r>
              <a:rPr lang="en-US" sz="1200" b="0" kern="1200" dirty="0" smtClean="0">
                <a:solidFill>
                  <a:schemeClr val="tx1"/>
                </a:solidFill>
                <a:latin typeface="+mn-lt"/>
                <a:ea typeface="+mn-ea"/>
                <a:cs typeface="+mn-cs"/>
                <a:hlinkClick r:id="rId3"/>
              </a:rPr>
              <a:t>American prison in </a:t>
            </a:r>
            <a:r>
              <a:rPr lang="en-US" sz="1200" b="0" kern="1200" dirty="0" smtClean="0">
                <a:solidFill>
                  <a:schemeClr val="tx1"/>
                </a:solidFill>
                <a:latin typeface="+mn-lt"/>
                <a:ea typeface="+mn-ea"/>
                <a:cs typeface="+mn-cs"/>
                <a:hlinkClick r:id="rId4"/>
              </a:rPr>
              <a:t>Philadelphia, </a:t>
            </a:r>
            <a:r>
              <a:rPr lang="en-US" sz="1200" b="0" kern="1200" dirty="0" smtClean="0">
                <a:solidFill>
                  <a:schemeClr val="tx1"/>
                </a:solidFill>
                <a:latin typeface="+mn-lt"/>
                <a:ea typeface="+mn-ea"/>
                <a:cs typeface="+mn-cs"/>
                <a:hlinkClick r:id="rId5"/>
              </a:rPr>
              <a:t>Pennsylvania.</a:t>
            </a:r>
            <a:r>
              <a:rPr lang="en-US" sz="1200" b="0" kern="1200" baseline="30000" dirty="0" smtClean="0">
                <a:solidFill>
                  <a:schemeClr val="tx1"/>
                </a:solidFill>
                <a:latin typeface="+mn-lt"/>
                <a:ea typeface="+mn-ea"/>
                <a:cs typeface="+mn-cs"/>
                <a:hlinkClick r:id="rId5"/>
              </a:rPr>
              <a:t>[5]</a:t>
            </a:r>
            <a:r>
              <a:rPr lang="en-US" sz="1200" b="0" kern="1200" baseline="0" dirty="0" smtClean="0">
                <a:solidFill>
                  <a:schemeClr val="tx1"/>
                </a:solidFill>
                <a:latin typeface="+mn-lt"/>
                <a:ea typeface="+mn-ea"/>
                <a:cs typeface="+mn-cs"/>
                <a:hlinkClick r:id="rId5"/>
              </a:rPr>
              <a:t> It is located at 2027 Fairmount Avenue between Corinthian Avenue and North 22nd Street in the </a:t>
            </a:r>
            <a:r>
              <a:rPr lang="en-US" sz="1200" b="0" kern="1200" baseline="0" dirty="0" smtClean="0">
                <a:solidFill>
                  <a:schemeClr val="tx1"/>
                </a:solidFill>
                <a:latin typeface="+mn-lt"/>
                <a:ea typeface="+mn-ea"/>
                <a:cs typeface="+mn-cs"/>
                <a:hlinkClick r:id="rId6"/>
              </a:rPr>
              <a:t>Fairmount section of the city, and was operational from 1829 until 1971. The penitentiary refined the revolutionary system of separate incarceration first pioneered at the </a:t>
            </a:r>
            <a:r>
              <a:rPr lang="en-US" sz="1200" b="0" kern="1200" baseline="0" dirty="0" smtClean="0">
                <a:solidFill>
                  <a:schemeClr val="tx1"/>
                </a:solidFill>
                <a:latin typeface="+mn-lt"/>
                <a:ea typeface="+mn-ea"/>
                <a:cs typeface="+mn-cs"/>
                <a:hlinkClick r:id="rId7"/>
              </a:rPr>
              <a:t>Walnut Street Jail which emphasized principles of reform rather than punishment.</a:t>
            </a:r>
            <a:r>
              <a:rPr lang="en-US" sz="1200" b="0" kern="1200" baseline="30000" dirty="0" smtClean="0">
                <a:solidFill>
                  <a:schemeClr val="tx1"/>
                </a:solidFill>
                <a:latin typeface="+mn-lt"/>
                <a:ea typeface="+mn-ea"/>
                <a:cs typeface="+mn-cs"/>
                <a:hlinkClick r:id="rId7"/>
              </a:rPr>
              <a:t>[6]</a:t>
            </a:r>
            <a:endParaRPr lang="en-US" sz="1200" b="0" kern="1200" baseline="0" dirty="0" smtClean="0">
              <a:solidFill>
                <a:schemeClr val="tx1"/>
              </a:solidFill>
              <a:latin typeface="+mn-lt"/>
              <a:ea typeface="+mn-ea"/>
              <a:cs typeface="+mn-cs"/>
              <a:hlinkClick r:id="rId7"/>
            </a:endParaRPr>
          </a:p>
          <a:p>
            <a:r>
              <a:rPr lang="en-US" sz="1200" b="0" kern="1200" baseline="0" dirty="0" smtClean="0">
                <a:solidFill>
                  <a:schemeClr val="tx1"/>
                </a:solidFill>
                <a:latin typeface="+mn-lt"/>
                <a:ea typeface="+mn-ea"/>
                <a:cs typeface="+mn-cs"/>
              </a:rPr>
              <a:t>Notorious criminals such as </a:t>
            </a:r>
            <a:r>
              <a:rPr lang="en-US" sz="1200" b="0" kern="1200" baseline="0" dirty="0" smtClean="0">
                <a:solidFill>
                  <a:schemeClr val="tx1"/>
                </a:solidFill>
                <a:latin typeface="+mn-lt"/>
                <a:ea typeface="+mn-ea"/>
                <a:cs typeface="+mn-cs"/>
                <a:hlinkClick r:id="rId8"/>
              </a:rPr>
              <a:t>Al Capone and bank robber </a:t>
            </a:r>
            <a:r>
              <a:rPr lang="en-US" sz="1200" b="0" kern="1200" baseline="0" dirty="0" smtClean="0">
                <a:solidFill>
                  <a:schemeClr val="tx1"/>
                </a:solidFill>
                <a:latin typeface="+mn-lt"/>
                <a:ea typeface="+mn-ea"/>
                <a:cs typeface="+mn-cs"/>
                <a:hlinkClick r:id="rId9"/>
              </a:rPr>
              <a:t>Willie Sutton were held inside its innovative wagon wheel design. At its completion, the building was the largest and most expensive public structure ever erected, and quickly became a model for more than 300 prisons worldwide.</a:t>
            </a:r>
          </a:p>
          <a:p>
            <a:r>
              <a:rPr lang="en-US" sz="1200" b="0" kern="1200" baseline="0" dirty="0" smtClean="0">
                <a:solidFill>
                  <a:schemeClr val="tx1"/>
                </a:solidFill>
                <a:latin typeface="+mn-lt"/>
                <a:ea typeface="+mn-ea"/>
                <a:cs typeface="+mn-cs"/>
              </a:rPr>
              <a:t>The prison is currently a U.S. </a:t>
            </a:r>
            <a:r>
              <a:rPr lang="en-US" sz="1200" b="0" kern="1200" baseline="0" dirty="0" smtClean="0">
                <a:solidFill>
                  <a:schemeClr val="tx1"/>
                </a:solidFill>
                <a:latin typeface="+mn-lt"/>
                <a:ea typeface="+mn-ea"/>
                <a:cs typeface="+mn-cs"/>
                <a:hlinkClick r:id="rId10"/>
              </a:rPr>
              <a:t>National Historic Landmark,</a:t>
            </a:r>
            <a:r>
              <a:rPr lang="en-US" sz="1200" b="0" kern="1200" baseline="30000" dirty="0" smtClean="0">
                <a:solidFill>
                  <a:schemeClr val="tx1"/>
                </a:solidFill>
                <a:latin typeface="+mn-lt"/>
                <a:ea typeface="+mn-ea"/>
                <a:cs typeface="+mn-cs"/>
                <a:hlinkClick r:id="rId10"/>
              </a:rPr>
              <a:t>[4]</a:t>
            </a:r>
            <a:r>
              <a:rPr lang="en-US" sz="1200" b="0" kern="1200" baseline="0" dirty="0" smtClean="0">
                <a:solidFill>
                  <a:schemeClr val="tx1"/>
                </a:solidFill>
                <a:latin typeface="+mn-lt"/>
                <a:ea typeface="+mn-ea"/>
                <a:cs typeface="+mn-cs"/>
                <a:hlinkClick r:id="rId10"/>
              </a:rPr>
              <a:t> which is open to the public as a museum for tours seven days a week, twelve months a year, 10 am to 5 pm.</a:t>
            </a:r>
            <a:endParaRPr lang="en-US" dirty="0"/>
          </a:p>
        </p:txBody>
      </p:sp>
      <p:sp>
        <p:nvSpPr>
          <p:cNvPr id="4" name="Slide Number Placeholder 3"/>
          <p:cNvSpPr>
            <a:spLocks noGrp="1"/>
          </p:cNvSpPr>
          <p:nvPr>
            <p:ph type="sldNum" sz="quarter" idx="10"/>
          </p:nvPr>
        </p:nvSpPr>
        <p:spPr/>
        <p:txBody>
          <a:bodyPr/>
          <a:lstStyle/>
          <a:p>
            <a:fld id="{3EC805B1-5CCF-F64B-89F2-533C26FB236B}" type="slidenum">
              <a:rPr lang="en-US" smtClean="0"/>
              <a:t>4</a:t>
            </a:fld>
            <a:endParaRPr lang="en-US"/>
          </a:p>
        </p:txBody>
      </p:sp>
    </p:spTree>
    <p:extLst>
      <p:ext uri="{BB962C8B-B14F-4D97-AF65-F5344CB8AC3E}">
        <p14:creationId xmlns:p14="http://schemas.microsoft.com/office/powerpoint/2010/main" val="1044256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To briefly outline the rationale for the use of these narrow spectrum agents . .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F81216-0FBB-5347-8725-848FA661ACBE}" type="slidenum">
              <a:rPr lang="en-US" sz="1200"/>
              <a:pPr eaLnBrk="1" hangingPunct="1"/>
              <a:t>41</a:t>
            </a:fld>
            <a:endParaRPr lang="en-US" sz="1200"/>
          </a:p>
        </p:txBody>
      </p:sp>
    </p:spTree>
    <p:extLst>
      <p:ext uri="{BB962C8B-B14F-4D97-AF65-F5344CB8AC3E}">
        <p14:creationId xmlns:p14="http://schemas.microsoft.com/office/powerpoint/2010/main" val="174529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PhD</a:t>
            </a:r>
            <a:r>
              <a:rPr lang="en-US" baseline="0" dirty="0" smtClean="0"/>
              <a:t> sociologist, qualitative methods, particularly ethnography, </a:t>
            </a:r>
          </a:p>
          <a:p>
            <a:r>
              <a:rPr lang="en-US" sz="1200" kern="1200" dirty="0" smtClean="0">
                <a:solidFill>
                  <a:schemeClr val="tx1"/>
                </a:solidFill>
                <a:latin typeface="+mn-lt"/>
                <a:ea typeface="+mn-ea"/>
                <a:cs typeface="+mn-cs"/>
              </a:rPr>
              <a:t>focuses on the nonclinical factors that shape antibiotic prescribing and the social factors that influence success in antibiotic stewardship. </a:t>
            </a:r>
            <a:endParaRPr lang="en-US" dirty="0"/>
          </a:p>
        </p:txBody>
      </p:sp>
      <p:sp>
        <p:nvSpPr>
          <p:cNvPr id="4" name="Slide Number Placeholder 3"/>
          <p:cNvSpPr>
            <a:spLocks noGrp="1"/>
          </p:cNvSpPr>
          <p:nvPr>
            <p:ph type="sldNum" sz="quarter" idx="10"/>
          </p:nvPr>
        </p:nvSpPr>
        <p:spPr/>
        <p:txBody>
          <a:bodyPr/>
          <a:lstStyle/>
          <a:p>
            <a:fld id="{3EC805B1-5CCF-F64B-89F2-533C26FB236B}" type="slidenum">
              <a:rPr lang="en-US" smtClean="0"/>
              <a:t>48</a:t>
            </a:fld>
            <a:endParaRPr lang="en-US"/>
          </a:p>
        </p:txBody>
      </p:sp>
    </p:spTree>
    <p:extLst>
      <p:ext uri="{BB962C8B-B14F-4D97-AF65-F5344CB8AC3E}">
        <p14:creationId xmlns:p14="http://schemas.microsoft.com/office/powerpoint/2010/main" val="4067044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To address thee issues for inpatients, the IDSA, SHEA, and other organizations have called for ASPs; however, most antibiotic use – and misuse – occurs in the outpatient setting. This project begins to address the question of whether outpatient antimicrobial stewardship is feasible</a:t>
            </a:r>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49</a:t>
            </a:fld>
            <a:endParaRPr lang="en-US"/>
          </a:p>
        </p:txBody>
      </p:sp>
    </p:spTree>
    <p:extLst>
      <p:ext uri="{BB962C8B-B14F-4D97-AF65-F5344CB8AC3E}">
        <p14:creationId xmlns:p14="http://schemas.microsoft.com/office/powerpoint/2010/main" val="1577144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51</a:t>
            </a:fld>
            <a:endParaRPr lang="en-US"/>
          </a:p>
        </p:txBody>
      </p:sp>
    </p:spTree>
    <p:extLst>
      <p:ext uri="{BB962C8B-B14F-4D97-AF65-F5344CB8AC3E}">
        <p14:creationId xmlns:p14="http://schemas.microsoft.com/office/powerpoint/2010/main" val="679376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53</a:t>
            </a:fld>
            <a:endParaRPr lang="en-US"/>
          </a:p>
        </p:txBody>
      </p:sp>
    </p:spTree>
    <p:extLst>
      <p:ext uri="{BB962C8B-B14F-4D97-AF65-F5344CB8AC3E}">
        <p14:creationId xmlns:p14="http://schemas.microsoft.com/office/powerpoint/2010/main" val="115108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54</a:t>
            </a:fld>
            <a:endParaRPr lang="en-US"/>
          </a:p>
        </p:txBody>
      </p:sp>
    </p:spTree>
    <p:extLst>
      <p:ext uri="{BB962C8B-B14F-4D97-AF65-F5344CB8AC3E}">
        <p14:creationId xmlns:p14="http://schemas.microsoft.com/office/powerpoint/2010/main" val="188504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55</a:t>
            </a:fld>
            <a:endParaRPr lang="en-US"/>
          </a:p>
        </p:txBody>
      </p:sp>
    </p:spTree>
    <p:extLst>
      <p:ext uri="{BB962C8B-B14F-4D97-AF65-F5344CB8AC3E}">
        <p14:creationId xmlns:p14="http://schemas.microsoft.com/office/powerpoint/2010/main" val="70784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56</a:t>
            </a:fld>
            <a:endParaRPr lang="en-US"/>
          </a:p>
        </p:txBody>
      </p:sp>
    </p:spTree>
    <p:extLst>
      <p:ext uri="{BB962C8B-B14F-4D97-AF65-F5344CB8AC3E}">
        <p14:creationId xmlns:p14="http://schemas.microsoft.com/office/powerpoint/2010/main" val="2111575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Of 10414 children, 4239 (40.7%) received amoxicillin, 4430 (42.5%) received macrolides, and 1745 (16.8%) received broad-spectrum antibiotics. Factors associated with an increased odds of receipt of macrolides compared with amoxicillin included patient age ≥ 5 years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6.18; 95% CI: 5.53, 6.91), prior antibiotic receipt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1.79; 95% CI: 1.56, 2.04), and private insurance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1.47; 95% CI: 1.28, 1.70). The predicted probability of a child being prescribed a macrolide ranged significantly between 0.22 and 0.83 across clinics. Nonclinical characteristics associated with an increased odds of receipt of broad-spectrum antibiotics compared with amoxicillin included suburban practice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7.50; 95% CI: 4.16, 13.55) and private insurance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1.42; 95% CI: 1.18, 1.71).</a:t>
            </a:r>
          </a:p>
          <a:p>
            <a:endParaRPr lang="en-US" dirty="0"/>
          </a:p>
        </p:txBody>
      </p:sp>
      <p:sp>
        <p:nvSpPr>
          <p:cNvPr id="4" name="Slide Number Placeholder 3"/>
          <p:cNvSpPr>
            <a:spLocks noGrp="1"/>
          </p:cNvSpPr>
          <p:nvPr>
            <p:ph type="sldNum" sz="quarter" idx="10"/>
          </p:nvPr>
        </p:nvSpPr>
        <p:spPr/>
        <p:txBody>
          <a:bodyPr/>
          <a:lstStyle/>
          <a:p>
            <a:fld id="{3EC805B1-5CCF-F64B-89F2-533C26FB236B}" type="slidenum">
              <a:rPr lang="en-US" smtClean="0"/>
              <a:t>59</a:t>
            </a:fld>
            <a:endParaRPr lang="en-US"/>
          </a:p>
        </p:txBody>
      </p:sp>
    </p:spTree>
    <p:extLst>
      <p:ext uri="{BB962C8B-B14F-4D97-AF65-F5344CB8AC3E}">
        <p14:creationId xmlns:p14="http://schemas.microsoft.com/office/powerpoint/2010/main" val="404404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Of 10414 children, 4239 (40.7%) received amoxicillin, 4430 (42.5%) received macrolides, and 1745 (16.8%) received broad-spectrum antibiotics. Factors associated with an increased odds of receipt of macrolides compared with amoxicillin included patient age ≥ 5 years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6.18; 95% CI: 5.53, 6.91), prior antibiotic receipt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1.79; 95% CI: 1.56, 2.04), and private insurance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1.47; 95% CI: 1.28, 1.70). The predicted probability of a child being prescribed a macrolide ranged significantly between 0.22 and 0.83 across clinics. Nonclinical characteristics associated with an increased odds of receipt of broad-spectrum antibiotics compared with amoxicillin included suburban practice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7.50; 95% CI: 4.16, 13.55) and private insurance (</a:t>
            </a:r>
            <a:r>
              <a:rPr lang="en-US" sz="1200" kern="1200" dirty="0" err="1" smtClean="0">
                <a:solidFill>
                  <a:schemeClr val="tx1"/>
                </a:solidFill>
                <a:effectLst/>
                <a:latin typeface="+mn-lt"/>
                <a:ea typeface="+mn-ea"/>
                <a:cs typeface="+mn-cs"/>
              </a:rPr>
              <a:t>aOR</a:t>
            </a:r>
            <a:r>
              <a:rPr lang="en-US" sz="1200" kern="1200" dirty="0" smtClean="0">
                <a:solidFill>
                  <a:schemeClr val="tx1"/>
                </a:solidFill>
                <a:effectLst/>
                <a:latin typeface="+mn-lt"/>
                <a:ea typeface="+mn-ea"/>
                <a:cs typeface="+mn-cs"/>
              </a:rPr>
              <a:t> 1.42; 95% CI: 1.18, 1.71).</a:t>
            </a:r>
          </a:p>
          <a:p>
            <a:endParaRPr lang="en-US" dirty="0"/>
          </a:p>
        </p:txBody>
      </p:sp>
      <p:sp>
        <p:nvSpPr>
          <p:cNvPr id="4" name="Slide Number Placeholder 3"/>
          <p:cNvSpPr>
            <a:spLocks noGrp="1"/>
          </p:cNvSpPr>
          <p:nvPr>
            <p:ph type="sldNum" sz="quarter" idx="10"/>
          </p:nvPr>
        </p:nvSpPr>
        <p:spPr/>
        <p:txBody>
          <a:bodyPr/>
          <a:lstStyle/>
          <a:p>
            <a:fld id="{3EC805B1-5CCF-F64B-89F2-533C26FB236B}" type="slidenum">
              <a:rPr lang="en-US" smtClean="0"/>
              <a:t>60</a:t>
            </a:fld>
            <a:endParaRPr lang="en-US"/>
          </a:p>
        </p:txBody>
      </p:sp>
    </p:spTree>
    <p:extLst>
      <p:ext uri="{BB962C8B-B14F-4D97-AF65-F5344CB8AC3E}">
        <p14:creationId xmlns:p14="http://schemas.microsoft.com/office/powerpoint/2010/main" val="158057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Swedish Institute for Communicable Disease Control </a:t>
            </a:r>
            <a:endParaRPr lang="en-US" dirty="0" smtClean="0"/>
          </a:p>
          <a:p>
            <a:endParaRPr lang="en-US" dirty="0"/>
          </a:p>
        </p:txBody>
      </p:sp>
      <p:sp>
        <p:nvSpPr>
          <p:cNvPr id="4" name="Slide Number Placeholder 3"/>
          <p:cNvSpPr>
            <a:spLocks noGrp="1"/>
          </p:cNvSpPr>
          <p:nvPr>
            <p:ph type="sldNum" sz="quarter" idx="10"/>
          </p:nvPr>
        </p:nvSpPr>
        <p:spPr/>
        <p:txBody>
          <a:bodyPr/>
          <a:lstStyle/>
          <a:p>
            <a:fld id="{3EC805B1-5CCF-F64B-89F2-533C26FB236B}" type="slidenum">
              <a:rPr lang="en-US" smtClean="0"/>
              <a:t>14</a:t>
            </a:fld>
            <a:endParaRPr lang="en-US"/>
          </a:p>
        </p:txBody>
      </p:sp>
    </p:spTree>
    <p:extLst>
      <p:ext uri="{BB962C8B-B14F-4D97-AF65-F5344CB8AC3E}">
        <p14:creationId xmlns:p14="http://schemas.microsoft.com/office/powerpoint/2010/main" val="2298289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62</a:t>
            </a:fld>
            <a:endParaRPr lang="en-US"/>
          </a:p>
        </p:txBody>
      </p:sp>
    </p:spTree>
    <p:extLst>
      <p:ext uri="{BB962C8B-B14F-4D97-AF65-F5344CB8AC3E}">
        <p14:creationId xmlns:p14="http://schemas.microsoft.com/office/powerpoint/2010/main" val="1055944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63</a:t>
            </a:fld>
            <a:endParaRPr lang="en-US"/>
          </a:p>
        </p:txBody>
      </p:sp>
    </p:spTree>
    <p:extLst>
      <p:ext uri="{BB962C8B-B14F-4D97-AF65-F5344CB8AC3E}">
        <p14:creationId xmlns:p14="http://schemas.microsoft.com/office/powerpoint/2010/main" val="203655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64</a:t>
            </a:fld>
            <a:endParaRPr lang="en-US"/>
          </a:p>
        </p:txBody>
      </p:sp>
    </p:spTree>
    <p:extLst>
      <p:ext uri="{BB962C8B-B14F-4D97-AF65-F5344CB8AC3E}">
        <p14:creationId xmlns:p14="http://schemas.microsoft.com/office/powerpoint/2010/main" val="449781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65</a:t>
            </a:fld>
            <a:endParaRPr lang="en-US"/>
          </a:p>
        </p:txBody>
      </p:sp>
    </p:spTree>
    <p:extLst>
      <p:ext uri="{BB962C8B-B14F-4D97-AF65-F5344CB8AC3E}">
        <p14:creationId xmlns:p14="http://schemas.microsoft.com/office/powerpoint/2010/main" val="329989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328613" y="2612572"/>
            <a:ext cx="6200775" cy="6255657"/>
          </a:xfrm>
        </p:spPr>
        <p:txBody>
          <a:bodyPr>
            <a:noAutofit/>
          </a:bodyPr>
          <a:lstStyle/>
          <a:p>
            <a:r>
              <a:rPr lang="en-US" sz="2300" dirty="0" smtClean="0">
                <a:latin typeface="Times New Roman" pitchFamily="18" charset="0"/>
                <a:cs typeface="Times New Roman" pitchFamily="18" charset="0"/>
              </a:rPr>
              <a:t>The third intervention was Peer Comparison, which was not EHR-based. </a:t>
            </a:r>
          </a:p>
          <a:p>
            <a:r>
              <a:rPr lang="en-US" sz="2300" dirty="0" smtClean="0">
                <a:latin typeface="Times New Roman" pitchFamily="18" charset="0"/>
                <a:cs typeface="Times New Roman" pitchFamily="18" charset="0"/>
              </a:rPr>
              <a:t>Each month, we sent clinicians who were in the Peer Comparison group an email that compared their performance with that of their peers. </a:t>
            </a:r>
          </a:p>
          <a:p>
            <a:r>
              <a:rPr lang="en-US" sz="2300" b="1" dirty="0" smtClean="0">
                <a:latin typeface="Times New Roman" pitchFamily="18" charset="0"/>
                <a:cs typeface="Times New Roman" pitchFamily="18" charset="0"/>
              </a:rPr>
              <a:t>For clinicians who were in the top 10% best performers </a:t>
            </a:r>
            <a:r>
              <a:rPr lang="en-US" sz="2300" dirty="0" smtClean="0">
                <a:latin typeface="Times New Roman" pitchFamily="18" charset="0"/>
                <a:cs typeface="Times New Roman" pitchFamily="18" charset="0"/>
              </a:rPr>
              <a:t>– that is, those with the lowest inappropriate antibiotic prescribing rate – we told them that. They got an email that said…</a:t>
            </a:r>
          </a:p>
          <a:p>
            <a:r>
              <a:rPr lang="en-US" sz="2300" b="1" dirty="0" smtClean="0">
                <a:latin typeface="Times New Roman" pitchFamily="18" charset="0"/>
                <a:cs typeface="Times New Roman" pitchFamily="18" charset="0"/>
              </a:rPr>
              <a:t>The remainder of the clinicians got an email that said…</a:t>
            </a:r>
          </a:p>
          <a:p>
            <a:r>
              <a:rPr lang="en-US" sz="2300" dirty="0" smtClean="0">
                <a:latin typeface="Times New Roman" pitchFamily="18" charset="0"/>
                <a:cs typeface="Times New Roman" pitchFamily="18" charset="0"/>
              </a:rPr>
              <a:t>You can imagine how well doctors took to receiving this second email. </a:t>
            </a:r>
          </a:p>
          <a:p>
            <a:r>
              <a:rPr lang="en-US" sz="2300" dirty="0" smtClean="0">
                <a:latin typeface="Times New Roman" pitchFamily="18" charset="0"/>
                <a:cs typeface="Times New Roman" pitchFamily="18" charset="0"/>
              </a:rPr>
              <a:t>Here we’re using social motivation and clinicians’ self-image to try to change behavior.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68</a:t>
            </a:fld>
            <a:endParaRPr lang="en-US"/>
          </a:p>
        </p:txBody>
      </p:sp>
    </p:spTree>
    <p:extLst>
      <p:ext uri="{BB962C8B-B14F-4D97-AF65-F5344CB8AC3E}">
        <p14:creationId xmlns:p14="http://schemas.microsoft.com/office/powerpoint/2010/main" val="1326985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summarize ...</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69</a:t>
            </a:fld>
            <a:endParaRPr lang="en-US"/>
          </a:p>
        </p:txBody>
      </p:sp>
    </p:spTree>
    <p:extLst>
      <p:ext uri="{BB962C8B-B14F-4D97-AF65-F5344CB8AC3E}">
        <p14:creationId xmlns:p14="http://schemas.microsoft.com/office/powerpoint/2010/main" val="1022212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Swedish Institute for Communicable Disease Control </a:t>
            </a:r>
            <a:endParaRPr lang="en-US" dirty="0" smtClean="0"/>
          </a:p>
          <a:p>
            <a:endParaRPr lang="en-US" dirty="0"/>
          </a:p>
        </p:txBody>
      </p:sp>
      <p:sp>
        <p:nvSpPr>
          <p:cNvPr id="4" name="Slide Number Placeholder 3"/>
          <p:cNvSpPr>
            <a:spLocks noGrp="1"/>
          </p:cNvSpPr>
          <p:nvPr>
            <p:ph type="sldNum" sz="quarter" idx="10"/>
          </p:nvPr>
        </p:nvSpPr>
        <p:spPr/>
        <p:txBody>
          <a:bodyPr/>
          <a:lstStyle/>
          <a:p>
            <a:fld id="{3EC805B1-5CCF-F64B-89F2-533C26FB236B}" type="slidenum">
              <a:rPr lang="en-US" smtClean="0"/>
              <a:t>15</a:t>
            </a:fld>
            <a:endParaRPr lang="en-US"/>
          </a:p>
        </p:txBody>
      </p:sp>
    </p:spTree>
    <p:extLst>
      <p:ext uri="{BB962C8B-B14F-4D97-AF65-F5344CB8AC3E}">
        <p14:creationId xmlns:p14="http://schemas.microsoft.com/office/powerpoint/2010/main" val="229828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32% of these infections are community-associated (CA) CDI</a:t>
            </a:r>
          </a:p>
          <a:p>
            <a:r>
              <a:rPr lang="en-US" sz="1200" b="0" i="0" u="none" strike="noStrike" kern="1200" baseline="0" dirty="0" smtClean="0">
                <a:solidFill>
                  <a:schemeClr val="tx1"/>
                </a:solidFill>
                <a:latin typeface="+mn-lt"/>
                <a:ea typeface="+mn-ea"/>
                <a:cs typeface="+mn-cs"/>
              </a:rPr>
              <a:t>reducing antibiotic prescribing rates by 10% among persons ≥20 years old was associated with a 17%</a:t>
            </a:r>
          </a:p>
          <a:p>
            <a:r>
              <a:rPr lang="en-US" sz="1200" b="0" i="0" u="none" strike="noStrike" kern="1200" baseline="0" dirty="0" smtClean="0">
                <a:solidFill>
                  <a:schemeClr val="tx1"/>
                </a:solidFill>
                <a:latin typeface="+mn-lt"/>
                <a:ea typeface="+mn-ea"/>
                <a:cs typeface="+mn-cs"/>
              </a:rPr>
              <a:t>(95% confidence interval, 6.0%–26.3%; P = .032) decrease in CA-CDI rates after adjusting for age, gender, race, and</a:t>
            </a:r>
          </a:p>
          <a:p>
            <a:r>
              <a:rPr lang="en-US" sz="1200" b="0" i="0" u="none" strike="noStrike" kern="1200" baseline="0" dirty="0" smtClean="0">
                <a:solidFill>
                  <a:schemeClr val="tx1"/>
                </a:solidFill>
                <a:latin typeface="+mn-lt"/>
                <a:ea typeface="+mn-ea"/>
                <a:cs typeface="+mn-cs"/>
              </a:rPr>
              <a:t>type of diagnostic assay. Reductions in prescribing </a:t>
            </a:r>
            <a:r>
              <a:rPr lang="en-US" sz="1200" b="0" i="0" u="none" strike="noStrike" kern="1200" baseline="0" dirty="0" err="1" smtClean="0">
                <a:solidFill>
                  <a:schemeClr val="tx1"/>
                </a:solidFill>
                <a:latin typeface="+mn-lt"/>
                <a:ea typeface="+mn-ea"/>
                <a:cs typeface="+mn-cs"/>
              </a:rPr>
              <a:t>penicillins</a:t>
            </a:r>
            <a:r>
              <a:rPr lang="en-US" sz="1200" b="0" i="0" u="none" strike="noStrike" kern="1200" baseline="0" dirty="0" smtClean="0">
                <a:solidFill>
                  <a:schemeClr val="tx1"/>
                </a:solidFill>
                <a:latin typeface="+mn-lt"/>
                <a:ea typeface="+mn-ea"/>
                <a:cs typeface="+mn-cs"/>
              </a:rPr>
              <a:t> and amoxicillin/</a:t>
            </a:r>
            <a:r>
              <a:rPr lang="en-US" sz="1200" b="0" i="0" u="none" strike="noStrike" kern="1200" baseline="0" dirty="0" err="1" smtClean="0">
                <a:solidFill>
                  <a:schemeClr val="tx1"/>
                </a:solidFill>
                <a:latin typeface="+mn-lt"/>
                <a:ea typeface="+mn-ea"/>
                <a:cs typeface="+mn-cs"/>
              </a:rPr>
              <a:t>clavulanic</a:t>
            </a:r>
            <a:r>
              <a:rPr lang="en-US" sz="1200" b="0" i="0" u="none" strike="noStrike" kern="1200" baseline="0" dirty="0" smtClean="0">
                <a:solidFill>
                  <a:schemeClr val="tx1"/>
                </a:solidFill>
                <a:latin typeface="+mn-lt"/>
                <a:ea typeface="+mn-ea"/>
                <a:cs typeface="+mn-cs"/>
              </a:rPr>
              <a:t> acid were associated with</a:t>
            </a:r>
          </a:p>
          <a:p>
            <a:r>
              <a:rPr lang="en-US" sz="1200" b="0" i="0" u="none" strike="noStrike" kern="1200" baseline="0" dirty="0" smtClean="0">
                <a:solidFill>
                  <a:schemeClr val="tx1"/>
                </a:solidFill>
                <a:latin typeface="+mn-lt"/>
                <a:ea typeface="+mn-ea"/>
                <a:cs typeface="+mn-cs"/>
              </a:rPr>
              <a:t>the greatest decreases in CA-CDI rates.</a:t>
            </a:r>
            <a:endParaRPr lang="en-US" dirty="0"/>
          </a:p>
        </p:txBody>
      </p:sp>
      <p:sp>
        <p:nvSpPr>
          <p:cNvPr id="4" name="Slide Number Placeholder 3"/>
          <p:cNvSpPr>
            <a:spLocks noGrp="1"/>
          </p:cNvSpPr>
          <p:nvPr>
            <p:ph type="sldNum" sz="quarter" idx="10"/>
          </p:nvPr>
        </p:nvSpPr>
        <p:spPr/>
        <p:txBody>
          <a:bodyPr/>
          <a:lstStyle/>
          <a:p>
            <a:fld id="{3EC805B1-5CCF-F64B-89F2-533C26FB236B}" type="slidenum">
              <a:rPr lang="en-US" smtClean="0"/>
              <a:t>18</a:t>
            </a:fld>
            <a:endParaRPr lang="en-US"/>
          </a:p>
        </p:txBody>
      </p:sp>
    </p:spTree>
    <p:extLst>
      <p:ext uri="{BB962C8B-B14F-4D97-AF65-F5344CB8AC3E}">
        <p14:creationId xmlns:p14="http://schemas.microsoft.com/office/powerpoint/2010/main" val="374671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ADA38C3-7FB8-49FE-9DBF-0E5879705D24}" type="slidenum">
              <a:rPr lang="en-US"/>
              <a:pPr/>
              <a:t>23</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r>
              <a:rPr lang="en-US" dirty="0" smtClean="0">
                <a:latin typeface="Times New Roman" pitchFamily="18" charset="0"/>
              </a:rPr>
              <a:t>Some</a:t>
            </a:r>
            <a:r>
              <a:rPr lang="en-US" baseline="0" dirty="0" smtClean="0">
                <a:latin typeface="Times New Roman" pitchFamily="18" charset="0"/>
              </a:rPr>
              <a:t> background that is relevant to ASP: </a:t>
            </a:r>
          </a:p>
          <a:p>
            <a:r>
              <a:rPr lang="en-US" baseline="0" dirty="0" smtClean="0">
                <a:latin typeface="Times New Roman" pitchFamily="18" charset="0"/>
              </a:rPr>
              <a:t>Antibiotics are among the most commonly used drugs nationwide</a:t>
            </a:r>
          </a:p>
          <a:p>
            <a:r>
              <a:rPr lang="en-US" baseline="0" dirty="0" smtClean="0">
                <a:latin typeface="Times New Roman" pitchFamily="18" charset="0"/>
              </a:rPr>
              <a:t>About half of hospitalized adults get antibiotics</a:t>
            </a:r>
          </a:p>
          <a:p>
            <a:r>
              <a:rPr lang="en-US" baseline="0" dirty="0" smtClean="0">
                <a:latin typeface="Times New Roman" pitchFamily="18" charset="0"/>
              </a:rPr>
              <a:t>And, from data that we recently published, most kids in freestanding children’s hospitals get antibiotics</a:t>
            </a:r>
          </a:p>
          <a:p>
            <a:r>
              <a:rPr lang="en-US" baseline="0" dirty="0" smtClean="0">
                <a:latin typeface="Times New Roman" pitchFamily="18" charset="0"/>
              </a:rPr>
              <a:t>HOWEVER, about half of all antibiotic use is inappropriate –the key driver of the need for an ASP</a:t>
            </a:r>
          </a:p>
        </p:txBody>
      </p:sp>
    </p:spTree>
    <p:extLst>
      <p:ext uri="{BB962C8B-B14F-4D97-AF65-F5344CB8AC3E}">
        <p14:creationId xmlns:p14="http://schemas.microsoft.com/office/powerpoint/2010/main" val="65967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a:t>
            </a:r>
            <a:r>
              <a:rPr lang="en-US" baseline="0" dirty="0" smtClean="0"/>
              <a:t> a child is seen at a sick visit and receives an antibiotic, the proportion of broad-spectrum antibiotic use varies even more dramatically – 15% to over 50%. Again standardized using the same variables, with the added exclusion of children with antibiotic allergy or prior antibiotic use – each of which may be a rationale to use broad-spectrum agents.</a:t>
            </a:r>
            <a:endParaRPr lang="en-US" dirty="0"/>
          </a:p>
        </p:txBody>
      </p:sp>
      <p:sp>
        <p:nvSpPr>
          <p:cNvPr id="4" name="Slide Number Placeholder 3"/>
          <p:cNvSpPr>
            <a:spLocks noGrp="1"/>
          </p:cNvSpPr>
          <p:nvPr>
            <p:ph type="sldNum" sz="quarter" idx="10"/>
          </p:nvPr>
        </p:nvSpPr>
        <p:spPr/>
        <p:txBody>
          <a:bodyPr/>
          <a:lstStyle/>
          <a:p>
            <a:fld id="{061484EC-50C2-3648-9D7F-40193B9188E4}" type="slidenum">
              <a:rPr lang="en-US" smtClean="0"/>
              <a:pPr/>
              <a:t>25</a:t>
            </a:fld>
            <a:endParaRPr lang="en-US"/>
          </a:p>
        </p:txBody>
      </p:sp>
    </p:spTree>
    <p:extLst>
      <p:ext uri="{BB962C8B-B14F-4D97-AF65-F5344CB8AC3E}">
        <p14:creationId xmlns:p14="http://schemas.microsoft.com/office/powerpoint/2010/main" val="1898417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To address thee issues for inpatients, the IDSA, SHEA, and other organizations have called for ASPs; however, most antibiotic use – and misuse – occurs in the outpatient setting. This project begins to address the question of whether outpatient antimicrobial stewardship is feasible</a:t>
            </a:r>
          </a:p>
        </p:txBody>
      </p:sp>
      <p:sp>
        <p:nvSpPr>
          <p:cNvPr id="21507" name="Slide Number Placeholder 3"/>
          <p:cNvSpPr>
            <a:spLocks noGrp="1"/>
          </p:cNvSpPr>
          <p:nvPr>
            <p:ph type="sldNum" sz="quarter" idx="5"/>
          </p:nvPr>
        </p:nvSpPr>
        <p:spPr bwMode="auto">
          <a:noFill/>
          <a:ln>
            <a:miter lim="800000"/>
            <a:headEnd/>
            <a:tailEnd/>
          </a:ln>
        </p:spPr>
        <p:txBody>
          <a:bodyPr/>
          <a:lstStyle/>
          <a:p>
            <a:fld id="{8DECD481-671F-D644-AAD8-611264174C8E}" type="slidenum">
              <a:rPr lang="en-US"/>
              <a:pPr/>
              <a:t>30</a:t>
            </a:fld>
            <a:endParaRPr lang="en-US"/>
          </a:p>
        </p:txBody>
      </p:sp>
    </p:spTree>
    <p:extLst>
      <p:ext uri="{BB962C8B-B14F-4D97-AF65-F5344CB8AC3E}">
        <p14:creationId xmlns:p14="http://schemas.microsoft.com/office/powerpoint/2010/main" val="153574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ADA38C3-7FB8-49FE-9DBF-0E5879705D24}" type="slidenum">
              <a:rPr lang="en-US"/>
              <a:pPr/>
              <a:t>31</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r>
              <a:rPr lang="en-US" dirty="0" smtClean="0">
                <a:latin typeface="Times New Roman" pitchFamily="18" charset="0"/>
              </a:rPr>
              <a:t>Antibiotics</a:t>
            </a:r>
            <a:r>
              <a:rPr lang="en-US" baseline="0" dirty="0" smtClean="0">
                <a:latin typeface="Times New Roman" pitchFamily="18" charset="0"/>
              </a:rPr>
              <a:t> are wonderful drugs that can be extremely useful; however, like all medications, they have a downside …</a:t>
            </a:r>
          </a:p>
          <a:p>
            <a:r>
              <a:rPr lang="en-US" baseline="0" dirty="0" smtClean="0">
                <a:latin typeface="Times New Roman" pitchFamily="18" charset="0"/>
              </a:rPr>
              <a:t>Adverse effects of antibiotics bring children to the ED commonly – rates comparable to warfarin, digoxin, and insulin</a:t>
            </a:r>
          </a:p>
          <a:p>
            <a:r>
              <a:rPr lang="en-US" baseline="0" dirty="0" smtClean="0">
                <a:latin typeface="Times New Roman" pitchFamily="18" charset="0"/>
              </a:rPr>
              <a:t>Use – and overuse – drives resistance, and antibiotic-resistant infections cause harm (both morbidity and mortality)</a:t>
            </a:r>
          </a:p>
          <a:p>
            <a:r>
              <a:rPr lang="en-US" baseline="0" dirty="0" smtClean="0">
                <a:latin typeface="Times New Roman" pitchFamily="18" charset="0"/>
              </a:rPr>
              <a:t>And they cost money – CDC estimates $20 billion in excess healthcare costs; 8 million extra days (US)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Times New Roman" pitchFamily="18" charset="0"/>
              </a:rPr>
              <a:t>All of this emphasized the need to use antibiotics judiciously, and, ultimately, </a:t>
            </a:r>
            <a:r>
              <a:rPr lang="en-US" dirty="0" smtClean="0"/>
              <a:t>the call for ASPs</a:t>
            </a:r>
          </a:p>
          <a:p>
            <a:endParaRPr lang="en-US" dirty="0" smtClean="0">
              <a:latin typeface="Times New Roman" pitchFamily="18" charset="0"/>
            </a:endParaRPr>
          </a:p>
        </p:txBody>
      </p:sp>
    </p:spTree>
    <p:extLst>
      <p:ext uri="{BB962C8B-B14F-4D97-AF65-F5344CB8AC3E}">
        <p14:creationId xmlns:p14="http://schemas.microsoft.com/office/powerpoint/2010/main" val="581638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ADA38C3-7FB8-49FE-9DBF-0E5879705D24}" type="slidenum">
              <a:rPr lang="en-US"/>
              <a:pPr/>
              <a:t>32</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25373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8" y="402021"/>
            <a:ext cx="8087917" cy="2376652"/>
          </a:xfrm>
        </p:spPr>
        <p:txBody>
          <a:bodyPr anchor="b">
            <a:normAutofit/>
          </a:bodyPr>
          <a:lstStyle>
            <a:lvl1pPr algn="l">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13159" y="2882901"/>
            <a:ext cx="8087916" cy="1243724"/>
          </a:xfrm>
        </p:spPr>
        <p:txBody>
          <a:bodyPr anchor="t">
            <a:normAutofit/>
          </a:bodyPr>
          <a:lstStyle>
            <a:lvl1pPr marL="0" indent="0" algn="l">
              <a:buNone/>
              <a:defRPr sz="16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footer</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37068" y="657225"/>
            <a:ext cx="4959446" cy="85725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1759" y="685800"/>
            <a:ext cx="2708342" cy="3429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3637068" y="1668955"/>
            <a:ext cx="4960754" cy="2469494"/>
          </a:xfrm>
        </p:spPr>
        <p:txBody>
          <a:bodyPr anchor="t">
            <a:normAutofit/>
          </a:bodyPr>
          <a:lstStyle>
            <a:lvl1pPr marL="0" indent="0">
              <a:buNone/>
              <a:defRPr sz="14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5775" y="230461"/>
            <a:ext cx="8115300" cy="1130300"/>
          </a:xfrm>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485775" y="1514475"/>
            <a:ext cx="8114109" cy="2541204"/>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Footer Placeholder 3"/>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85775" y="289691"/>
            <a:ext cx="8086931" cy="2063130"/>
          </a:xfrm>
        </p:spPr>
        <p:txBody>
          <a:bodyPr anchor="ctr">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485775" y="2459421"/>
            <a:ext cx="8098550" cy="1596258"/>
          </a:xfrm>
        </p:spPr>
        <p:txBody>
          <a:bodyPr anchor="ctr">
            <a:normAutofit/>
          </a:bodyPr>
          <a:lstStyle>
            <a:lvl1pPr marL="0" indent="0" algn="l">
              <a:buNone/>
              <a:defRPr sz="15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762" y="485775"/>
            <a:ext cx="6858001" cy="2057400"/>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5138" y="2743557"/>
            <a:ext cx="7199915" cy="1263649"/>
          </a:xfrm>
        </p:spPr>
        <p:txBody>
          <a:bodyPr anchor="ctr">
            <a:normAutofit/>
          </a:bodyPr>
          <a:lstStyle>
            <a:lvl1pPr marL="0" indent="0" algn="l">
              <a:buNone/>
              <a:defRPr sz="15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14" name="TextBox 13"/>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85775" y="241425"/>
            <a:ext cx="8116951" cy="1273050"/>
          </a:xfrm>
        </p:spPr>
        <p:txBody>
          <a:bodyPr anchor="b">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58" y="1655380"/>
            <a:ext cx="8087918" cy="2506718"/>
          </a:xfrm>
        </p:spPr>
        <p:txBody>
          <a:bodyPr anchor="t">
            <a:normAutofit/>
          </a:bodyPr>
          <a:lstStyle>
            <a:lvl1pPr marL="0" indent="0" algn="l">
              <a:buNone/>
              <a:defRPr sz="15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D82736-45C7-2947-AD60-BE09DFBA6A3D}"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2101257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D82736-45C7-2947-AD60-BE09DFBA6A3D}"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1500938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D82736-45C7-2947-AD60-BE09DFBA6A3D}"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296244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D82736-45C7-2947-AD60-BE09DFBA6A3D}" type="datetimeFigureOut">
              <a:rPr lang="en-US" smtClean="0"/>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3977371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D82736-45C7-2947-AD60-BE09DFBA6A3D}" type="datetimeFigureOut">
              <a:rPr lang="en-US" smtClean="0"/>
              <a:t>11/16/16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483088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1333" y="267576"/>
            <a:ext cx="8082991" cy="1130300"/>
          </a:xfrm>
        </p:spPr>
        <p:txBody>
          <a:bodyPr/>
          <a:lstStyle>
            <a:lvl1pPr>
              <a:defRPr/>
            </a:lvl1pPr>
          </a:lstStyle>
          <a:p>
            <a:r>
              <a:rPr lang="en-US" dirty="0" smtClean="0"/>
              <a:t> Disclosures </a:t>
            </a:r>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53170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D82736-45C7-2947-AD60-BE09DFBA6A3D}" type="datetimeFigureOut">
              <a:rPr lang="en-US" smtClean="0"/>
              <a:t>11/16/16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734340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82736-45C7-2947-AD60-BE09DFBA6A3D}" type="datetimeFigureOut">
              <a:rPr lang="en-US" smtClean="0"/>
              <a:t>11/16/16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1270980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D82736-45C7-2947-AD60-BE09DFBA6A3D}" type="datetimeFigureOut">
              <a:rPr lang="en-US" smtClean="0"/>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823314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D82736-45C7-2947-AD60-BE09DFBA6A3D}" type="datetimeFigureOut">
              <a:rPr lang="en-US" smtClean="0"/>
              <a:t>11/16/16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1194125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D82736-45C7-2947-AD60-BE09DFBA6A3D}"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3086194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D82736-45C7-2947-AD60-BE09DFBA6A3D}" type="datetimeFigureOut">
              <a:rPr lang="en-US" smtClean="0"/>
              <a:t>11/16/16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EE9FA4-A696-B44C-A931-5E207D1E9CC7}" type="slidenum">
              <a:rPr lang="en-US" smtClean="0"/>
              <a:t>‹#›</a:t>
            </a:fld>
            <a:endParaRPr lang="en-US"/>
          </a:p>
        </p:txBody>
      </p:sp>
    </p:spTree>
    <p:extLst>
      <p:ext uri="{BB962C8B-B14F-4D97-AF65-F5344CB8AC3E}">
        <p14:creationId xmlns:p14="http://schemas.microsoft.com/office/powerpoint/2010/main" val="2301908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1333" y="267576"/>
            <a:ext cx="8099742" cy="11303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13158" y="1514475"/>
            <a:ext cx="8087917" cy="2635798"/>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87064"/>
            <a:ext cx="8059342" cy="1711200"/>
          </a:xfrm>
        </p:spPr>
        <p:txBody>
          <a:bodyPr anchor="b">
            <a:normAutofit/>
          </a:bodyPr>
          <a:lstStyle>
            <a:lvl1pPr algn="l">
              <a:defRPr sz="27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60" y="2130316"/>
            <a:ext cx="8094813" cy="1960836"/>
          </a:xfrm>
        </p:spPr>
        <p:txBody>
          <a:bodyPr anchor="t">
            <a:normAutofit/>
          </a:bodyPr>
          <a:lstStyle>
            <a:lvl1pPr marL="0" indent="0" algn="l">
              <a:buNone/>
              <a:defRPr sz="1400">
                <a:solidFill>
                  <a:schemeClr val="tx1"/>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1334" y="267576"/>
            <a:ext cx="8106639" cy="11303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3159" y="1514476"/>
            <a:ext cx="4050959" cy="271145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549" y="1514475"/>
            <a:ext cx="3894863" cy="271145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5774" y="220279"/>
            <a:ext cx="8063077" cy="11303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80753" y="1519408"/>
            <a:ext cx="393587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3158" y="2117512"/>
            <a:ext cx="3909069" cy="208005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87767" y="1519408"/>
            <a:ext cx="3961101"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584997" y="2117512"/>
            <a:ext cx="3951608" cy="208005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1334" y="267576"/>
            <a:ext cx="8099742" cy="1130300"/>
          </a:xfrm>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514350"/>
            <a:ext cx="3282389" cy="1022381"/>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513159" y="514350"/>
            <a:ext cx="4457701" cy="398145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13759" y="1657350"/>
            <a:ext cx="3282389" cy="2445626"/>
          </a:xfrm>
        </p:spPr>
        <p:txBody>
          <a:bodyPr anchor="t">
            <a:normAutofit/>
          </a:bodyPr>
          <a:lstStyle>
            <a:lvl1pPr marL="0" indent="0">
              <a:buNone/>
              <a:defRPr sz="12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0" name="Straight Connector 29"/>
          <p:cNvCxnSpPr/>
          <p:nvPr/>
        </p:nvCxnSpPr>
        <p:spPr>
          <a:xfrm flipH="1">
            <a:off x="6551563" y="161925"/>
            <a:ext cx="2581274" cy="2581275"/>
          </a:xfrm>
          <a:prstGeom prst="line">
            <a:avLst/>
          </a:prstGeom>
          <a:ln w="31750">
            <a:solidFill>
              <a:srgbClr val="5194C4"/>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630812" y="180975"/>
            <a:ext cx="3527424" cy="3527425"/>
          </a:xfrm>
          <a:prstGeom prst="line">
            <a:avLst/>
          </a:prstGeom>
          <a:ln w="12700">
            <a:solidFill>
              <a:srgbClr val="5194C4"/>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6476552" y="285750"/>
            <a:ext cx="2679700" cy="2679700"/>
          </a:xfrm>
          <a:prstGeom prst="line">
            <a:avLst/>
          </a:prstGeom>
          <a:ln w="12700">
            <a:solidFill>
              <a:srgbClr val="5194C4"/>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7220693" y="0"/>
            <a:ext cx="1943100" cy="1943100"/>
          </a:xfrm>
          <a:prstGeom prst="line">
            <a:avLst/>
          </a:prstGeom>
          <a:ln w="12700">
            <a:solidFill>
              <a:srgbClr val="5194C4"/>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6211024" y="0"/>
            <a:ext cx="1402178" cy="1402178"/>
          </a:xfrm>
          <a:prstGeom prst="line">
            <a:avLst/>
          </a:prstGeom>
          <a:ln w="12700">
            <a:solidFill>
              <a:srgbClr val="5194C4"/>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286034" y="0"/>
            <a:ext cx="1179927" cy="1179928"/>
          </a:xfrm>
          <a:prstGeom prst="line">
            <a:avLst/>
          </a:prstGeom>
          <a:ln w="31750">
            <a:solidFill>
              <a:srgbClr val="5194C4"/>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6668226" y="0"/>
            <a:ext cx="1230727" cy="1230728"/>
          </a:xfrm>
          <a:prstGeom prst="line">
            <a:avLst/>
          </a:prstGeom>
          <a:ln w="31750">
            <a:solidFill>
              <a:srgbClr val="5194C4"/>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345227" y="0"/>
            <a:ext cx="2432050" cy="2432051"/>
          </a:xfrm>
          <a:prstGeom prst="line">
            <a:avLst/>
          </a:prstGeom>
          <a:ln w="12700">
            <a:solidFill>
              <a:srgbClr val="216EA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1190968" y="0"/>
            <a:ext cx="1689101" cy="1689101"/>
          </a:xfrm>
          <a:prstGeom prst="line">
            <a:avLst/>
          </a:prstGeom>
          <a:ln w="12700">
            <a:solidFill>
              <a:srgbClr val="216EA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1648170" y="3519"/>
            <a:ext cx="1514131" cy="1514132"/>
          </a:xfrm>
          <a:prstGeom prst="line">
            <a:avLst/>
          </a:prstGeom>
          <a:ln w="31750">
            <a:solidFill>
              <a:srgbClr val="216EA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1310549" y="50800"/>
            <a:ext cx="1466850" cy="1466851"/>
          </a:xfrm>
          <a:prstGeom prst="line">
            <a:avLst/>
          </a:prstGeom>
          <a:ln w="31750">
            <a:solidFill>
              <a:srgbClr val="216EA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6933754" y="590550"/>
            <a:ext cx="2203449" cy="2203450"/>
          </a:xfrm>
          <a:prstGeom prst="line">
            <a:avLst/>
          </a:prstGeom>
          <a:ln w="31750">
            <a:solidFill>
              <a:srgbClr val="5194C4"/>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1935108" y="0"/>
            <a:ext cx="666751" cy="666751"/>
          </a:xfrm>
          <a:prstGeom prst="line">
            <a:avLst/>
          </a:prstGeom>
          <a:ln w="12700">
            <a:solidFill>
              <a:srgbClr val="216EA1"/>
            </a:solidFill>
          </a:ln>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501334" y="267576"/>
            <a:ext cx="8099741" cy="1130300"/>
          </a:xfrm>
          <a:prstGeom prst="rect">
            <a:avLst/>
          </a:prstGeom>
          <a:effectLst/>
        </p:spPr>
        <p:txBody>
          <a:bodyPr vert="horz" lIns="68580" tIns="34290" rIns="68580" bIns="34290" rtlCol="0" anchor="ctr">
            <a:normAutofit/>
          </a:bodyPr>
          <a:lstStyle/>
          <a:p>
            <a:r>
              <a:rPr lang="en-US" dirty="0" smtClean="0"/>
              <a:t>THIS IS MY TITLE  </a:t>
            </a:r>
            <a:endParaRPr lang="en-US" dirty="0"/>
          </a:p>
        </p:txBody>
      </p:sp>
      <p:sp>
        <p:nvSpPr>
          <p:cNvPr id="3" name="Text Placeholder 2"/>
          <p:cNvSpPr>
            <a:spLocks noGrp="1"/>
          </p:cNvSpPr>
          <p:nvPr>
            <p:ph type="body" idx="1"/>
          </p:nvPr>
        </p:nvSpPr>
        <p:spPr>
          <a:xfrm>
            <a:off x="511444" y="1514476"/>
            <a:ext cx="8089631" cy="2612150"/>
          </a:xfrm>
          <a:prstGeom prst="rect">
            <a:avLst/>
          </a:prstGeom>
        </p:spPr>
        <p:txBody>
          <a:bodyPr vert="horz" lIns="68580" tIns="34290" rIns="68580" bIns="34290" rtlCol="0" anchor="ctr">
            <a:normAutofit/>
          </a:bodyPr>
          <a:lstStyle/>
          <a:p>
            <a:pPr lvl="0"/>
            <a:r>
              <a:rPr lang="en-US" dirty="0" smtClean="0"/>
              <a:t>Click to edit Master text styles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513159" y="4294164"/>
            <a:ext cx="5880608" cy="608831"/>
          </a:xfrm>
          <a:prstGeom prst="rect">
            <a:avLst/>
          </a:prstGeom>
        </p:spPr>
        <p:txBody>
          <a:bodyPr vert="horz" lIns="68580" tIns="34290" rIns="68580" bIns="34290" rtlCol="0" anchor="t"/>
          <a:lstStyle>
            <a:lvl1pPr algn="l">
              <a:defRPr sz="800" b="0" i="0">
                <a:solidFill>
                  <a:schemeClr val="tx1"/>
                </a:solidFill>
                <a:effectLst/>
                <a:latin typeface="+mn-lt"/>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55" r:id="rId8"/>
    <p:sldLayoutId id="2147483656" r:id="rId9"/>
    <p:sldLayoutId id="2147483660" r:id="rId10"/>
    <p:sldLayoutId id="2147483668" r:id="rId11"/>
    <p:sldLayoutId id="2147483663" r:id="rId12"/>
    <p:sldLayoutId id="2147483664" r:id="rId13"/>
    <p:sldLayoutId id="2147483665" r:id="rId1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342900" rtl="0" eaLnBrk="1" latinLnBrk="0" hangingPunct="1">
        <a:spcBef>
          <a:spcPct val="0"/>
        </a:spcBef>
        <a:buNone/>
        <a:defRPr sz="2700" kern="1200" cap="all" baseline="0">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4128" userDrawn="1">
          <p15:clr>
            <a:srgbClr val="F26B43"/>
          </p15:clr>
        </p15:guide>
        <p15:guide id="2" pos="72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DD82736-45C7-2947-AD60-BE09DFBA6A3D}" type="datetimeFigureOut">
              <a:rPr lang="en-US" smtClean="0"/>
              <a:t>11/16/16</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5EE9FA4-A696-B44C-A931-5E207D1E9CC7}" type="slidenum">
              <a:rPr lang="en-US" smtClean="0"/>
              <a:t>‹#›</a:t>
            </a:fld>
            <a:endParaRPr lang="en-US"/>
          </a:p>
        </p:txBody>
      </p:sp>
    </p:spTree>
    <p:extLst>
      <p:ext uri="{BB962C8B-B14F-4D97-AF65-F5344CB8AC3E}">
        <p14:creationId xmlns:p14="http://schemas.microsoft.com/office/powerpoint/2010/main" val="350686103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emf"/><Relationship Id="rId3" Type="http://schemas.openxmlformats.org/officeDocument/2006/relationships/image" Target="../media/image2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 Id="rId3" Type="http://schemas.openxmlformats.org/officeDocument/2006/relationships/image" Target="../media/image3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 Id="rId3" Type="http://schemas.openxmlformats.org/officeDocument/2006/relationships/image" Target="../media/image3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 Id="rId3" Type="http://schemas.openxmlformats.org/officeDocument/2006/relationships/image" Target="../media/image3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emf"/><Relationship Id="rId3" Type="http://schemas.openxmlformats.org/officeDocument/2006/relationships/image" Target="../media/image3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1.emf"/></Relationships>
</file>

<file path=ppt/slides/_rels/slide64.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1.emf"/><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smtClean="0">
                <a:solidFill>
                  <a:srgbClr val="FFFF00"/>
                </a:solidFill>
                <a:cs typeface="Arial"/>
              </a:rPr>
              <a:t>Outpatient</a:t>
            </a:r>
            <a:br>
              <a:rPr lang="en-US" sz="4400" b="1" dirty="0" smtClean="0">
                <a:solidFill>
                  <a:srgbClr val="FFFF00"/>
                </a:solidFill>
                <a:cs typeface="Arial"/>
              </a:rPr>
            </a:br>
            <a:r>
              <a:rPr lang="en-US" b="1" dirty="0" smtClean="0">
                <a:solidFill>
                  <a:srgbClr val="FFFF00"/>
                </a:solidFill>
                <a:cs typeface="Arial"/>
              </a:rPr>
              <a:t>antimicrobial stewardship </a:t>
            </a:r>
            <a:endParaRPr lang="en-US" b="1" dirty="0">
              <a:solidFill>
                <a:srgbClr val="FFFF00"/>
              </a:solidFill>
              <a:cs typeface="Arial"/>
            </a:endParaRPr>
          </a:p>
        </p:txBody>
      </p:sp>
      <p:sp>
        <p:nvSpPr>
          <p:cNvPr id="3" name="Subtitle 2"/>
          <p:cNvSpPr>
            <a:spLocks noGrp="1"/>
          </p:cNvSpPr>
          <p:nvPr>
            <p:ph type="subTitle" idx="1"/>
          </p:nvPr>
        </p:nvSpPr>
        <p:spPr/>
        <p:txBody>
          <a:bodyPr>
            <a:normAutofit/>
          </a:bodyPr>
          <a:lstStyle/>
          <a:p>
            <a:r>
              <a:rPr lang="en-US" sz="1400" dirty="0" smtClean="0"/>
              <a:t>Jeffrey S Gerber, MD, PhD</a:t>
            </a:r>
            <a:endParaRPr lang="en-US" sz="1400" dirty="0"/>
          </a:p>
          <a:p>
            <a:r>
              <a:rPr lang="en-US" sz="1400" dirty="0" smtClean="0"/>
              <a:t>Children’s Hospital of Philadelphia</a:t>
            </a:r>
          </a:p>
          <a:p>
            <a:r>
              <a:rPr lang="en-US" sz="1400" dirty="0" smtClean="0"/>
              <a:t>University of Pennsylvania School of Medicine</a:t>
            </a:r>
            <a:endParaRPr lang="en-US" sz="1400" dirty="0"/>
          </a:p>
        </p:txBody>
      </p:sp>
      <p:pic>
        <p:nvPicPr>
          <p:cNvPr id="4" name="Picture 3"/>
          <p:cNvPicPr>
            <a:picLocks noChangeAspect="1"/>
          </p:cNvPicPr>
          <p:nvPr/>
        </p:nvPicPr>
        <p:blipFill>
          <a:blip r:embed="rId2"/>
          <a:stretch>
            <a:fillRect/>
          </a:stretch>
        </p:blipFill>
        <p:spPr>
          <a:xfrm>
            <a:off x="6602765" y="4220462"/>
            <a:ext cx="2237553" cy="630297"/>
          </a:xfrm>
          <a:prstGeom prst="rect">
            <a:avLst/>
          </a:prstGeom>
        </p:spPr>
      </p:pic>
      <p:pic>
        <p:nvPicPr>
          <p:cNvPr id="6" name="Picture 5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163" y="4030269"/>
            <a:ext cx="1926899" cy="82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6854" y="4042704"/>
            <a:ext cx="150018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6400800" y="0"/>
            <a:ext cx="2743200" cy="1600200"/>
          </a:xfrm>
          <a:prstGeom prst="rect">
            <a:avLst/>
          </a:prstGeom>
        </p:spPr>
      </p:pic>
    </p:spTree>
    <p:extLst>
      <p:ext uri="{BB962C8B-B14F-4D97-AF65-F5344CB8AC3E}">
        <p14:creationId xmlns:p14="http://schemas.microsoft.com/office/powerpoint/2010/main" val="2410068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6711" y="74083"/>
            <a:ext cx="3005004" cy="5069417"/>
          </a:xfrm>
          <a:prstGeom prst="rect">
            <a:avLst/>
          </a:prstGeom>
          <a:solidFill>
            <a:schemeClr val="tx1"/>
          </a:solidFill>
        </p:spPr>
      </p:pic>
      <p:pic>
        <p:nvPicPr>
          <p:cNvPr id="7" name="Picture 6"/>
          <p:cNvPicPr>
            <a:picLocks noChangeAspect="1"/>
          </p:cNvPicPr>
          <p:nvPr/>
        </p:nvPicPr>
        <p:blipFill>
          <a:blip r:embed="rId3"/>
          <a:stretch>
            <a:fillRect/>
          </a:stretch>
        </p:blipFill>
        <p:spPr>
          <a:xfrm>
            <a:off x="5739341" y="878417"/>
            <a:ext cx="2441575" cy="3255433"/>
          </a:xfrm>
          <a:prstGeom prst="rect">
            <a:avLst/>
          </a:prstGeom>
        </p:spPr>
      </p:pic>
      <p:sp>
        <p:nvSpPr>
          <p:cNvPr id="8" name="Rounded Rectangle 7"/>
          <p:cNvSpPr/>
          <p:nvPr/>
        </p:nvSpPr>
        <p:spPr>
          <a:xfrm>
            <a:off x="736600" y="2178051"/>
            <a:ext cx="1623483" cy="309032"/>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10" name="TextBox 9"/>
          <p:cNvSpPr txBox="1"/>
          <p:nvPr/>
        </p:nvSpPr>
        <p:spPr>
          <a:xfrm>
            <a:off x="4745942" y="4699342"/>
            <a:ext cx="4254501" cy="307777"/>
          </a:xfrm>
          <a:prstGeom prst="rect">
            <a:avLst/>
          </a:prstGeom>
          <a:noFill/>
        </p:spPr>
        <p:txBody>
          <a:bodyPr wrap="square" rtlCol="0">
            <a:spAutoFit/>
          </a:bodyPr>
          <a:lstStyle/>
          <a:p>
            <a:r>
              <a:rPr lang="en-US" i="1" dirty="0"/>
              <a:t>Clinical Infectious Diseases </a:t>
            </a:r>
            <a:r>
              <a:rPr lang="en-US" dirty="0"/>
              <a:t>2015;60(9):1308–16</a:t>
            </a:r>
          </a:p>
        </p:txBody>
      </p:sp>
    </p:spTree>
    <p:extLst>
      <p:ext uri="{BB962C8B-B14F-4D97-AF65-F5344CB8AC3E}">
        <p14:creationId xmlns:p14="http://schemas.microsoft.com/office/powerpoint/2010/main" val="107165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6711" y="74083"/>
            <a:ext cx="3005004" cy="5069417"/>
          </a:xfrm>
          <a:prstGeom prst="rect">
            <a:avLst/>
          </a:prstGeom>
          <a:solidFill>
            <a:schemeClr val="tx1"/>
          </a:solidFill>
        </p:spPr>
      </p:pic>
      <p:pic>
        <p:nvPicPr>
          <p:cNvPr id="7" name="Picture 6"/>
          <p:cNvPicPr>
            <a:picLocks noChangeAspect="1"/>
          </p:cNvPicPr>
          <p:nvPr/>
        </p:nvPicPr>
        <p:blipFill>
          <a:blip r:embed="rId3"/>
          <a:stretch>
            <a:fillRect/>
          </a:stretch>
        </p:blipFill>
        <p:spPr>
          <a:xfrm>
            <a:off x="5739341" y="878417"/>
            <a:ext cx="2441575" cy="3255433"/>
          </a:xfrm>
          <a:prstGeom prst="rect">
            <a:avLst/>
          </a:prstGeom>
        </p:spPr>
      </p:pic>
      <p:sp>
        <p:nvSpPr>
          <p:cNvPr id="8" name="Rounded Rectangle 7"/>
          <p:cNvSpPr/>
          <p:nvPr/>
        </p:nvSpPr>
        <p:spPr>
          <a:xfrm>
            <a:off x="736601" y="3458634"/>
            <a:ext cx="1623483" cy="182033"/>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10" name="TextBox 9"/>
          <p:cNvSpPr txBox="1"/>
          <p:nvPr/>
        </p:nvSpPr>
        <p:spPr>
          <a:xfrm>
            <a:off x="4745942" y="4699342"/>
            <a:ext cx="4254501" cy="307777"/>
          </a:xfrm>
          <a:prstGeom prst="rect">
            <a:avLst/>
          </a:prstGeom>
          <a:noFill/>
        </p:spPr>
        <p:txBody>
          <a:bodyPr wrap="square" rtlCol="0">
            <a:spAutoFit/>
          </a:bodyPr>
          <a:lstStyle/>
          <a:p>
            <a:r>
              <a:rPr lang="en-US" i="1" dirty="0"/>
              <a:t>Clinical Infectious Diseases </a:t>
            </a:r>
            <a:r>
              <a:rPr lang="en-US" dirty="0"/>
              <a:t>2015;60(9):1308–16</a:t>
            </a:r>
          </a:p>
        </p:txBody>
      </p:sp>
    </p:spTree>
    <p:extLst>
      <p:ext uri="{BB962C8B-B14F-4D97-AF65-F5344CB8AC3E}">
        <p14:creationId xmlns:p14="http://schemas.microsoft.com/office/powerpoint/2010/main" val="397683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828746" y="267576"/>
            <a:ext cx="7604619" cy="1130300"/>
          </a:xfrm>
        </p:spPr>
        <p:txBody>
          <a:bodyPr>
            <a:normAutofit/>
          </a:bodyPr>
          <a:lstStyle/>
          <a:p>
            <a:r>
              <a:rPr lang="en-US" sz="3200" dirty="0" smtClean="0">
                <a:solidFill>
                  <a:srgbClr val="FFFF00"/>
                </a:solidFill>
              </a:rPr>
              <a:t>Antibiotic use:  outpatient children</a:t>
            </a:r>
            <a:endParaRPr lang="en-US" sz="3200" dirty="0">
              <a:solidFill>
                <a:srgbClr val="FFFF00"/>
              </a:solidFill>
            </a:endParaRPr>
          </a:p>
        </p:txBody>
      </p:sp>
      <p:pic>
        <p:nvPicPr>
          <p:cNvPr id="8" name="Picture 3"/>
          <p:cNvPicPr>
            <a:picLocks noChangeAspect="1" noChangeArrowheads="1"/>
          </p:cNvPicPr>
          <p:nvPr/>
        </p:nvPicPr>
        <p:blipFill>
          <a:blip r:embed="rId2"/>
          <a:srcRect/>
          <a:stretch>
            <a:fillRect/>
          </a:stretch>
        </p:blipFill>
        <p:spPr bwMode="auto">
          <a:xfrm>
            <a:off x="920746" y="1221995"/>
            <a:ext cx="7270753" cy="3930912"/>
          </a:xfrm>
          <a:prstGeom prst="rect">
            <a:avLst/>
          </a:prstGeom>
          <a:noFill/>
          <a:ln w="9525">
            <a:noFill/>
            <a:round/>
            <a:headEnd/>
            <a:tailEnd/>
          </a:ln>
        </p:spPr>
      </p:pic>
      <p:sp>
        <p:nvSpPr>
          <p:cNvPr id="10" name="TextBox 9"/>
          <p:cNvSpPr txBox="1"/>
          <p:nvPr/>
        </p:nvSpPr>
        <p:spPr>
          <a:xfrm>
            <a:off x="1672166" y="1259416"/>
            <a:ext cx="3365501" cy="307777"/>
          </a:xfrm>
          <a:prstGeom prst="rect">
            <a:avLst/>
          </a:prstGeom>
          <a:noFill/>
        </p:spPr>
        <p:txBody>
          <a:bodyPr wrap="square" rtlCol="0">
            <a:spAutoFit/>
          </a:bodyPr>
          <a:lstStyle/>
          <a:p>
            <a:pPr>
              <a:tabLst>
                <a:tab pos="656650" algn="l"/>
                <a:tab pos="1313299" algn="l"/>
                <a:tab pos="1969949" algn="l"/>
                <a:tab pos="2626599" algn="l"/>
                <a:tab pos="3283248" algn="l"/>
              </a:tabLst>
            </a:pPr>
            <a:r>
              <a:rPr lang="en-GB" dirty="0">
                <a:solidFill>
                  <a:schemeClr val="bg1"/>
                </a:solidFill>
                <a:latin typeface="Arial" pitchFamily="-84" charset="0"/>
              </a:rPr>
              <a:t>Chai G et al. </a:t>
            </a:r>
            <a:r>
              <a:rPr lang="en-GB" i="1" dirty="0" err="1">
                <a:solidFill>
                  <a:schemeClr val="bg1"/>
                </a:solidFill>
                <a:latin typeface="Arial" pitchFamily="-84" charset="0"/>
              </a:rPr>
              <a:t>Pediatrics</a:t>
            </a:r>
            <a:r>
              <a:rPr lang="en-GB" dirty="0">
                <a:solidFill>
                  <a:schemeClr val="bg1"/>
                </a:solidFill>
                <a:latin typeface="Arial" pitchFamily="-84" charset="0"/>
              </a:rPr>
              <a:t> 2012;130:23-31</a:t>
            </a:r>
          </a:p>
        </p:txBody>
      </p:sp>
    </p:spTree>
    <p:extLst>
      <p:ext uri="{BB962C8B-B14F-4D97-AF65-F5344CB8AC3E}">
        <p14:creationId xmlns:p14="http://schemas.microsoft.com/office/powerpoint/2010/main" val="1703651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867400" y="6507729"/>
            <a:ext cx="3124200" cy="307777"/>
          </a:xfrm>
          <a:prstGeom prst="rect">
            <a:avLst/>
          </a:prstGeom>
        </p:spPr>
        <p:txBody>
          <a:bodyPr wrap="square">
            <a:spAutoFit/>
          </a:bodyPr>
          <a:lstStyle/>
          <a:p>
            <a:r>
              <a:rPr lang="cs-CZ" sz="1400" dirty="0" err="1" smtClean="0"/>
              <a:t>Hicks</a:t>
            </a:r>
            <a:r>
              <a:rPr lang="cs-CZ" sz="1400" dirty="0"/>
              <a:t> </a:t>
            </a:r>
            <a:r>
              <a:rPr lang="cs-CZ" sz="1400" dirty="0" smtClean="0"/>
              <a:t>L et. Al. </a:t>
            </a:r>
            <a:r>
              <a:rPr lang="cs-CZ" sz="1400" i="1" dirty="0" smtClean="0"/>
              <a:t>NEJM</a:t>
            </a:r>
            <a:r>
              <a:rPr lang="cs-CZ" sz="1400" dirty="0" smtClean="0"/>
              <a:t> </a:t>
            </a:r>
            <a:r>
              <a:rPr lang="cs-CZ" sz="1400" dirty="0" err="1"/>
              <a:t>A</a:t>
            </a:r>
            <a:r>
              <a:rPr lang="cs-CZ" sz="1400" dirty="0" err="1" smtClean="0"/>
              <a:t>pril</a:t>
            </a:r>
            <a:r>
              <a:rPr lang="cs-CZ" sz="1400" dirty="0" smtClean="0"/>
              <a:t> </a:t>
            </a:r>
            <a:r>
              <a:rPr lang="cs-CZ" sz="1400" dirty="0"/>
              <a:t>11, </a:t>
            </a:r>
            <a:r>
              <a:rPr lang="cs-CZ" sz="1400" dirty="0" smtClean="0"/>
              <a:t>2013</a:t>
            </a:r>
            <a:endParaRPr lang="en-US" sz="1400" dirty="0"/>
          </a:p>
        </p:txBody>
      </p:sp>
      <p:pic>
        <p:nvPicPr>
          <p:cNvPr id="5" name="Picture 4"/>
          <p:cNvPicPr>
            <a:picLocks noChangeAspect="1"/>
          </p:cNvPicPr>
          <p:nvPr/>
        </p:nvPicPr>
        <p:blipFill>
          <a:blip r:embed="rId2"/>
          <a:stretch>
            <a:fillRect/>
          </a:stretch>
        </p:blipFill>
        <p:spPr>
          <a:xfrm>
            <a:off x="1138929" y="-16781"/>
            <a:ext cx="6857564" cy="5160281"/>
          </a:xfrm>
          <a:prstGeom prst="rect">
            <a:avLst/>
          </a:prstGeom>
        </p:spPr>
      </p:pic>
      <p:sp>
        <p:nvSpPr>
          <p:cNvPr id="9" name="TextBox 8"/>
          <p:cNvSpPr txBox="1"/>
          <p:nvPr/>
        </p:nvSpPr>
        <p:spPr>
          <a:xfrm>
            <a:off x="5453924" y="4797239"/>
            <a:ext cx="2540001" cy="276999"/>
          </a:xfrm>
          <a:prstGeom prst="rect">
            <a:avLst/>
          </a:prstGeom>
          <a:noFill/>
        </p:spPr>
        <p:txBody>
          <a:bodyPr wrap="square" rtlCol="0">
            <a:spAutoFit/>
          </a:bodyPr>
          <a:lstStyle/>
          <a:p>
            <a:r>
              <a:rPr lang="cs-CZ" sz="1200" dirty="0" err="1">
                <a:solidFill>
                  <a:srgbClr val="000000"/>
                </a:solidFill>
              </a:rPr>
              <a:t>Hicks</a:t>
            </a:r>
            <a:r>
              <a:rPr lang="cs-CZ" sz="1200" dirty="0">
                <a:solidFill>
                  <a:srgbClr val="000000"/>
                </a:solidFill>
              </a:rPr>
              <a:t> L et. Al. </a:t>
            </a:r>
            <a:r>
              <a:rPr lang="cs-CZ" sz="1200" i="1" dirty="0">
                <a:solidFill>
                  <a:srgbClr val="000000"/>
                </a:solidFill>
              </a:rPr>
              <a:t>NEJM</a:t>
            </a:r>
            <a:r>
              <a:rPr lang="cs-CZ" sz="1200" dirty="0">
                <a:solidFill>
                  <a:srgbClr val="000000"/>
                </a:solidFill>
              </a:rPr>
              <a:t> </a:t>
            </a:r>
            <a:r>
              <a:rPr lang="cs-CZ" sz="1200" dirty="0" err="1">
                <a:solidFill>
                  <a:srgbClr val="000000"/>
                </a:solidFill>
              </a:rPr>
              <a:t>April</a:t>
            </a:r>
            <a:r>
              <a:rPr lang="cs-CZ" sz="1200" dirty="0">
                <a:solidFill>
                  <a:srgbClr val="000000"/>
                </a:solidFill>
              </a:rPr>
              <a:t> 11, 2013</a:t>
            </a:r>
            <a:endParaRPr lang="en-US" sz="1200" dirty="0">
              <a:solidFill>
                <a:srgbClr val="000000"/>
              </a:solidFill>
            </a:endParaRPr>
          </a:p>
        </p:txBody>
      </p:sp>
    </p:spTree>
    <p:extLst>
      <p:ext uri="{BB962C8B-B14F-4D97-AF65-F5344CB8AC3E}">
        <p14:creationId xmlns:p14="http://schemas.microsoft.com/office/powerpoint/2010/main" val="2360042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52230713"/>
              </p:ext>
            </p:extLst>
          </p:nvPr>
        </p:nvGraphicFramePr>
        <p:xfrm>
          <a:off x="1137058" y="1214468"/>
          <a:ext cx="7261245" cy="2935210"/>
        </p:xfrm>
        <a:graphic>
          <a:graphicData uri="http://schemas.openxmlformats.org/drawingml/2006/table">
            <a:tbl>
              <a:tblPr firstRow="1" bandRow="1">
                <a:tableStyleId>{616DA210-FB5B-4158-B5E0-FEB733F419BA}</a:tableStyleId>
              </a:tblPr>
              <a:tblGrid>
                <a:gridCol w="2420415"/>
                <a:gridCol w="2420415"/>
                <a:gridCol w="2420415"/>
              </a:tblGrid>
              <a:tr h="587042">
                <a:tc>
                  <a:txBody>
                    <a:bodyPr/>
                    <a:lstStyle/>
                    <a:p>
                      <a:endParaRPr lang="en-US" sz="2000" dirty="0">
                        <a:solidFill>
                          <a:srgbClr val="FFFF00"/>
                        </a:solidFill>
                      </a:endParaRPr>
                    </a:p>
                  </a:txBody>
                  <a:tcPr/>
                </a:tc>
                <a:tc>
                  <a:txBody>
                    <a:bodyPr/>
                    <a:lstStyle/>
                    <a:p>
                      <a:r>
                        <a:rPr lang="en-US" sz="2000" dirty="0" smtClean="0">
                          <a:solidFill>
                            <a:srgbClr val="FFFFFF"/>
                          </a:solidFill>
                        </a:rPr>
                        <a:t>US</a:t>
                      </a:r>
                    </a:p>
                  </a:txBody>
                  <a:tcPr/>
                </a:tc>
                <a:tc>
                  <a:txBody>
                    <a:bodyPr/>
                    <a:lstStyle/>
                    <a:p>
                      <a:r>
                        <a:rPr lang="en-US" sz="2000" dirty="0" smtClean="0">
                          <a:solidFill>
                            <a:srgbClr val="FFFFFF"/>
                          </a:solidFill>
                        </a:rPr>
                        <a:t>Sweden</a:t>
                      </a:r>
                      <a:endParaRPr lang="en-US" sz="2000" dirty="0">
                        <a:solidFill>
                          <a:srgbClr val="FFFFFF"/>
                        </a:solidFill>
                      </a:endParaRPr>
                    </a:p>
                  </a:txBody>
                  <a:tcPr/>
                </a:tc>
              </a:tr>
              <a:tr h="587042">
                <a:tc>
                  <a:txBody>
                    <a:bodyPr/>
                    <a:lstStyle/>
                    <a:p>
                      <a:r>
                        <a:rPr lang="en-US" sz="2000" b="1" dirty="0" smtClean="0">
                          <a:solidFill>
                            <a:srgbClr val="FFFF00"/>
                          </a:solidFill>
                        </a:rPr>
                        <a:t>All</a:t>
                      </a:r>
                      <a:endParaRPr lang="en-US" sz="2000" b="1" dirty="0">
                        <a:solidFill>
                          <a:srgbClr val="FFFF00"/>
                        </a:solidFill>
                      </a:endParaRPr>
                    </a:p>
                  </a:txBody>
                  <a:tcPr/>
                </a:tc>
                <a:tc>
                  <a:txBody>
                    <a:bodyPr/>
                    <a:lstStyle/>
                    <a:p>
                      <a:r>
                        <a:rPr lang="en-US" sz="2000" b="1" dirty="0" smtClean="0">
                          <a:solidFill>
                            <a:srgbClr val="FFFF00"/>
                          </a:solidFill>
                        </a:rPr>
                        <a:t>833</a:t>
                      </a:r>
                      <a:endParaRPr lang="en-US" sz="2000" b="1" dirty="0">
                        <a:solidFill>
                          <a:srgbClr val="FFFF00"/>
                        </a:solidFill>
                      </a:endParaRPr>
                    </a:p>
                  </a:txBody>
                  <a:tcPr/>
                </a:tc>
                <a:tc>
                  <a:txBody>
                    <a:bodyPr/>
                    <a:lstStyle/>
                    <a:p>
                      <a:r>
                        <a:rPr lang="en-US" sz="2000" b="1" dirty="0" smtClean="0">
                          <a:solidFill>
                            <a:srgbClr val="FFFF00"/>
                          </a:solidFill>
                        </a:rPr>
                        <a:t>388</a:t>
                      </a:r>
                      <a:endParaRPr lang="en-US" sz="2000" b="1" dirty="0">
                        <a:solidFill>
                          <a:srgbClr val="FFFF00"/>
                        </a:solidFill>
                      </a:endParaRPr>
                    </a:p>
                  </a:txBody>
                  <a:tcPr/>
                </a:tc>
              </a:tr>
              <a:tr h="587042">
                <a:tc>
                  <a:txBody>
                    <a:bodyPr/>
                    <a:lstStyle/>
                    <a:p>
                      <a:r>
                        <a:rPr lang="en-US" sz="2000" dirty="0" smtClean="0"/>
                        <a:t>quinolones</a:t>
                      </a:r>
                      <a:endParaRPr lang="en-US" sz="2000" dirty="0"/>
                    </a:p>
                  </a:txBody>
                  <a:tcPr/>
                </a:tc>
                <a:tc>
                  <a:txBody>
                    <a:bodyPr/>
                    <a:lstStyle/>
                    <a:p>
                      <a:r>
                        <a:rPr lang="en-US" sz="2000" dirty="0" smtClean="0"/>
                        <a:t>105</a:t>
                      </a:r>
                      <a:endParaRPr lang="en-US" sz="2000" dirty="0"/>
                    </a:p>
                  </a:txBody>
                  <a:tcPr/>
                </a:tc>
                <a:tc>
                  <a:txBody>
                    <a:bodyPr/>
                    <a:lstStyle/>
                    <a:p>
                      <a:r>
                        <a:rPr lang="en-US" sz="2000" dirty="0" smtClean="0"/>
                        <a:t>25</a:t>
                      </a:r>
                      <a:endParaRPr lang="en-US" sz="2000" dirty="0"/>
                    </a:p>
                  </a:txBody>
                  <a:tcPr/>
                </a:tc>
              </a:tr>
              <a:tr h="587042">
                <a:tc>
                  <a:txBody>
                    <a:bodyPr/>
                    <a:lstStyle/>
                    <a:p>
                      <a:r>
                        <a:rPr lang="en-US" sz="2000" dirty="0" smtClean="0"/>
                        <a:t>macrolides</a:t>
                      </a:r>
                      <a:endParaRPr lang="en-US" sz="2000" dirty="0"/>
                    </a:p>
                  </a:txBody>
                  <a:tcPr/>
                </a:tc>
                <a:tc>
                  <a:txBody>
                    <a:bodyPr/>
                    <a:lstStyle/>
                    <a:p>
                      <a:r>
                        <a:rPr lang="en-US" sz="2000" dirty="0" smtClean="0"/>
                        <a:t>185</a:t>
                      </a:r>
                      <a:endParaRPr lang="en-US" sz="2000" dirty="0"/>
                    </a:p>
                  </a:txBody>
                  <a:tcPr/>
                </a:tc>
                <a:tc>
                  <a:txBody>
                    <a:bodyPr/>
                    <a:lstStyle/>
                    <a:p>
                      <a:r>
                        <a:rPr lang="en-US" sz="2000" dirty="0" smtClean="0"/>
                        <a:t>12</a:t>
                      </a:r>
                      <a:endParaRPr lang="en-US" sz="2000" dirty="0"/>
                    </a:p>
                  </a:txBody>
                  <a:tcPr/>
                </a:tc>
              </a:tr>
              <a:tr h="587042">
                <a:tc>
                  <a:txBody>
                    <a:bodyPr/>
                    <a:lstStyle/>
                    <a:p>
                      <a:r>
                        <a:rPr lang="en-US" sz="2000" dirty="0" err="1" smtClean="0"/>
                        <a:t>cephalosporins</a:t>
                      </a:r>
                      <a:endParaRPr lang="en-US" sz="2000" dirty="0"/>
                    </a:p>
                  </a:txBody>
                  <a:tcPr/>
                </a:tc>
                <a:tc>
                  <a:txBody>
                    <a:bodyPr/>
                    <a:lstStyle/>
                    <a:p>
                      <a:r>
                        <a:rPr lang="en-US" sz="2000" dirty="0" smtClean="0"/>
                        <a:t>117</a:t>
                      </a:r>
                      <a:endParaRPr lang="en-US" sz="2000" dirty="0"/>
                    </a:p>
                  </a:txBody>
                  <a:tcPr/>
                </a:tc>
                <a:tc>
                  <a:txBody>
                    <a:bodyPr/>
                    <a:lstStyle/>
                    <a:p>
                      <a:r>
                        <a:rPr lang="en-US" sz="2000" dirty="0" smtClean="0"/>
                        <a:t>12</a:t>
                      </a:r>
                      <a:endParaRPr lang="en-US" sz="2000" dirty="0"/>
                    </a:p>
                  </a:txBody>
                  <a:tcPr/>
                </a:tc>
              </a:tr>
            </a:tbl>
          </a:graphicData>
        </a:graphic>
      </p:graphicFrame>
      <p:sp>
        <p:nvSpPr>
          <p:cNvPr id="4" name="Rectangle 2"/>
          <p:cNvSpPr>
            <a:spLocks noGrp="1" noChangeArrowheads="1"/>
          </p:cNvSpPr>
          <p:nvPr>
            <p:ph type="title"/>
          </p:nvPr>
        </p:nvSpPr>
        <p:spPr bwMode="auto">
          <a:xfrm>
            <a:off x="4345264" y="4558731"/>
            <a:ext cx="4644522" cy="584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10902" rIns="0" bIns="0" numCol="1" anchor="ctr" anchorCtr="0" compatLnSpc="1">
            <a:prstTxWarp prst="textNoShape">
              <a:avLst/>
            </a:prstTxWarp>
            <a:normAutofit/>
          </a:bodyPr>
          <a:lstStyle/>
          <a:p>
            <a:pPr>
              <a:tabLst>
                <a:tab pos="579989" algn="l"/>
                <a:tab pos="1159977" algn="l"/>
                <a:tab pos="1739966" algn="l"/>
                <a:tab pos="2319955" algn="l"/>
                <a:tab pos="2899943" algn="l"/>
                <a:tab pos="3479932" algn="l"/>
                <a:tab pos="4059921" algn="l"/>
                <a:tab pos="4639909" algn="l"/>
                <a:tab pos="5219898" algn="l"/>
              </a:tabLst>
            </a:pPr>
            <a:r>
              <a:rPr lang="en-US" sz="1400" cap="none" dirty="0" err="1" smtClean="0">
                <a:latin typeface="+mn-lt"/>
                <a:ea typeface="Arial Unicode MS" charset="0"/>
                <a:cs typeface="Arial Unicode MS" charset="0"/>
              </a:rPr>
              <a:t>Ternhag</a:t>
            </a:r>
            <a:r>
              <a:rPr lang="en-US" sz="1400" cap="none" dirty="0" smtClean="0">
                <a:latin typeface="+mn-lt"/>
                <a:ea typeface="Arial Unicode MS" charset="0"/>
                <a:cs typeface="Arial Unicode MS" charset="0"/>
              </a:rPr>
              <a:t> A. NEJM 2013;369:1175-1176.</a:t>
            </a:r>
            <a:br>
              <a:rPr lang="en-US" sz="1400" cap="none" dirty="0" smtClean="0">
                <a:latin typeface="+mn-lt"/>
                <a:ea typeface="Arial Unicode MS" charset="0"/>
                <a:cs typeface="Arial Unicode MS" charset="0"/>
              </a:rPr>
            </a:br>
            <a:r>
              <a:rPr lang="en-US" sz="1400" cap="none" dirty="0" smtClean="0">
                <a:latin typeface="+mn-lt"/>
                <a:ea typeface="Arial Unicode MS" charset="0"/>
                <a:cs typeface="Arial Unicode MS" charset="0"/>
              </a:rPr>
              <a:t>Hicks LA et al. NEJM 2010;368:1461-2</a:t>
            </a:r>
            <a:endParaRPr lang="en-US" sz="1400" cap="none" dirty="0">
              <a:latin typeface="+mn-lt"/>
              <a:ea typeface="Arial Unicode MS" charset="0"/>
              <a:cs typeface="Arial Unicode MS" charset="0"/>
            </a:endParaRPr>
          </a:p>
        </p:txBody>
      </p:sp>
      <p:sp>
        <p:nvSpPr>
          <p:cNvPr id="5" name="Title 1"/>
          <p:cNvSpPr txBox="1">
            <a:spLocks/>
          </p:cNvSpPr>
          <p:nvPr/>
        </p:nvSpPr>
        <p:spPr>
          <a:xfrm>
            <a:off x="161128" y="220279"/>
            <a:ext cx="8843069" cy="1130300"/>
          </a:xfrm>
          <a:prstGeom prst="rect">
            <a:avLst/>
          </a:prstGeom>
          <a:effectLst/>
        </p:spPr>
        <p:txBody>
          <a:bodyPr vert="horz" lIns="68580" tIns="34290" rIns="68580" bIns="34290" rtlCol="0" anchor="ctr">
            <a:normAutofit/>
          </a:bodyPr>
          <a:lstStyle>
            <a:lvl1pPr algn="l" defTabSz="342900" rtl="0" eaLnBrk="1" latinLnBrk="0" hangingPunct="1">
              <a:spcBef>
                <a:spcPct val="0"/>
              </a:spcBef>
              <a:buNone/>
              <a:defRPr sz="2700" kern="1200" cap="all" baseline="0">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rgbClr val="FFFF00"/>
                </a:solidFill>
                <a:cs typeface="Arial"/>
              </a:rPr>
              <a:t>Outpatient antibiotic prescribing (</a:t>
            </a:r>
            <a:r>
              <a:rPr lang="en-US" sz="3200" cap="none" dirty="0">
                <a:solidFill>
                  <a:srgbClr val="FFFF00"/>
                </a:solidFill>
                <a:cs typeface="Arial"/>
              </a:rPr>
              <a:t>R</a:t>
            </a:r>
            <a:r>
              <a:rPr lang="en-US" sz="3200" cap="none" dirty="0" smtClean="0">
                <a:solidFill>
                  <a:srgbClr val="FFFF00"/>
                </a:solidFill>
                <a:cs typeface="Arial"/>
              </a:rPr>
              <a:t>x</a:t>
            </a:r>
            <a:r>
              <a:rPr lang="en-US" sz="3200" dirty="0" smtClean="0">
                <a:solidFill>
                  <a:srgbClr val="FFFF00"/>
                </a:solidFill>
                <a:cs typeface="Arial"/>
              </a:rPr>
              <a:t>/1000)</a:t>
            </a:r>
            <a:endParaRPr lang="en-US" sz="3200" dirty="0">
              <a:solidFill>
                <a:srgbClr val="FFFF00"/>
              </a:solidFill>
              <a:cs typeface="Arial"/>
            </a:endParaRPr>
          </a:p>
        </p:txBody>
      </p:sp>
    </p:spTree>
    <p:extLst>
      <p:ext uri="{BB962C8B-B14F-4D97-AF65-F5344CB8AC3E}">
        <p14:creationId xmlns:p14="http://schemas.microsoft.com/office/powerpoint/2010/main" val="4219760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55265905"/>
              </p:ext>
            </p:extLst>
          </p:nvPr>
        </p:nvGraphicFramePr>
        <p:xfrm>
          <a:off x="1137058" y="1214468"/>
          <a:ext cx="7261245" cy="2935210"/>
        </p:xfrm>
        <a:graphic>
          <a:graphicData uri="http://schemas.openxmlformats.org/drawingml/2006/table">
            <a:tbl>
              <a:tblPr firstRow="1" bandRow="1">
                <a:tableStyleId>{616DA210-FB5B-4158-B5E0-FEB733F419BA}</a:tableStyleId>
              </a:tblPr>
              <a:tblGrid>
                <a:gridCol w="2420415"/>
                <a:gridCol w="2420415"/>
                <a:gridCol w="2420415"/>
              </a:tblGrid>
              <a:tr h="587042">
                <a:tc>
                  <a:txBody>
                    <a:bodyPr/>
                    <a:lstStyle/>
                    <a:p>
                      <a:endParaRPr lang="en-US" sz="2000" dirty="0">
                        <a:solidFill>
                          <a:srgbClr val="FFFFFF"/>
                        </a:solidFill>
                      </a:endParaRPr>
                    </a:p>
                  </a:txBody>
                  <a:tcPr/>
                </a:tc>
                <a:tc>
                  <a:txBody>
                    <a:bodyPr/>
                    <a:lstStyle/>
                    <a:p>
                      <a:r>
                        <a:rPr lang="en-US" sz="2000" dirty="0" smtClean="0">
                          <a:solidFill>
                            <a:srgbClr val="FFFFFF"/>
                          </a:solidFill>
                        </a:rPr>
                        <a:t>US</a:t>
                      </a:r>
                    </a:p>
                  </a:txBody>
                  <a:tcPr/>
                </a:tc>
                <a:tc>
                  <a:txBody>
                    <a:bodyPr/>
                    <a:lstStyle/>
                    <a:p>
                      <a:r>
                        <a:rPr lang="en-US" sz="2000" dirty="0" smtClean="0">
                          <a:solidFill>
                            <a:srgbClr val="FFFFFF"/>
                          </a:solidFill>
                        </a:rPr>
                        <a:t>Sweden</a:t>
                      </a:r>
                      <a:endParaRPr lang="en-US" sz="2000" dirty="0">
                        <a:solidFill>
                          <a:srgbClr val="FFFFFF"/>
                        </a:solidFill>
                      </a:endParaRPr>
                    </a:p>
                  </a:txBody>
                  <a:tcPr/>
                </a:tc>
              </a:tr>
              <a:tr h="587042">
                <a:tc>
                  <a:txBody>
                    <a:bodyPr/>
                    <a:lstStyle/>
                    <a:p>
                      <a:r>
                        <a:rPr lang="en-US" sz="2000" dirty="0" smtClean="0">
                          <a:solidFill>
                            <a:schemeClr val="tx1"/>
                          </a:solidFill>
                        </a:rPr>
                        <a:t>All</a:t>
                      </a:r>
                      <a:endParaRPr lang="en-US" sz="2000" b="1" dirty="0">
                        <a:solidFill>
                          <a:schemeClr val="tx1"/>
                        </a:solidFill>
                      </a:endParaRPr>
                    </a:p>
                  </a:txBody>
                  <a:tcPr/>
                </a:tc>
                <a:tc>
                  <a:txBody>
                    <a:bodyPr/>
                    <a:lstStyle/>
                    <a:p>
                      <a:r>
                        <a:rPr lang="en-US" sz="2000" dirty="0" smtClean="0">
                          <a:solidFill>
                            <a:schemeClr val="tx1"/>
                          </a:solidFill>
                        </a:rPr>
                        <a:t>833</a:t>
                      </a:r>
                      <a:endParaRPr lang="en-US" sz="2000" b="1" dirty="0">
                        <a:solidFill>
                          <a:schemeClr val="tx1"/>
                        </a:solidFill>
                      </a:endParaRPr>
                    </a:p>
                  </a:txBody>
                  <a:tcPr/>
                </a:tc>
                <a:tc>
                  <a:txBody>
                    <a:bodyPr/>
                    <a:lstStyle/>
                    <a:p>
                      <a:r>
                        <a:rPr lang="en-US" sz="2000" dirty="0" smtClean="0">
                          <a:solidFill>
                            <a:schemeClr val="tx1"/>
                          </a:solidFill>
                        </a:rPr>
                        <a:t>388</a:t>
                      </a:r>
                      <a:endParaRPr lang="en-US" sz="2000" b="1" dirty="0">
                        <a:solidFill>
                          <a:schemeClr val="tx1"/>
                        </a:solidFill>
                      </a:endParaRPr>
                    </a:p>
                  </a:txBody>
                  <a:tcPr/>
                </a:tc>
              </a:tr>
              <a:tr h="587042">
                <a:tc>
                  <a:txBody>
                    <a:bodyPr/>
                    <a:lstStyle/>
                    <a:p>
                      <a:r>
                        <a:rPr lang="en-US" sz="2000" b="1" dirty="0" smtClean="0">
                          <a:solidFill>
                            <a:srgbClr val="FFFF00"/>
                          </a:solidFill>
                        </a:rPr>
                        <a:t>quinolones</a:t>
                      </a:r>
                      <a:endParaRPr lang="en-US" sz="2000" b="1" dirty="0">
                        <a:solidFill>
                          <a:srgbClr val="FFFF00"/>
                        </a:solidFill>
                      </a:endParaRPr>
                    </a:p>
                  </a:txBody>
                  <a:tcPr/>
                </a:tc>
                <a:tc>
                  <a:txBody>
                    <a:bodyPr/>
                    <a:lstStyle/>
                    <a:p>
                      <a:r>
                        <a:rPr lang="en-US" sz="2000" b="1" dirty="0" smtClean="0">
                          <a:solidFill>
                            <a:srgbClr val="FFFF00"/>
                          </a:solidFill>
                        </a:rPr>
                        <a:t>105</a:t>
                      </a:r>
                      <a:endParaRPr lang="en-US" sz="2000" b="1" dirty="0">
                        <a:solidFill>
                          <a:srgbClr val="FFFF00"/>
                        </a:solidFill>
                      </a:endParaRPr>
                    </a:p>
                  </a:txBody>
                  <a:tcPr/>
                </a:tc>
                <a:tc>
                  <a:txBody>
                    <a:bodyPr/>
                    <a:lstStyle/>
                    <a:p>
                      <a:r>
                        <a:rPr lang="en-US" sz="2000" b="1" dirty="0" smtClean="0">
                          <a:solidFill>
                            <a:srgbClr val="FFFF00"/>
                          </a:solidFill>
                        </a:rPr>
                        <a:t>25</a:t>
                      </a:r>
                      <a:endParaRPr lang="en-US" sz="2000" b="1" dirty="0">
                        <a:solidFill>
                          <a:srgbClr val="FFFF00"/>
                        </a:solidFill>
                      </a:endParaRPr>
                    </a:p>
                  </a:txBody>
                  <a:tcPr/>
                </a:tc>
              </a:tr>
              <a:tr h="587042">
                <a:tc>
                  <a:txBody>
                    <a:bodyPr/>
                    <a:lstStyle/>
                    <a:p>
                      <a:r>
                        <a:rPr lang="en-US" sz="2000" b="1" dirty="0" smtClean="0">
                          <a:solidFill>
                            <a:srgbClr val="FFFF00"/>
                          </a:solidFill>
                        </a:rPr>
                        <a:t>macrolides</a:t>
                      </a:r>
                      <a:endParaRPr lang="en-US" sz="2000" b="1" dirty="0">
                        <a:solidFill>
                          <a:srgbClr val="FFFF00"/>
                        </a:solidFill>
                      </a:endParaRPr>
                    </a:p>
                  </a:txBody>
                  <a:tcPr/>
                </a:tc>
                <a:tc>
                  <a:txBody>
                    <a:bodyPr/>
                    <a:lstStyle/>
                    <a:p>
                      <a:r>
                        <a:rPr lang="en-US" sz="2000" b="1" dirty="0" smtClean="0">
                          <a:solidFill>
                            <a:srgbClr val="FFFF00"/>
                          </a:solidFill>
                        </a:rPr>
                        <a:t>185</a:t>
                      </a:r>
                      <a:endParaRPr lang="en-US" sz="2000" b="1" dirty="0">
                        <a:solidFill>
                          <a:srgbClr val="FFFF00"/>
                        </a:solidFill>
                      </a:endParaRPr>
                    </a:p>
                  </a:txBody>
                  <a:tcPr/>
                </a:tc>
                <a:tc>
                  <a:txBody>
                    <a:bodyPr/>
                    <a:lstStyle/>
                    <a:p>
                      <a:r>
                        <a:rPr lang="en-US" sz="2000" b="1" dirty="0" smtClean="0">
                          <a:solidFill>
                            <a:srgbClr val="FFFF00"/>
                          </a:solidFill>
                        </a:rPr>
                        <a:t>12</a:t>
                      </a:r>
                      <a:endParaRPr lang="en-US" sz="2000" b="1" dirty="0">
                        <a:solidFill>
                          <a:srgbClr val="FFFF00"/>
                        </a:solidFill>
                      </a:endParaRPr>
                    </a:p>
                  </a:txBody>
                  <a:tcPr/>
                </a:tc>
              </a:tr>
              <a:tr h="587042">
                <a:tc>
                  <a:txBody>
                    <a:bodyPr/>
                    <a:lstStyle/>
                    <a:p>
                      <a:r>
                        <a:rPr lang="en-US" sz="2000" b="1" dirty="0" err="1" smtClean="0">
                          <a:solidFill>
                            <a:srgbClr val="FFFF00"/>
                          </a:solidFill>
                        </a:rPr>
                        <a:t>cephalosporins</a:t>
                      </a:r>
                      <a:endParaRPr lang="en-US" sz="2000" b="1" dirty="0">
                        <a:solidFill>
                          <a:srgbClr val="FFFF00"/>
                        </a:solidFill>
                      </a:endParaRPr>
                    </a:p>
                  </a:txBody>
                  <a:tcPr/>
                </a:tc>
                <a:tc>
                  <a:txBody>
                    <a:bodyPr/>
                    <a:lstStyle/>
                    <a:p>
                      <a:r>
                        <a:rPr lang="en-US" sz="2000" b="1" dirty="0" smtClean="0">
                          <a:solidFill>
                            <a:srgbClr val="FFFF00"/>
                          </a:solidFill>
                        </a:rPr>
                        <a:t>117</a:t>
                      </a:r>
                      <a:endParaRPr lang="en-US" sz="2000" b="1" dirty="0">
                        <a:solidFill>
                          <a:srgbClr val="FFFF00"/>
                        </a:solidFill>
                      </a:endParaRPr>
                    </a:p>
                  </a:txBody>
                  <a:tcPr/>
                </a:tc>
                <a:tc>
                  <a:txBody>
                    <a:bodyPr/>
                    <a:lstStyle/>
                    <a:p>
                      <a:r>
                        <a:rPr lang="en-US" sz="2000" b="1" dirty="0" smtClean="0">
                          <a:solidFill>
                            <a:srgbClr val="FFFF00"/>
                          </a:solidFill>
                        </a:rPr>
                        <a:t>12</a:t>
                      </a:r>
                      <a:endParaRPr lang="en-US" sz="2000" b="1" dirty="0">
                        <a:solidFill>
                          <a:srgbClr val="FFFF00"/>
                        </a:solidFill>
                      </a:endParaRPr>
                    </a:p>
                  </a:txBody>
                  <a:tcPr/>
                </a:tc>
              </a:tr>
            </a:tbl>
          </a:graphicData>
        </a:graphic>
      </p:graphicFrame>
      <p:sp>
        <p:nvSpPr>
          <p:cNvPr id="4" name="Rectangle 2"/>
          <p:cNvSpPr>
            <a:spLocks noGrp="1" noChangeArrowheads="1"/>
          </p:cNvSpPr>
          <p:nvPr>
            <p:ph type="title"/>
          </p:nvPr>
        </p:nvSpPr>
        <p:spPr bwMode="auto">
          <a:xfrm>
            <a:off x="4345264" y="4558731"/>
            <a:ext cx="4644522" cy="584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10902" rIns="0" bIns="0" numCol="1" anchor="ctr" anchorCtr="0" compatLnSpc="1">
            <a:prstTxWarp prst="textNoShape">
              <a:avLst/>
            </a:prstTxWarp>
            <a:normAutofit/>
          </a:bodyPr>
          <a:lstStyle/>
          <a:p>
            <a:pPr>
              <a:tabLst>
                <a:tab pos="579989" algn="l"/>
                <a:tab pos="1159977" algn="l"/>
                <a:tab pos="1739966" algn="l"/>
                <a:tab pos="2319955" algn="l"/>
                <a:tab pos="2899943" algn="l"/>
                <a:tab pos="3479932" algn="l"/>
                <a:tab pos="4059921" algn="l"/>
                <a:tab pos="4639909" algn="l"/>
                <a:tab pos="5219898" algn="l"/>
              </a:tabLst>
            </a:pPr>
            <a:r>
              <a:rPr lang="en-US" sz="1400" cap="none" dirty="0" err="1" smtClean="0">
                <a:latin typeface="+mn-lt"/>
                <a:ea typeface="Arial Unicode MS" charset="0"/>
                <a:cs typeface="Arial Unicode MS" charset="0"/>
              </a:rPr>
              <a:t>Ternhag</a:t>
            </a:r>
            <a:r>
              <a:rPr lang="en-US" sz="1400" cap="none" dirty="0" smtClean="0">
                <a:latin typeface="+mn-lt"/>
                <a:ea typeface="Arial Unicode MS" charset="0"/>
                <a:cs typeface="Arial Unicode MS" charset="0"/>
              </a:rPr>
              <a:t> A. NEJM 2013;369:1175-1176.</a:t>
            </a:r>
            <a:br>
              <a:rPr lang="en-US" sz="1400" cap="none" dirty="0" smtClean="0">
                <a:latin typeface="+mn-lt"/>
                <a:ea typeface="Arial Unicode MS" charset="0"/>
                <a:cs typeface="Arial Unicode MS" charset="0"/>
              </a:rPr>
            </a:br>
            <a:r>
              <a:rPr lang="en-US" sz="1400" cap="none" dirty="0" smtClean="0">
                <a:latin typeface="+mn-lt"/>
                <a:ea typeface="Arial Unicode MS" charset="0"/>
                <a:cs typeface="Arial Unicode MS" charset="0"/>
              </a:rPr>
              <a:t>Hicks LA et al. NEJM 2010;368:1461-2</a:t>
            </a:r>
            <a:endParaRPr lang="en-US" sz="1400" cap="none" dirty="0">
              <a:latin typeface="+mn-lt"/>
              <a:ea typeface="Arial Unicode MS" charset="0"/>
              <a:cs typeface="Arial Unicode MS" charset="0"/>
            </a:endParaRPr>
          </a:p>
        </p:txBody>
      </p:sp>
      <p:sp>
        <p:nvSpPr>
          <p:cNvPr id="6" name="Title 1"/>
          <p:cNvSpPr txBox="1">
            <a:spLocks/>
          </p:cNvSpPr>
          <p:nvPr/>
        </p:nvSpPr>
        <p:spPr>
          <a:xfrm>
            <a:off x="161128" y="220279"/>
            <a:ext cx="8843069" cy="1130300"/>
          </a:xfrm>
          <a:prstGeom prst="rect">
            <a:avLst/>
          </a:prstGeom>
          <a:effectLst/>
        </p:spPr>
        <p:txBody>
          <a:bodyPr vert="horz" lIns="68580" tIns="34290" rIns="68580" bIns="34290" rtlCol="0" anchor="ctr">
            <a:normAutofit/>
          </a:bodyPr>
          <a:lstStyle>
            <a:lvl1pPr algn="l" defTabSz="342900" rtl="0" eaLnBrk="1" latinLnBrk="0" hangingPunct="1">
              <a:spcBef>
                <a:spcPct val="0"/>
              </a:spcBef>
              <a:buNone/>
              <a:defRPr sz="2700" kern="1200" cap="all" baseline="0">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rgbClr val="FFFF00"/>
                </a:solidFill>
                <a:cs typeface="Arial"/>
              </a:rPr>
              <a:t>Outpatient antibiotic prescribing (</a:t>
            </a:r>
            <a:r>
              <a:rPr lang="en-US" sz="3200" cap="none" dirty="0">
                <a:solidFill>
                  <a:srgbClr val="FFFF00"/>
                </a:solidFill>
                <a:cs typeface="Arial"/>
              </a:rPr>
              <a:t>R</a:t>
            </a:r>
            <a:r>
              <a:rPr lang="en-US" sz="3200" cap="none" dirty="0" smtClean="0">
                <a:solidFill>
                  <a:srgbClr val="FFFF00"/>
                </a:solidFill>
                <a:cs typeface="Arial"/>
              </a:rPr>
              <a:t>x</a:t>
            </a:r>
            <a:r>
              <a:rPr lang="en-US" sz="3200" dirty="0" smtClean="0">
                <a:solidFill>
                  <a:srgbClr val="FFFF00"/>
                </a:solidFill>
                <a:cs typeface="Arial"/>
              </a:rPr>
              <a:t>/1000)</a:t>
            </a:r>
            <a:endParaRPr lang="en-US" sz="3200" dirty="0">
              <a:solidFill>
                <a:srgbClr val="FFFF00"/>
              </a:solidFill>
              <a:cs typeface="Arial"/>
            </a:endParaRPr>
          </a:p>
        </p:txBody>
      </p:sp>
    </p:spTree>
    <p:extLst>
      <p:ext uri="{BB962C8B-B14F-4D97-AF65-F5344CB8AC3E}">
        <p14:creationId xmlns:p14="http://schemas.microsoft.com/office/powerpoint/2010/main" val="793069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21973397"/>
              </p:ext>
            </p:extLst>
          </p:nvPr>
        </p:nvGraphicFramePr>
        <p:xfrm>
          <a:off x="1082576" y="1148343"/>
          <a:ext cx="6983985" cy="3248224"/>
        </p:xfrm>
        <a:graphic>
          <a:graphicData uri="http://schemas.openxmlformats.org/drawingml/2006/table">
            <a:tbl>
              <a:tblPr firstRow="1" bandRow="1">
                <a:tableStyleId>{616DA210-FB5B-4158-B5E0-FEB733F419BA}</a:tableStyleId>
              </a:tblPr>
              <a:tblGrid>
                <a:gridCol w="2327995"/>
                <a:gridCol w="2327995"/>
                <a:gridCol w="2327995"/>
              </a:tblGrid>
              <a:tr h="464032">
                <a:tc>
                  <a:txBody>
                    <a:bodyPr/>
                    <a:lstStyle/>
                    <a:p>
                      <a:r>
                        <a:rPr lang="en-US" sz="2000" dirty="0" smtClean="0">
                          <a:solidFill>
                            <a:schemeClr val="tx1"/>
                          </a:solidFill>
                        </a:rPr>
                        <a:t>Age</a:t>
                      </a:r>
                      <a:endParaRPr lang="en-US" sz="2000" dirty="0">
                        <a:solidFill>
                          <a:schemeClr val="tx1"/>
                        </a:solidFill>
                      </a:endParaRPr>
                    </a:p>
                  </a:txBody>
                  <a:tcPr/>
                </a:tc>
                <a:tc>
                  <a:txBody>
                    <a:bodyPr/>
                    <a:lstStyle/>
                    <a:p>
                      <a:r>
                        <a:rPr lang="en-US" sz="2000" dirty="0" smtClean="0">
                          <a:solidFill>
                            <a:schemeClr val="tx1"/>
                          </a:solidFill>
                        </a:rPr>
                        <a:t>US</a:t>
                      </a:r>
                      <a:endParaRPr lang="en-US" sz="2000" dirty="0">
                        <a:solidFill>
                          <a:schemeClr val="tx1"/>
                        </a:solidFill>
                      </a:endParaRPr>
                    </a:p>
                  </a:txBody>
                  <a:tcPr/>
                </a:tc>
                <a:tc>
                  <a:txBody>
                    <a:bodyPr/>
                    <a:lstStyle/>
                    <a:p>
                      <a:r>
                        <a:rPr lang="en-US" sz="2000" dirty="0" smtClean="0">
                          <a:solidFill>
                            <a:schemeClr val="tx1"/>
                          </a:solidFill>
                        </a:rPr>
                        <a:t>Sweden</a:t>
                      </a:r>
                      <a:endParaRPr lang="en-US" sz="2000" dirty="0">
                        <a:solidFill>
                          <a:schemeClr val="tx1"/>
                        </a:solidFill>
                      </a:endParaRPr>
                    </a:p>
                  </a:txBody>
                  <a:tcPr/>
                </a:tc>
              </a:tr>
              <a:tr h="464032">
                <a:tc>
                  <a:txBody>
                    <a:bodyPr/>
                    <a:lstStyle/>
                    <a:p>
                      <a:r>
                        <a:rPr lang="en-US" sz="2000" b="1" dirty="0" smtClean="0">
                          <a:solidFill>
                            <a:srgbClr val="FFFF00"/>
                          </a:solidFill>
                        </a:rPr>
                        <a:t>0-2</a:t>
                      </a:r>
                      <a:endParaRPr lang="en-US" sz="2000" b="1" dirty="0">
                        <a:solidFill>
                          <a:srgbClr val="FFFF00"/>
                        </a:solidFill>
                      </a:endParaRPr>
                    </a:p>
                  </a:txBody>
                  <a:tcPr/>
                </a:tc>
                <a:tc>
                  <a:txBody>
                    <a:bodyPr/>
                    <a:lstStyle/>
                    <a:p>
                      <a:r>
                        <a:rPr lang="en-US" sz="2000" b="1" dirty="0" smtClean="0">
                          <a:solidFill>
                            <a:srgbClr val="FFFF00"/>
                          </a:solidFill>
                        </a:rPr>
                        <a:t>1,365</a:t>
                      </a:r>
                      <a:endParaRPr lang="en-US" sz="2000" b="1" dirty="0">
                        <a:solidFill>
                          <a:srgbClr val="FFFF00"/>
                        </a:solidFill>
                      </a:endParaRPr>
                    </a:p>
                  </a:txBody>
                  <a:tcPr/>
                </a:tc>
                <a:tc>
                  <a:txBody>
                    <a:bodyPr/>
                    <a:lstStyle/>
                    <a:p>
                      <a:r>
                        <a:rPr lang="en-US" sz="2000" b="1" dirty="0" smtClean="0">
                          <a:solidFill>
                            <a:srgbClr val="FFFF00"/>
                          </a:solidFill>
                        </a:rPr>
                        <a:t>462</a:t>
                      </a:r>
                      <a:endParaRPr lang="en-US" sz="2000" b="1" dirty="0">
                        <a:solidFill>
                          <a:srgbClr val="FFFF00"/>
                        </a:solidFill>
                      </a:endParaRPr>
                    </a:p>
                  </a:txBody>
                  <a:tcPr/>
                </a:tc>
              </a:tr>
              <a:tr h="464032">
                <a:tc>
                  <a:txBody>
                    <a:bodyPr/>
                    <a:lstStyle/>
                    <a:p>
                      <a:r>
                        <a:rPr lang="en-US" sz="2000" b="1" dirty="0" smtClean="0">
                          <a:solidFill>
                            <a:srgbClr val="FFFF00"/>
                          </a:solidFill>
                        </a:rPr>
                        <a:t>3-9</a:t>
                      </a:r>
                      <a:endParaRPr lang="en-US" sz="2000" b="1" dirty="0">
                        <a:solidFill>
                          <a:srgbClr val="FFFF00"/>
                        </a:solidFill>
                      </a:endParaRPr>
                    </a:p>
                  </a:txBody>
                  <a:tcPr/>
                </a:tc>
                <a:tc>
                  <a:txBody>
                    <a:bodyPr/>
                    <a:lstStyle/>
                    <a:p>
                      <a:r>
                        <a:rPr lang="en-US" sz="2000" b="1" dirty="0" smtClean="0">
                          <a:solidFill>
                            <a:srgbClr val="FFFF00"/>
                          </a:solidFill>
                        </a:rPr>
                        <a:t>1,021</a:t>
                      </a:r>
                      <a:endParaRPr lang="en-US" sz="2000" b="1" dirty="0">
                        <a:solidFill>
                          <a:srgbClr val="FFFF00"/>
                        </a:solidFill>
                      </a:endParaRPr>
                    </a:p>
                  </a:txBody>
                  <a:tcPr/>
                </a:tc>
                <a:tc>
                  <a:txBody>
                    <a:bodyPr/>
                    <a:lstStyle/>
                    <a:p>
                      <a:r>
                        <a:rPr lang="en-US" sz="2000" b="1" dirty="0" smtClean="0">
                          <a:solidFill>
                            <a:srgbClr val="FFFF00"/>
                          </a:solidFill>
                        </a:rPr>
                        <a:t>414</a:t>
                      </a:r>
                      <a:endParaRPr lang="en-US" sz="2000" b="1" dirty="0">
                        <a:solidFill>
                          <a:srgbClr val="FFFF00"/>
                        </a:solidFill>
                      </a:endParaRPr>
                    </a:p>
                  </a:txBody>
                  <a:tcPr/>
                </a:tc>
              </a:tr>
              <a:tr h="464032">
                <a:tc>
                  <a:txBody>
                    <a:bodyPr/>
                    <a:lstStyle/>
                    <a:p>
                      <a:r>
                        <a:rPr lang="en-US" sz="2000" b="1" dirty="0" smtClean="0">
                          <a:solidFill>
                            <a:srgbClr val="FFFF00"/>
                          </a:solidFill>
                        </a:rPr>
                        <a:t>10-19</a:t>
                      </a:r>
                      <a:endParaRPr lang="en-US" sz="2000" b="1" dirty="0">
                        <a:solidFill>
                          <a:srgbClr val="FFFF00"/>
                        </a:solidFill>
                      </a:endParaRPr>
                    </a:p>
                  </a:txBody>
                  <a:tcPr/>
                </a:tc>
                <a:tc>
                  <a:txBody>
                    <a:bodyPr/>
                    <a:lstStyle/>
                    <a:p>
                      <a:r>
                        <a:rPr lang="en-US" sz="2000" b="1" dirty="0" smtClean="0">
                          <a:solidFill>
                            <a:srgbClr val="FFFF00"/>
                          </a:solidFill>
                        </a:rPr>
                        <a:t>677</a:t>
                      </a:r>
                      <a:endParaRPr lang="en-US" sz="2000" b="1" dirty="0">
                        <a:solidFill>
                          <a:srgbClr val="FFFF00"/>
                        </a:solidFill>
                      </a:endParaRPr>
                    </a:p>
                  </a:txBody>
                  <a:tcPr/>
                </a:tc>
                <a:tc>
                  <a:txBody>
                    <a:bodyPr/>
                    <a:lstStyle/>
                    <a:p>
                      <a:r>
                        <a:rPr lang="en-US" sz="2000" b="1" dirty="0" smtClean="0">
                          <a:solidFill>
                            <a:srgbClr val="FFFF00"/>
                          </a:solidFill>
                        </a:rPr>
                        <a:t>252</a:t>
                      </a:r>
                      <a:endParaRPr lang="en-US" sz="2000" b="1" dirty="0">
                        <a:solidFill>
                          <a:srgbClr val="FFFF00"/>
                        </a:solidFill>
                      </a:endParaRPr>
                    </a:p>
                  </a:txBody>
                  <a:tcPr/>
                </a:tc>
              </a:tr>
              <a:tr h="464032">
                <a:tc>
                  <a:txBody>
                    <a:bodyPr/>
                    <a:lstStyle/>
                    <a:p>
                      <a:r>
                        <a:rPr lang="en-US" sz="2000" dirty="0" smtClean="0"/>
                        <a:t>20-39</a:t>
                      </a:r>
                      <a:endParaRPr lang="en-US" sz="2000" dirty="0"/>
                    </a:p>
                  </a:txBody>
                  <a:tcPr/>
                </a:tc>
                <a:tc>
                  <a:txBody>
                    <a:bodyPr/>
                    <a:lstStyle/>
                    <a:p>
                      <a:r>
                        <a:rPr lang="en-US" sz="2000" dirty="0" smtClean="0"/>
                        <a:t>669</a:t>
                      </a:r>
                      <a:endParaRPr lang="en-US" sz="2000" dirty="0"/>
                    </a:p>
                  </a:txBody>
                  <a:tcPr/>
                </a:tc>
                <a:tc>
                  <a:txBody>
                    <a:bodyPr/>
                    <a:lstStyle/>
                    <a:p>
                      <a:r>
                        <a:rPr lang="en-US" sz="2000" dirty="0" smtClean="0"/>
                        <a:t>296</a:t>
                      </a:r>
                      <a:endParaRPr lang="en-US" sz="2000" dirty="0"/>
                    </a:p>
                  </a:txBody>
                  <a:tcPr/>
                </a:tc>
              </a:tr>
              <a:tr h="464032">
                <a:tc>
                  <a:txBody>
                    <a:bodyPr/>
                    <a:lstStyle/>
                    <a:p>
                      <a:r>
                        <a:rPr lang="en-US" sz="2000" dirty="0" smtClean="0"/>
                        <a:t>40-64</a:t>
                      </a:r>
                      <a:endParaRPr lang="en-US" sz="2000" dirty="0"/>
                    </a:p>
                  </a:txBody>
                  <a:tcPr/>
                </a:tc>
                <a:tc>
                  <a:txBody>
                    <a:bodyPr/>
                    <a:lstStyle/>
                    <a:p>
                      <a:r>
                        <a:rPr lang="en-US" sz="2000" dirty="0" smtClean="0"/>
                        <a:t>797</a:t>
                      </a:r>
                      <a:endParaRPr lang="en-US" sz="2000" dirty="0"/>
                    </a:p>
                  </a:txBody>
                  <a:tcPr/>
                </a:tc>
                <a:tc>
                  <a:txBody>
                    <a:bodyPr/>
                    <a:lstStyle/>
                    <a:p>
                      <a:r>
                        <a:rPr lang="en-US" sz="2000" dirty="0" smtClean="0"/>
                        <a:t>339</a:t>
                      </a:r>
                      <a:endParaRPr lang="en-US" sz="2000" dirty="0"/>
                    </a:p>
                  </a:txBody>
                  <a:tcPr/>
                </a:tc>
              </a:tr>
              <a:tr h="464032">
                <a:tc>
                  <a:txBody>
                    <a:bodyPr/>
                    <a:lstStyle/>
                    <a:p>
                      <a:r>
                        <a:rPr lang="en-US" sz="2000" dirty="0" smtClean="0"/>
                        <a:t>&gt;65</a:t>
                      </a:r>
                      <a:endParaRPr lang="en-US" sz="2000" dirty="0"/>
                    </a:p>
                  </a:txBody>
                  <a:tcPr/>
                </a:tc>
                <a:tc>
                  <a:txBody>
                    <a:bodyPr/>
                    <a:lstStyle/>
                    <a:p>
                      <a:r>
                        <a:rPr lang="en-US" sz="2000" dirty="0" smtClean="0"/>
                        <a:t>1020</a:t>
                      </a:r>
                      <a:endParaRPr lang="en-US" sz="2000" dirty="0"/>
                    </a:p>
                  </a:txBody>
                  <a:tcPr/>
                </a:tc>
                <a:tc>
                  <a:txBody>
                    <a:bodyPr/>
                    <a:lstStyle/>
                    <a:p>
                      <a:r>
                        <a:rPr lang="en-US" sz="2000" dirty="0" smtClean="0"/>
                        <a:t>556</a:t>
                      </a:r>
                      <a:endParaRPr lang="en-US" sz="2000" dirty="0"/>
                    </a:p>
                  </a:txBody>
                  <a:tcPr/>
                </a:tc>
              </a:tr>
            </a:tbl>
          </a:graphicData>
        </a:graphic>
      </p:graphicFrame>
      <p:sp>
        <p:nvSpPr>
          <p:cNvPr id="5" name="Rectangle 2"/>
          <p:cNvSpPr>
            <a:spLocks noGrp="1" noChangeArrowheads="1"/>
          </p:cNvSpPr>
          <p:nvPr>
            <p:ph type="title"/>
          </p:nvPr>
        </p:nvSpPr>
        <p:spPr bwMode="auto">
          <a:xfrm>
            <a:off x="4345264" y="4558731"/>
            <a:ext cx="4644522" cy="584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10902" rIns="0" bIns="0" numCol="1" anchor="ctr" anchorCtr="0" compatLnSpc="1">
            <a:prstTxWarp prst="textNoShape">
              <a:avLst/>
            </a:prstTxWarp>
            <a:normAutofit/>
          </a:bodyPr>
          <a:lstStyle/>
          <a:p>
            <a:pPr>
              <a:tabLst>
                <a:tab pos="579989" algn="l"/>
                <a:tab pos="1159977" algn="l"/>
                <a:tab pos="1739966" algn="l"/>
                <a:tab pos="2319955" algn="l"/>
                <a:tab pos="2899943" algn="l"/>
                <a:tab pos="3479932" algn="l"/>
                <a:tab pos="4059921" algn="l"/>
                <a:tab pos="4639909" algn="l"/>
                <a:tab pos="5219898" algn="l"/>
              </a:tabLst>
            </a:pPr>
            <a:r>
              <a:rPr lang="en-US" sz="1400" cap="none" dirty="0" err="1" smtClean="0">
                <a:latin typeface="+mn-lt"/>
                <a:ea typeface="Arial Unicode MS" charset="0"/>
                <a:cs typeface="Arial Unicode MS" charset="0"/>
              </a:rPr>
              <a:t>Ternhag</a:t>
            </a:r>
            <a:r>
              <a:rPr lang="en-US" sz="1400" cap="none" dirty="0" smtClean="0">
                <a:latin typeface="+mn-lt"/>
                <a:ea typeface="Arial Unicode MS" charset="0"/>
                <a:cs typeface="Arial Unicode MS" charset="0"/>
              </a:rPr>
              <a:t> A. NEJM 2013;369:1175-1176.</a:t>
            </a:r>
            <a:br>
              <a:rPr lang="en-US" sz="1400" cap="none" dirty="0" smtClean="0">
                <a:latin typeface="+mn-lt"/>
                <a:ea typeface="Arial Unicode MS" charset="0"/>
                <a:cs typeface="Arial Unicode MS" charset="0"/>
              </a:rPr>
            </a:br>
            <a:r>
              <a:rPr lang="en-US" sz="1400" cap="none" dirty="0" smtClean="0">
                <a:latin typeface="+mn-lt"/>
                <a:ea typeface="Arial Unicode MS" charset="0"/>
                <a:cs typeface="Arial Unicode MS" charset="0"/>
              </a:rPr>
              <a:t>Hicks LA et al. NEJM 2010;368:1461-2</a:t>
            </a:r>
            <a:endParaRPr lang="en-US" sz="1400" cap="none" dirty="0">
              <a:latin typeface="+mn-lt"/>
              <a:ea typeface="Arial Unicode MS" charset="0"/>
              <a:cs typeface="Arial Unicode MS" charset="0"/>
            </a:endParaRPr>
          </a:p>
        </p:txBody>
      </p:sp>
      <p:sp>
        <p:nvSpPr>
          <p:cNvPr id="7" name="Title 1"/>
          <p:cNvSpPr txBox="1">
            <a:spLocks/>
          </p:cNvSpPr>
          <p:nvPr/>
        </p:nvSpPr>
        <p:spPr>
          <a:xfrm>
            <a:off x="161128" y="220279"/>
            <a:ext cx="8843069" cy="1130300"/>
          </a:xfrm>
          <a:prstGeom prst="rect">
            <a:avLst/>
          </a:prstGeom>
          <a:effectLst/>
        </p:spPr>
        <p:txBody>
          <a:bodyPr vert="horz" lIns="68580" tIns="34290" rIns="68580" bIns="34290" rtlCol="0" anchor="ctr">
            <a:normAutofit/>
          </a:bodyPr>
          <a:lstStyle>
            <a:lvl1pPr algn="l" defTabSz="342900" rtl="0" eaLnBrk="1" latinLnBrk="0" hangingPunct="1">
              <a:spcBef>
                <a:spcPct val="0"/>
              </a:spcBef>
              <a:buNone/>
              <a:defRPr sz="2700" kern="1200" cap="all" baseline="0">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rgbClr val="FFFF00"/>
                </a:solidFill>
                <a:cs typeface="Arial"/>
              </a:rPr>
              <a:t>Outpatient antibiotic prescribing (</a:t>
            </a:r>
            <a:r>
              <a:rPr lang="en-US" sz="3200" cap="none" dirty="0">
                <a:solidFill>
                  <a:srgbClr val="FFFF00"/>
                </a:solidFill>
                <a:cs typeface="Arial"/>
              </a:rPr>
              <a:t>R</a:t>
            </a:r>
            <a:r>
              <a:rPr lang="en-US" sz="3200" cap="none" dirty="0" smtClean="0">
                <a:solidFill>
                  <a:srgbClr val="FFFF00"/>
                </a:solidFill>
                <a:cs typeface="Arial"/>
              </a:rPr>
              <a:t>x</a:t>
            </a:r>
            <a:r>
              <a:rPr lang="en-US" sz="3200" dirty="0" smtClean="0">
                <a:solidFill>
                  <a:srgbClr val="FFFF00"/>
                </a:solidFill>
                <a:cs typeface="Arial"/>
              </a:rPr>
              <a:t>/1000)</a:t>
            </a:r>
            <a:endParaRPr lang="en-US" sz="3200" dirty="0">
              <a:solidFill>
                <a:srgbClr val="FFFF00"/>
              </a:solidFill>
              <a:cs typeface="Arial"/>
            </a:endParaRPr>
          </a:p>
        </p:txBody>
      </p:sp>
    </p:spTree>
    <p:extLst>
      <p:ext uri="{BB962C8B-B14F-4D97-AF65-F5344CB8AC3E}">
        <p14:creationId xmlns:p14="http://schemas.microsoft.com/office/powerpoint/2010/main" val="236612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59300" y="2562225"/>
            <a:ext cx="12700" cy="9525"/>
          </a:xfrm>
          <a:prstGeom prst="rect">
            <a:avLst/>
          </a:prstGeom>
        </p:spPr>
      </p:pic>
      <p:pic>
        <p:nvPicPr>
          <p:cNvPr id="5" name="Picture 4"/>
          <p:cNvPicPr>
            <a:picLocks noChangeAspect="1"/>
          </p:cNvPicPr>
          <p:nvPr/>
        </p:nvPicPr>
        <p:blipFill>
          <a:blip r:embed="rId2"/>
          <a:stretch>
            <a:fillRect/>
          </a:stretch>
        </p:blipFill>
        <p:spPr>
          <a:xfrm>
            <a:off x="4559300" y="2562225"/>
            <a:ext cx="12700" cy="9525"/>
          </a:xfrm>
          <a:prstGeom prst="rect">
            <a:avLst/>
          </a:prstGeom>
        </p:spPr>
      </p:pic>
      <p:pic>
        <p:nvPicPr>
          <p:cNvPr id="6" name="Picture 5"/>
          <p:cNvPicPr>
            <a:picLocks noChangeAspect="1"/>
          </p:cNvPicPr>
          <p:nvPr/>
        </p:nvPicPr>
        <p:blipFill>
          <a:blip r:embed="rId3"/>
          <a:stretch>
            <a:fillRect/>
          </a:stretch>
        </p:blipFill>
        <p:spPr>
          <a:xfrm>
            <a:off x="2348960" y="0"/>
            <a:ext cx="4440111" cy="5143500"/>
          </a:xfrm>
          <a:prstGeom prst="rect">
            <a:avLst/>
          </a:prstGeom>
        </p:spPr>
      </p:pic>
    </p:spTree>
    <p:extLst>
      <p:ext uri="{BB962C8B-B14F-4D97-AF65-F5344CB8AC3E}">
        <p14:creationId xmlns:p14="http://schemas.microsoft.com/office/powerpoint/2010/main" val="1922512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1427" y="365344"/>
            <a:ext cx="7629873" cy="2043000"/>
          </a:xfrm>
          <a:prstGeom prst="rect">
            <a:avLst/>
          </a:prstGeom>
        </p:spPr>
      </p:pic>
      <p:sp>
        <p:nvSpPr>
          <p:cNvPr id="5" name="Rectangle 3"/>
          <p:cNvSpPr>
            <a:spLocks noGrp="1" noChangeArrowheads="1"/>
          </p:cNvSpPr>
          <p:nvPr>
            <p:ph idx="1"/>
          </p:nvPr>
        </p:nvSpPr>
        <p:spPr>
          <a:xfrm>
            <a:off x="304800" y="2498782"/>
            <a:ext cx="8229600" cy="2301817"/>
          </a:xfrm>
        </p:spPr>
        <p:txBody>
          <a:bodyPr>
            <a:noAutofit/>
          </a:bodyPr>
          <a:lstStyle/>
          <a:p>
            <a:pPr>
              <a:buFont typeface="Arial"/>
              <a:buChar char="•"/>
            </a:pPr>
            <a:r>
              <a:rPr lang="en-US" sz="2000" dirty="0"/>
              <a:t>32% of </a:t>
            </a:r>
            <a:r>
              <a:rPr lang="en-US" sz="2000" dirty="0" smtClean="0"/>
              <a:t>CDI are </a:t>
            </a:r>
            <a:r>
              <a:rPr lang="en-US" sz="2000" dirty="0"/>
              <a:t>community-</a:t>
            </a:r>
            <a:r>
              <a:rPr lang="en-US" sz="2000" dirty="0" smtClean="0"/>
              <a:t>associated</a:t>
            </a:r>
          </a:p>
          <a:p>
            <a:pPr>
              <a:buFont typeface="Arial"/>
              <a:buChar char="•"/>
            </a:pPr>
            <a:r>
              <a:rPr lang="en-US" sz="2000" dirty="0"/>
              <a:t>reducing antibiotic prescribing rates by 10% among persons ≥20 years old was associated with a 17</a:t>
            </a:r>
            <a:r>
              <a:rPr lang="en-US" sz="2000" dirty="0" smtClean="0"/>
              <a:t>% decrease in CDI</a:t>
            </a:r>
            <a:endParaRPr lang="en-US" sz="2000" dirty="0"/>
          </a:p>
          <a:p>
            <a:pPr>
              <a:buFont typeface="Arial"/>
              <a:buChar char="•"/>
            </a:pPr>
            <a:r>
              <a:rPr lang="en-US" sz="2000" dirty="0"/>
              <a:t>r</a:t>
            </a:r>
            <a:r>
              <a:rPr lang="en-US" sz="2000" dirty="0" smtClean="0"/>
              <a:t>eductions </a:t>
            </a:r>
            <a:r>
              <a:rPr lang="en-US" sz="2000" dirty="0"/>
              <a:t>in prescribing </a:t>
            </a:r>
            <a:r>
              <a:rPr lang="en-US" sz="2000" dirty="0" err="1"/>
              <a:t>penicillins</a:t>
            </a:r>
            <a:r>
              <a:rPr lang="en-US" sz="2000" dirty="0"/>
              <a:t> and amoxicillin/</a:t>
            </a:r>
            <a:r>
              <a:rPr lang="en-US" sz="2000" dirty="0" err="1" smtClean="0"/>
              <a:t>clavulanate</a:t>
            </a:r>
            <a:r>
              <a:rPr lang="en-US" sz="2000" dirty="0" smtClean="0"/>
              <a:t> </a:t>
            </a:r>
            <a:r>
              <a:rPr lang="en-US" sz="2000" dirty="0"/>
              <a:t>were associated </a:t>
            </a:r>
            <a:r>
              <a:rPr lang="en-US" sz="2000" dirty="0" smtClean="0"/>
              <a:t>with the </a:t>
            </a:r>
            <a:r>
              <a:rPr lang="en-US" sz="2000" dirty="0"/>
              <a:t>greatest decreases in CA-CDI </a:t>
            </a:r>
            <a:r>
              <a:rPr lang="en-US" sz="2000" dirty="0" smtClean="0"/>
              <a:t>rates</a:t>
            </a:r>
            <a:endParaRPr lang="en-US" sz="2000" dirty="0"/>
          </a:p>
        </p:txBody>
      </p:sp>
      <p:sp>
        <p:nvSpPr>
          <p:cNvPr id="6" name="TextBox 5"/>
          <p:cNvSpPr txBox="1"/>
          <p:nvPr/>
        </p:nvSpPr>
        <p:spPr>
          <a:xfrm>
            <a:off x="4394036" y="4699342"/>
            <a:ext cx="4606407" cy="307777"/>
          </a:xfrm>
          <a:prstGeom prst="rect">
            <a:avLst/>
          </a:prstGeom>
          <a:noFill/>
        </p:spPr>
        <p:txBody>
          <a:bodyPr wrap="square" rtlCol="0">
            <a:spAutoFit/>
          </a:bodyPr>
          <a:lstStyle/>
          <a:p>
            <a:r>
              <a:rPr lang="en-US" dirty="0" err="1" smtClean="0"/>
              <a:t>Dantes</a:t>
            </a:r>
            <a:r>
              <a:rPr lang="en-US" dirty="0" smtClean="0"/>
              <a:t> et. al. </a:t>
            </a:r>
            <a:r>
              <a:rPr lang="en-US" i="1" dirty="0" smtClean="0"/>
              <a:t>Open Forum </a:t>
            </a:r>
            <a:r>
              <a:rPr lang="en-US" i="1" dirty="0"/>
              <a:t>Infectious </a:t>
            </a:r>
            <a:r>
              <a:rPr lang="en-US" i="1" dirty="0" smtClean="0"/>
              <a:t>Diseases. </a:t>
            </a:r>
            <a:r>
              <a:rPr lang="en-US" dirty="0" smtClean="0"/>
              <a:t>2015</a:t>
            </a:r>
            <a:endParaRPr lang="en-US" dirty="0"/>
          </a:p>
        </p:txBody>
      </p:sp>
    </p:spTree>
    <p:extLst>
      <p:ext uri="{BB962C8B-B14F-4D97-AF65-F5344CB8AC3E}">
        <p14:creationId xmlns:p14="http://schemas.microsoft.com/office/powerpoint/2010/main" val="633559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Resistance aside</a:t>
            </a:r>
            <a:r>
              <a:rPr lang="mr-IN" sz="3600" dirty="0" smtClean="0">
                <a:solidFill>
                  <a:srgbClr val="FFFF00"/>
                </a:solidFill>
              </a:rPr>
              <a:t>…</a:t>
            </a:r>
            <a:endParaRPr lang="en-US" sz="3600" dirty="0">
              <a:solidFill>
                <a:srgbClr val="FFFF00"/>
              </a:solidFill>
            </a:endParaRPr>
          </a:p>
        </p:txBody>
      </p:sp>
      <p:sp>
        <p:nvSpPr>
          <p:cNvPr id="3" name="Content Placeholder 2"/>
          <p:cNvSpPr>
            <a:spLocks noGrp="1"/>
          </p:cNvSpPr>
          <p:nvPr>
            <p:ph idx="1"/>
          </p:nvPr>
        </p:nvSpPr>
        <p:spPr/>
        <p:txBody>
          <a:bodyPr>
            <a:noAutofit/>
          </a:bodyPr>
          <a:lstStyle/>
          <a:p>
            <a:pPr>
              <a:buFont typeface="Arial"/>
              <a:buChar char="•"/>
            </a:pPr>
            <a:r>
              <a:rPr lang="en-US" sz="2400" dirty="0">
                <a:ea typeface="ＭＳ Ｐゴシック" charset="0"/>
                <a:cs typeface="Arial" charset="0"/>
              </a:rPr>
              <a:t>5%–25% diarrhea</a:t>
            </a:r>
          </a:p>
          <a:p>
            <a:pPr>
              <a:buFont typeface="Arial"/>
              <a:buChar char="•"/>
            </a:pPr>
            <a:r>
              <a:rPr lang="en-US" sz="2400" dirty="0">
                <a:ea typeface="ＭＳ Ｐゴシック" charset="0"/>
                <a:cs typeface="Arial" charset="0"/>
              </a:rPr>
              <a:t>1 in 1000 visit emergency department for adverse effect of antibiotic</a:t>
            </a:r>
          </a:p>
          <a:p>
            <a:pPr lvl="1">
              <a:buFont typeface="Arial"/>
              <a:buChar char="•"/>
            </a:pPr>
            <a:r>
              <a:rPr lang="en-US" sz="2400" dirty="0">
                <a:ea typeface="ＭＳ Ｐゴシック" charset="0"/>
              </a:rPr>
              <a:t>comparable to insulin, warfarin, and </a:t>
            </a:r>
            <a:r>
              <a:rPr lang="en-US" sz="2400" dirty="0" smtClean="0">
                <a:ea typeface="ＭＳ Ｐゴシック" charset="0"/>
              </a:rPr>
              <a:t>digoxin</a:t>
            </a:r>
            <a:endParaRPr lang="en-US" sz="2400" dirty="0">
              <a:ea typeface="ＭＳ Ｐゴシック" charset="0"/>
            </a:endParaRPr>
          </a:p>
          <a:p>
            <a:pPr>
              <a:buFont typeface="Arial"/>
              <a:buChar char="•"/>
            </a:pPr>
            <a:r>
              <a:rPr lang="en-US" sz="2400" dirty="0">
                <a:solidFill>
                  <a:srgbClr val="FFFF00"/>
                </a:solidFill>
                <a:ea typeface="ＭＳ Ｐゴシック" charset="0"/>
                <a:cs typeface="Arial" charset="0"/>
              </a:rPr>
              <a:t>1 in 4000 chance that an antibiotic will prevent serious complication from </a:t>
            </a:r>
            <a:r>
              <a:rPr lang="en-US" sz="2400" dirty="0" smtClean="0">
                <a:solidFill>
                  <a:srgbClr val="FFFF00"/>
                </a:solidFill>
                <a:ea typeface="ＭＳ Ｐゴシック" charset="0"/>
                <a:cs typeface="Arial" charset="0"/>
              </a:rPr>
              <a:t>ARTI</a:t>
            </a:r>
            <a:endParaRPr lang="en-US" sz="2400" dirty="0">
              <a:solidFill>
                <a:srgbClr val="FFFF00"/>
              </a:solidFill>
              <a:ea typeface="ＭＳ Ｐゴシック" charset="0"/>
              <a:cs typeface="Arial" charset="0"/>
            </a:endParaRPr>
          </a:p>
        </p:txBody>
      </p:sp>
      <p:sp>
        <p:nvSpPr>
          <p:cNvPr id="4" name="TextBox 3"/>
          <p:cNvSpPr txBox="1"/>
          <p:nvPr/>
        </p:nvSpPr>
        <p:spPr>
          <a:xfrm>
            <a:off x="4394036" y="4699342"/>
            <a:ext cx="4606407" cy="307777"/>
          </a:xfrm>
          <a:prstGeom prst="rect">
            <a:avLst/>
          </a:prstGeom>
          <a:noFill/>
        </p:spPr>
        <p:txBody>
          <a:bodyPr wrap="square" rtlCol="0">
            <a:spAutoFit/>
          </a:bodyPr>
          <a:lstStyle/>
          <a:p>
            <a:pPr lvl="1">
              <a:buFont typeface="Arial" charset="0"/>
              <a:buNone/>
            </a:pPr>
            <a:r>
              <a:rPr lang="en-US" dirty="0" err="1">
                <a:latin typeface="Arial" charset="0"/>
                <a:ea typeface="ＭＳ Ｐゴシック" charset="0"/>
                <a:cs typeface="Arial" charset="0"/>
              </a:rPr>
              <a:t>Shehab</a:t>
            </a:r>
            <a:r>
              <a:rPr lang="en-US" dirty="0">
                <a:latin typeface="Arial" charset="0"/>
                <a:ea typeface="ＭＳ Ｐゴシック" charset="0"/>
                <a:cs typeface="Arial" charset="0"/>
              </a:rPr>
              <a:t> N. CID 2008:47; Linder JA. CID 2008:47</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20384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cs typeface="Arial"/>
              </a:rPr>
              <a:t>DISCLOSURE STATEMENT</a:t>
            </a:r>
            <a:endParaRPr lang="en-US" sz="3200" dirty="0">
              <a:solidFill>
                <a:srgbClr val="FFFF00"/>
              </a:solidFill>
              <a:cs typeface="Arial"/>
            </a:endParaRPr>
          </a:p>
        </p:txBody>
      </p:sp>
      <p:sp>
        <p:nvSpPr>
          <p:cNvPr id="3" name="Text Placeholder 2"/>
          <p:cNvSpPr>
            <a:spLocks noGrp="1"/>
          </p:cNvSpPr>
          <p:nvPr>
            <p:ph type="body" idx="1"/>
          </p:nvPr>
        </p:nvSpPr>
        <p:spPr>
          <a:xfrm>
            <a:off x="480753" y="1519408"/>
            <a:ext cx="7901247" cy="663864"/>
          </a:xfrm>
        </p:spPr>
        <p:txBody>
          <a:bodyPr/>
          <a:lstStyle/>
          <a:p>
            <a:r>
              <a:rPr lang="en-US" sz="2400" dirty="0" smtClean="0"/>
              <a:t>I have no conflicts of interest to report</a:t>
            </a:r>
          </a:p>
        </p:txBody>
      </p:sp>
      <p:pic>
        <p:nvPicPr>
          <p:cNvPr id="4" name="Picture 3"/>
          <p:cNvPicPr>
            <a:picLocks noChangeAspect="1"/>
          </p:cNvPicPr>
          <p:nvPr/>
        </p:nvPicPr>
        <p:blipFill>
          <a:blip r:embed="rId2"/>
          <a:stretch>
            <a:fillRect/>
          </a:stretch>
        </p:blipFill>
        <p:spPr>
          <a:xfrm>
            <a:off x="6400800" y="0"/>
            <a:ext cx="2743200" cy="1600200"/>
          </a:xfrm>
          <a:prstGeom prst="rect">
            <a:avLst/>
          </a:prstGeom>
        </p:spPr>
      </p:pic>
    </p:spTree>
    <p:extLst>
      <p:ext uri="{BB962C8B-B14F-4D97-AF65-F5344CB8AC3E}">
        <p14:creationId xmlns:p14="http://schemas.microsoft.com/office/powerpoint/2010/main" val="1581027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4671" y="0"/>
            <a:ext cx="4777799" cy="5143500"/>
          </a:xfrm>
          <a:prstGeom prst="rect">
            <a:avLst/>
          </a:prstGeom>
        </p:spPr>
      </p:pic>
    </p:spTree>
    <p:extLst>
      <p:ext uri="{BB962C8B-B14F-4D97-AF65-F5344CB8AC3E}">
        <p14:creationId xmlns:p14="http://schemas.microsoft.com/office/powerpoint/2010/main" val="2344187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80411" y="696783"/>
            <a:ext cx="4512918" cy="3936757"/>
          </a:xfrm>
          <a:prstGeom prst="rect">
            <a:avLst/>
          </a:prstGeom>
        </p:spPr>
      </p:pic>
      <p:pic>
        <p:nvPicPr>
          <p:cNvPr id="5" name="Picture 4"/>
          <p:cNvPicPr>
            <a:picLocks noChangeAspect="1"/>
          </p:cNvPicPr>
          <p:nvPr/>
        </p:nvPicPr>
        <p:blipFill>
          <a:blip r:embed="rId3"/>
          <a:stretch>
            <a:fillRect/>
          </a:stretch>
        </p:blipFill>
        <p:spPr>
          <a:xfrm>
            <a:off x="679340" y="1120581"/>
            <a:ext cx="2648437" cy="3129231"/>
          </a:xfrm>
          <a:prstGeom prst="rect">
            <a:avLst/>
          </a:prstGeom>
        </p:spPr>
      </p:pic>
    </p:spTree>
    <p:extLst>
      <p:ext uri="{BB962C8B-B14F-4D97-AF65-F5344CB8AC3E}">
        <p14:creationId xmlns:p14="http://schemas.microsoft.com/office/powerpoint/2010/main" val="771200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5731806" y="4755739"/>
            <a:ext cx="3085349" cy="307777"/>
          </a:xfrm>
          <a:prstGeom prst="rect">
            <a:avLst/>
          </a:prstGeom>
          <a:noFill/>
        </p:spPr>
        <p:txBody>
          <a:bodyPr wrap="square" rtlCol="0">
            <a:spAutoFit/>
          </a:bodyPr>
          <a:lstStyle/>
          <a:p>
            <a:pPr>
              <a:tabLst>
                <a:tab pos="656650" algn="l"/>
                <a:tab pos="1313299" algn="l"/>
                <a:tab pos="1969949" algn="l"/>
                <a:tab pos="2626599" algn="l"/>
                <a:tab pos="3283248" algn="l"/>
              </a:tabLst>
            </a:pPr>
            <a:r>
              <a:rPr lang="en-GB" dirty="0" err="1" smtClean="0">
                <a:latin typeface="Arial" pitchFamily="-84" charset="0"/>
              </a:rPr>
              <a:t>Hersh</a:t>
            </a:r>
            <a:r>
              <a:rPr lang="en-GB" dirty="0" smtClean="0">
                <a:latin typeface="Arial" pitchFamily="-84" charset="0"/>
              </a:rPr>
              <a:t> </a:t>
            </a:r>
            <a:r>
              <a:rPr lang="en-GB" i="1" dirty="0" err="1">
                <a:latin typeface="Arial" pitchFamily="-84" charset="0"/>
              </a:rPr>
              <a:t>Pediatrics</a:t>
            </a:r>
            <a:r>
              <a:rPr lang="en-GB" dirty="0">
                <a:latin typeface="Arial" pitchFamily="-84" charset="0"/>
              </a:rPr>
              <a:t> 2011;128;1053</a:t>
            </a:r>
          </a:p>
        </p:txBody>
      </p:sp>
      <p:sp>
        <p:nvSpPr>
          <p:cNvPr id="6" name="Title 1"/>
          <p:cNvSpPr>
            <a:spLocks noGrp="1"/>
          </p:cNvSpPr>
          <p:nvPr>
            <p:ph type="title"/>
          </p:nvPr>
        </p:nvSpPr>
        <p:spPr>
          <a:xfrm>
            <a:off x="501333" y="267576"/>
            <a:ext cx="8099742" cy="1130300"/>
          </a:xfrm>
        </p:spPr>
        <p:txBody>
          <a:bodyPr>
            <a:normAutofit/>
          </a:bodyPr>
          <a:lstStyle/>
          <a:p>
            <a:r>
              <a:rPr lang="en-US" sz="3600" dirty="0" smtClean="0">
                <a:solidFill>
                  <a:srgbClr val="FFFF00"/>
                </a:solidFill>
              </a:rPr>
              <a:t>Antibiotic use for arti</a:t>
            </a:r>
            <a:r>
              <a:rPr lang="en-US" sz="3600" cap="none" dirty="0" smtClean="0">
                <a:solidFill>
                  <a:srgbClr val="FFFF00"/>
                </a:solidFill>
              </a:rPr>
              <a:t>s</a:t>
            </a:r>
            <a:endParaRPr lang="en-US" sz="3600" cap="none" dirty="0">
              <a:solidFill>
                <a:srgbClr val="FFFF00"/>
              </a:solidFill>
            </a:endParaRPr>
          </a:p>
        </p:txBody>
      </p:sp>
      <p:sp>
        <p:nvSpPr>
          <p:cNvPr id="7" name="Content Placeholder 2"/>
          <p:cNvSpPr>
            <a:spLocks noGrp="1"/>
          </p:cNvSpPr>
          <p:nvPr>
            <p:ph sz="half" idx="2"/>
          </p:nvPr>
        </p:nvSpPr>
        <p:spPr>
          <a:xfrm>
            <a:off x="513158" y="1514475"/>
            <a:ext cx="5556385" cy="2848882"/>
          </a:xfrm>
        </p:spPr>
        <p:txBody>
          <a:bodyPr>
            <a:noAutofit/>
          </a:bodyPr>
          <a:lstStyle/>
          <a:p>
            <a:endParaRPr lang="en-US" sz="2400" dirty="0">
              <a:cs typeface="Arial"/>
            </a:endParaRPr>
          </a:p>
          <a:p>
            <a:pPr marL="285750" indent="-285750">
              <a:buFont typeface="Arial"/>
              <a:buChar char="•"/>
            </a:pPr>
            <a:r>
              <a:rPr lang="en-US" sz="2800" dirty="0">
                <a:cs typeface="Arial"/>
              </a:rPr>
              <a:t>21% of all ambulatory visits for </a:t>
            </a:r>
            <a:r>
              <a:rPr lang="en-US" sz="2800" dirty="0" smtClean="0">
                <a:cs typeface="Arial"/>
              </a:rPr>
              <a:t>children receive an antibiotic RX</a:t>
            </a:r>
          </a:p>
          <a:p>
            <a:pPr marL="285750" indent="-285750">
              <a:buFont typeface="Arial"/>
              <a:buChar char="•"/>
            </a:pPr>
            <a:r>
              <a:rPr lang="en-US" sz="3200" dirty="0" smtClean="0">
                <a:cs typeface="Arial"/>
              </a:rPr>
              <a:t> </a:t>
            </a:r>
            <a:r>
              <a:rPr lang="en-US" sz="3200" b="1" dirty="0" smtClean="0">
                <a:solidFill>
                  <a:srgbClr val="FFFF00"/>
                </a:solidFill>
                <a:cs typeface="Arial"/>
              </a:rPr>
              <a:t>72</a:t>
            </a:r>
            <a:r>
              <a:rPr lang="en-US" sz="3200" b="1" dirty="0">
                <a:solidFill>
                  <a:srgbClr val="FFFF00"/>
                </a:solidFill>
                <a:cs typeface="Arial"/>
              </a:rPr>
              <a:t>% for ARTI</a:t>
            </a:r>
          </a:p>
          <a:p>
            <a:pPr>
              <a:buFont typeface="Arial"/>
              <a:buChar char="•"/>
            </a:pPr>
            <a:endParaRPr lang="en-US" dirty="0" smtClean="0"/>
          </a:p>
          <a:p>
            <a:pPr>
              <a:buFont typeface="Arial"/>
              <a:buChar char="•"/>
            </a:pPr>
            <a:endParaRPr lang="en-US" dirty="0"/>
          </a:p>
          <a:p>
            <a:pPr>
              <a:buFont typeface="Arial"/>
              <a:buChar char="•"/>
            </a:pPr>
            <a:endParaRPr lang="en-US" dirty="0" smtClean="0"/>
          </a:p>
        </p:txBody>
      </p:sp>
      <p:pic>
        <p:nvPicPr>
          <p:cNvPr id="10" name="Picture 9"/>
          <p:cNvPicPr>
            <a:picLocks noChangeAspect="1"/>
          </p:cNvPicPr>
          <p:nvPr/>
        </p:nvPicPr>
        <p:blipFill>
          <a:blip r:embed="rId2"/>
          <a:stretch>
            <a:fillRect/>
          </a:stretch>
        </p:blipFill>
        <p:spPr>
          <a:xfrm>
            <a:off x="6515739" y="0"/>
            <a:ext cx="2628261" cy="2292713"/>
          </a:xfrm>
          <a:prstGeom prst="rect">
            <a:avLst/>
          </a:prstGeom>
        </p:spPr>
      </p:pic>
    </p:spTree>
    <p:extLst>
      <p:ext uri="{BB962C8B-B14F-4D97-AF65-F5344CB8AC3E}">
        <p14:creationId xmlns:p14="http://schemas.microsoft.com/office/powerpoint/2010/main" val="1207118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04800" y="1314450"/>
            <a:ext cx="8229600" cy="3486150"/>
          </a:xfrm>
        </p:spPr>
        <p:txBody>
          <a:bodyPr>
            <a:normAutofit/>
          </a:bodyPr>
          <a:lstStyle/>
          <a:p>
            <a:pPr marL="0" indent="0">
              <a:buNone/>
            </a:pPr>
            <a:r>
              <a:rPr lang="en-US" sz="2400" dirty="0">
                <a:latin typeface="Arial"/>
                <a:cs typeface="Arial"/>
              </a:rPr>
              <a:t>although prescribing </a:t>
            </a:r>
            <a:r>
              <a:rPr lang="en-US" sz="2400" dirty="0" smtClean="0">
                <a:latin typeface="Arial"/>
                <a:cs typeface="Arial"/>
              </a:rPr>
              <a:t>rate </a:t>
            </a:r>
            <a:r>
              <a:rPr lang="en-US" sz="2400" dirty="0">
                <a:latin typeface="Arial"/>
                <a:cs typeface="Arial"/>
              </a:rPr>
              <a:t>for ARTIs </a:t>
            </a:r>
            <a:r>
              <a:rPr lang="en-US" sz="2400" dirty="0" smtClean="0">
                <a:latin typeface="Arial"/>
                <a:cs typeface="Arial"/>
              </a:rPr>
              <a:t>has </a:t>
            </a:r>
            <a:r>
              <a:rPr lang="en-US" sz="2400" dirty="0">
                <a:latin typeface="Arial"/>
                <a:cs typeface="Arial"/>
              </a:rPr>
              <a:t>declined </a:t>
            </a:r>
            <a:r>
              <a:rPr lang="en-US" sz="2400" dirty="0" smtClean="0">
                <a:latin typeface="Arial"/>
                <a:cs typeface="Arial"/>
              </a:rPr>
              <a:t>significantly, </a:t>
            </a:r>
            <a:r>
              <a:rPr lang="en-US" sz="2300" dirty="0" smtClean="0">
                <a:latin typeface="Arial"/>
                <a:cs typeface="Arial"/>
              </a:rPr>
              <a:t>this </a:t>
            </a:r>
            <a:r>
              <a:rPr lang="en-US" sz="2300" dirty="0" smtClean="0">
                <a:latin typeface="Arial"/>
                <a:cs typeface="Arial"/>
              </a:rPr>
              <a:t>has been </a:t>
            </a:r>
            <a:r>
              <a:rPr lang="en-US" sz="2300" dirty="0" smtClean="0">
                <a:latin typeface="Arial"/>
                <a:cs typeface="Arial"/>
              </a:rPr>
              <a:t>modest, and </a:t>
            </a:r>
            <a:r>
              <a:rPr lang="mr-IN" sz="2300" dirty="0" smtClean="0">
                <a:latin typeface="Arial"/>
                <a:cs typeface="Arial"/>
              </a:rPr>
              <a:t>…</a:t>
            </a:r>
            <a:endParaRPr lang="en-US" sz="2300" dirty="0">
              <a:latin typeface="Arial"/>
              <a:cs typeface="Arial"/>
            </a:endParaRPr>
          </a:p>
          <a:p>
            <a:pPr lvl="1">
              <a:buFont typeface="Arial"/>
              <a:buChar char="•"/>
            </a:pPr>
            <a:r>
              <a:rPr lang="en-US" sz="2300" dirty="0" smtClean="0">
                <a:solidFill>
                  <a:srgbClr val="FFFF00"/>
                </a:solidFill>
                <a:latin typeface="Arial"/>
                <a:cs typeface="Arial"/>
              </a:rPr>
              <a:t>antibiotic </a:t>
            </a:r>
            <a:r>
              <a:rPr lang="en-US" sz="2300" dirty="0">
                <a:solidFill>
                  <a:srgbClr val="FFFF00"/>
                </a:solidFill>
                <a:latin typeface="Arial"/>
                <a:cs typeface="Arial"/>
              </a:rPr>
              <a:t>use for ARTIs remains </a:t>
            </a:r>
            <a:r>
              <a:rPr lang="en-US" sz="2300" dirty="0" smtClean="0">
                <a:solidFill>
                  <a:srgbClr val="FFFF00"/>
                </a:solidFill>
                <a:latin typeface="Arial"/>
                <a:cs typeface="Arial"/>
              </a:rPr>
              <a:t>common</a:t>
            </a:r>
          </a:p>
          <a:p>
            <a:pPr lvl="1">
              <a:buFont typeface="Arial"/>
              <a:buChar char="•"/>
            </a:pPr>
            <a:r>
              <a:rPr lang="en-US" sz="2300" dirty="0" smtClean="0">
                <a:solidFill>
                  <a:srgbClr val="FFFF00"/>
                </a:solidFill>
                <a:latin typeface="Arial"/>
                <a:cs typeface="Arial"/>
              </a:rPr>
              <a:t>most </a:t>
            </a:r>
            <a:r>
              <a:rPr lang="en-US" sz="2300" dirty="0">
                <a:solidFill>
                  <a:srgbClr val="FFFF00"/>
                </a:solidFill>
                <a:latin typeface="Arial"/>
                <a:cs typeface="Arial"/>
              </a:rPr>
              <a:t>are caused by viruses </a:t>
            </a:r>
          </a:p>
          <a:p>
            <a:pPr lvl="1">
              <a:buFont typeface="Arial"/>
              <a:buChar char="•"/>
            </a:pPr>
            <a:r>
              <a:rPr lang="en-US" sz="2300" dirty="0" smtClean="0">
                <a:solidFill>
                  <a:srgbClr val="FFFFFF"/>
                </a:solidFill>
                <a:latin typeface="Arial"/>
                <a:cs typeface="Arial"/>
              </a:rPr>
              <a:t>use of </a:t>
            </a:r>
            <a:r>
              <a:rPr lang="en-US" sz="2300" dirty="0" smtClean="0">
                <a:solidFill>
                  <a:srgbClr val="FFFF00"/>
                </a:solidFill>
                <a:latin typeface="Arial"/>
                <a:cs typeface="Arial"/>
              </a:rPr>
              <a:t>broader-spectrum antibiotics for ARTI has increased</a:t>
            </a:r>
          </a:p>
          <a:p>
            <a:pPr lvl="1">
              <a:buFont typeface="Arial"/>
              <a:buChar char="•"/>
            </a:pPr>
            <a:r>
              <a:rPr lang="en-US" sz="2300" dirty="0" smtClean="0">
                <a:latin typeface="Arial"/>
                <a:cs typeface="Arial"/>
              </a:rPr>
              <a:t>the </a:t>
            </a:r>
            <a:r>
              <a:rPr lang="en-US" sz="2300" dirty="0">
                <a:latin typeface="Arial"/>
                <a:cs typeface="Arial"/>
              </a:rPr>
              <a:t>most commonly prescribed individual antibiotic agent was </a:t>
            </a:r>
            <a:r>
              <a:rPr lang="en-US" sz="2300" dirty="0" smtClean="0">
                <a:solidFill>
                  <a:srgbClr val="FFFF00"/>
                </a:solidFill>
                <a:latin typeface="Arial"/>
                <a:cs typeface="Arial"/>
              </a:rPr>
              <a:t>azithromycin</a:t>
            </a:r>
            <a:endParaRPr lang="en-US" sz="2300" dirty="0">
              <a:solidFill>
                <a:srgbClr val="FFFF00"/>
              </a:solidFill>
              <a:latin typeface="Arial"/>
              <a:cs typeface="Arial"/>
            </a:endParaRPr>
          </a:p>
        </p:txBody>
      </p:sp>
      <p:sp>
        <p:nvSpPr>
          <p:cNvPr id="7" name="Text Box 4"/>
          <p:cNvSpPr txBox="1">
            <a:spLocks noChangeArrowheads="1"/>
          </p:cNvSpPr>
          <p:nvPr/>
        </p:nvSpPr>
        <p:spPr bwMode="auto">
          <a:xfrm>
            <a:off x="5766476" y="4449784"/>
            <a:ext cx="3412833" cy="609215"/>
          </a:xfrm>
          <a:prstGeom prst="rect">
            <a:avLst/>
          </a:prstGeom>
          <a:noFill/>
          <a:ln w="9525">
            <a:noFill/>
            <a:round/>
            <a:headEnd/>
            <a:tailEnd/>
          </a:ln>
        </p:spPr>
        <p:txBody>
          <a:bodyPr lIns="0" tIns="0" rIns="0" bIns="0">
            <a:prstTxWarp prst="textNoShape">
              <a:avLst/>
            </a:prstTxWarp>
          </a:bodyPr>
          <a:lstStyle/>
          <a:p>
            <a:pPr>
              <a:tabLst>
                <a:tab pos="656650" algn="l"/>
                <a:tab pos="1313299" algn="l"/>
                <a:tab pos="1969949" algn="l"/>
                <a:tab pos="2626599" algn="l"/>
                <a:tab pos="3283248" algn="l"/>
              </a:tabLst>
            </a:pPr>
            <a:r>
              <a:rPr lang="en-GB" dirty="0" err="1" smtClean="0">
                <a:latin typeface="Arial" pitchFamily="-84" charset="0"/>
              </a:rPr>
              <a:t>Grijalva</a:t>
            </a:r>
            <a:r>
              <a:rPr lang="en-GB" dirty="0" smtClean="0">
                <a:latin typeface="Arial" pitchFamily="-84" charset="0"/>
              </a:rPr>
              <a:t> </a:t>
            </a:r>
            <a:r>
              <a:rPr lang="en-GB" i="1" dirty="0" smtClean="0">
                <a:latin typeface="Arial" pitchFamily="-84" charset="0"/>
              </a:rPr>
              <a:t>JAMA</a:t>
            </a:r>
            <a:r>
              <a:rPr lang="en-GB" dirty="0" smtClean="0">
                <a:latin typeface="Arial" pitchFamily="-84" charset="0"/>
              </a:rPr>
              <a:t> 2009;302(7):758-766</a:t>
            </a:r>
          </a:p>
          <a:p>
            <a:pPr>
              <a:tabLst>
                <a:tab pos="656650" algn="l"/>
                <a:tab pos="1313299" algn="l"/>
                <a:tab pos="1969949" algn="l"/>
                <a:tab pos="2626599" algn="l"/>
                <a:tab pos="3283248" algn="l"/>
              </a:tabLst>
            </a:pPr>
            <a:r>
              <a:rPr lang="en-GB" dirty="0" err="1" smtClean="0">
                <a:latin typeface="Arial" pitchFamily="-84" charset="0"/>
              </a:rPr>
              <a:t>Hersh</a:t>
            </a:r>
            <a:r>
              <a:rPr lang="en-GB" dirty="0" smtClean="0">
                <a:latin typeface="Arial" pitchFamily="-84" charset="0"/>
              </a:rPr>
              <a:t> </a:t>
            </a:r>
            <a:r>
              <a:rPr lang="en-GB" i="1" dirty="0" err="1" smtClean="0">
                <a:latin typeface="Arial" pitchFamily="-84" charset="0"/>
              </a:rPr>
              <a:t>Pediatrics</a:t>
            </a:r>
            <a:r>
              <a:rPr lang="en-GB" dirty="0" smtClean="0">
                <a:latin typeface="Arial" pitchFamily="-84" charset="0"/>
              </a:rPr>
              <a:t> 2011;128;1053</a:t>
            </a:r>
          </a:p>
          <a:p>
            <a:pPr>
              <a:tabLst>
                <a:tab pos="656650" algn="l"/>
                <a:tab pos="1313299" algn="l"/>
                <a:tab pos="1969949" algn="l"/>
                <a:tab pos="2626599" algn="l"/>
                <a:tab pos="3283248" algn="l"/>
              </a:tabLst>
            </a:pPr>
            <a:r>
              <a:rPr lang="en-US" dirty="0">
                <a:ea typeface="Arial Unicode MS" charset="0"/>
                <a:cs typeface="Arial Unicode MS" charset="0"/>
              </a:rPr>
              <a:t>Hicks LA et al. NEJM 2010;368:1461-2</a:t>
            </a:r>
            <a:endParaRPr lang="en-US" dirty="0">
              <a:latin typeface="Helvetica" charset="0"/>
              <a:cs typeface="Helvetica" charset="0"/>
            </a:endParaRPr>
          </a:p>
          <a:p>
            <a:pPr>
              <a:tabLst>
                <a:tab pos="656650" algn="l"/>
                <a:tab pos="1313299" algn="l"/>
                <a:tab pos="1969949" algn="l"/>
                <a:tab pos="2626599" algn="l"/>
                <a:tab pos="3283248" algn="l"/>
              </a:tabLst>
            </a:pPr>
            <a:endParaRPr lang="en-GB" sz="1000" dirty="0" smtClean="0">
              <a:latin typeface="Arial" pitchFamily="-84" charset="0"/>
            </a:endParaRPr>
          </a:p>
          <a:p>
            <a:pPr>
              <a:tabLst>
                <a:tab pos="656650" algn="l"/>
                <a:tab pos="1313299" algn="l"/>
                <a:tab pos="1969949" algn="l"/>
                <a:tab pos="2626599" algn="l"/>
                <a:tab pos="3283248" algn="l"/>
              </a:tabLst>
            </a:pPr>
            <a:endParaRPr lang="en-GB" sz="1600" dirty="0">
              <a:latin typeface="Arial" pitchFamily="-84" charset="0"/>
            </a:endParaRPr>
          </a:p>
        </p:txBody>
      </p:sp>
      <p:sp>
        <p:nvSpPr>
          <p:cNvPr id="9" name="Title 1"/>
          <p:cNvSpPr>
            <a:spLocks noGrp="1"/>
          </p:cNvSpPr>
          <p:nvPr>
            <p:ph type="title"/>
          </p:nvPr>
        </p:nvSpPr>
        <p:spPr>
          <a:xfrm>
            <a:off x="501333" y="267576"/>
            <a:ext cx="8099742" cy="1130300"/>
          </a:xfrm>
        </p:spPr>
        <p:txBody>
          <a:bodyPr>
            <a:normAutofit/>
          </a:bodyPr>
          <a:lstStyle/>
          <a:p>
            <a:r>
              <a:rPr lang="en-US" sz="3600" dirty="0" smtClean="0">
                <a:solidFill>
                  <a:srgbClr val="FFFF00"/>
                </a:solidFill>
                <a:cs typeface="Arial"/>
              </a:rPr>
              <a:t>Is there room for improvement?</a:t>
            </a:r>
            <a:endParaRPr lang="en-US" sz="3600" dirty="0">
              <a:solidFill>
                <a:srgbClr val="FFFF00"/>
              </a:solidFill>
              <a:cs typeface="Arial"/>
            </a:endParaRPr>
          </a:p>
        </p:txBody>
      </p:sp>
    </p:spTree>
    <p:extLst>
      <p:ext uri="{BB962C8B-B14F-4D97-AF65-F5344CB8AC3E}">
        <p14:creationId xmlns:p14="http://schemas.microsoft.com/office/powerpoint/2010/main" val="3114309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330200"/>
            <a:ext cx="9144000" cy="4463915"/>
          </a:xfrm>
          <a:prstGeom prst="rect">
            <a:avLst/>
          </a:prstGeom>
        </p:spPr>
      </p:pic>
      <p:pic>
        <p:nvPicPr>
          <p:cNvPr id="4" name="Picture 3"/>
          <p:cNvPicPr>
            <a:picLocks noChangeAspect="1"/>
          </p:cNvPicPr>
          <p:nvPr/>
        </p:nvPicPr>
        <p:blipFill>
          <a:blip r:embed="rId3"/>
          <a:stretch>
            <a:fillRect/>
          </a:stretch>
        </p:blipFill>
        <p:spPr>
          <a:xfrm>
            <a:off x="2322084" y="4902200"/>
            <a:ext cx="4152900" cy="241300"/>
          </a:xfrm>
          <a:prstGeom prst="rect">
            <a:avLst/>
          </a:prstGeom>
        </p:spPr>
      </p:pic>
    </p:spTree>
    <p:extLst>
      <p:ext uri="{BB962C8B-B14F-4D97-AF65-F5344CB8AC3E}">
        <p14:creationId xmlns:p14="http://schemas.microsoft.com/office/powerpoint/2010/main" val="1848176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a:xfrm>
            <a:off x="381000" y="205979"/>
            <a:ext cx="8229600" cy="857250"/>
          </a:xfrm>
        </p:spPr>
        <p:txBody>
          <a:bodyPr>
            <a:normAutofit/>
          </a:bodyPr>
          <a:lstStyle/>
          <a:p>
            <a:r>
              <a:rPr lang="en-US" sz="3600" dirty="0" smtClean="0">
                <a:solidFill>
                  <a:srgbClr val="FFFF00"/>
                </a:solidFill>
                <a:ea typeface="Arial" charset="0"/>
                <a:cs typeface="Arial" charset="0"/>
              </a:rPr>
              <a:t>Off-Guideline Antibiotic Prescribing</a:t>
            </a:r>
          </a:p>
        </p:txBody>
      </p:sp>
      <p:sp>
        <p:nvSpPr>
          <p:cNvPr id="10" name="TextBox 9"/>
          <p:cNvSpPr txBox="1"/>
          <p:nvPr/>
        </p:nvSpPr>
        <p:spPr>
          <a:xfrm>
            <a:off x="262369" y="4558724"/>
            <a:ext cx="6327473" cy="584776"/>
          </a:xfrm>
          <a:prstGeom prst="rect">
            <a:avLst/>
          </a:prstGeom>
          <a:noFill/>
        </p:spPr>
        <p:txBody>
          <a:bodyPr wrap="none" rtlCol="0">
            <a:spAutoFit/>
          </a:bodyPr>
          <a:lstStyle/>
          <a:p>
            <a:r>
              <a:rPr lang="en-US" sz="1600" dirty="0" smtClean="0"/>
              <a:t>Excluding:  </a:t>
            </a:r>
            <a:r>
              <a:rPr lang="en-US" sz="1600" dirty="0" smtClean="0">
                <a:solidFill>
                  <a:srgbClr val="FFFF00"/>
                </a:solidFill>
              </a:rPr>
              <a:t>preventive visits, CCC, antibiotic allergy, prior antibiotics</a:t>
            </a:r>
          </a:p>
          <a:p>
            <a:r>
              <a:rPr lang="en-US" sz="1600" dirty="0" smtClean="0"/>
              <a:t>Standardized by:  </a:t>
            </a:r>
            <a:r>
              <a:rPr lang="en-US" sz="1600" dirty="0" smtClean="0">
                <a:solidFill>
                  <a:srgbClr val="FFFF00"/>
                </a:solidFill>
              </a:rPr>
              <a:t>age, sex, race, Medicaid</a:t>
            </a:r>
            <a:endParaRPr lang="en-US" sz="1600" dirty="0">
              <a:solidFill>
                <a:srgbClr val="FFFF00"/>
              </a:solidFill>
            </a:endParaRPr>
          </a:p>
        </p:txBody>
      </p:sp>
      <p:sp>
        <p:nvSpPr>
          <p:cNvPr id="3" name="TextBox 2"/>
          <p:cNvSpPr txBox="1"/>
          <p:nvPr/>
        </p:nvSpPr>
        <p:spPr>
          <a:xfrm>
            <a:off x="6853727" y="4835723"/>
            <a:ext cx="2290273" cy="307777"/>
          </a:xfrm>
          <a:prstGeom prst="rect">
            <a:avLst/>
          </a:prstGeom>
          <a:noFill/>
        </p:spPr>
        <p:txBody>
          <a:bodyPr wrap="none" rtlCol="0">
            <a:spAutoFit/>
          </a:bodyPr>
          <a:lstStyle/>
          <a:p>
            <a:r>
              <a:rPr lang="en-US" dirty="0" smtClean="0"/>
              <a:t>Gerber et al., </a:t>
            </a:r>
            <a:r>
              <a:rPr lang="en-US" i="1" dirty="0" smtClean="0"/>
              <a:t>JPIDS</a:t>
            </a:r>
            <a:r>
              <a:rPr lang="en-US" dirty="0" smtClean="0"/>
              <a:t>, 2014</a:t>
            </a:r>
            <a:endParaRPr lang="en-US" dirty="0"/>
          </a:p>
        </p:txBody>
      </p:sp>
      <p:pic>
        <p:nvPicPr>
          <p:cNvPr id="9" name="Picture 8"/>
          <p:cNvPicPr preferRelativeResize="0">
            <a:picLocks/>
          </p:cNvPicPr>
          <p:nvPr/>
        </p:nvPicPr>
        <p:blipFill>
          <a:blip r:embed="rId3"/>
          <a:stretch>
            <a:fillRect/>
          </a:stretch>
        </p:blipFill>
        <p:spPr>
          <a:xfrm>
            <a:off x="1626028" y="982133"/>
            <a:ext cx="5189638" cy="3568488"/>
          </a:xfrm>
          <a:prstGeom prst="rect">
            <a:avLst/>
          </a:prstGeom>
        </p:spPr>
      </p:pic>
    </p:spTree>
    <p:extLst>
      <p:ext uri="{BB962C8B-B14F-4D97-AF65-F5344CB8AC3E}">
        <p14:creationId xmlns:p14="http://schemas.microsoft.com/office/powerpoint/2010/main" val="211881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3" name="Text Placeholder 2"/>
          <p:cNvSpPr txBox="1">
            <a:spLocks/>
          </p:cNvSpPr>
          <p:nvPr/>
        </p:nvSpPr>
        <p:spPr bwMode="auto">
          <a:xfrm>
            <a:off x="4352670" y="4832541"/>
            <a:ext cx="472104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smtClean="0">
                <a:latin typeface="Helvetica" charset="0"/>
                <a:cs typeface="Helvetica" charset="0"/>
              </a:rPr>
              <a:t>Barnett and Linder. </a:t>
            </a:r>
            <a:r>
              <a:rPr lang="en-US" sz="1400" i="1" dirty="0" smtClean="0">
                <a:latin typeface="Helvetica" charset="0"/>
                <a:cs typeface="Helvetica" charset="0"/>
              </a:rPr>
              <a:t>JAMA</a:t>
            </a:r>
            <a:r>
              <a:rPr lang="en-US" sz="1400" dirty="0">
                <a:latin typeface="Helvetica" charset="0"/>
                <a:cs typeface="Helvetica" charset="0"/>
              </a:rPr>
              <a:t>. 2014;311(19):2020-</a:t>
            </a:r>
            <a:r>
              <a:rPr lang="en-US" sz="1400" dirty="0" smtClean="0">
                <a:latin typeface="Helvetica" charset="0"/>
                <a:cs typeface="Helvetica" charset="0"/>
              </a:rPr>
              <a:t>2022</a:t>
            </a:r>
            <a:r>
              <a:rPr lang="en-US" sz="1200" dirty="0" smtClean="0">
                <a:latin typeface="Helvetica" charset="0"/>
                <a:cs typeface="Helvetica" charset="0"/>
              </a:rPr>
              <a:t> </a:t>
            </a:r>
            <a:endParaRPr lang="en-US" sz="1200" dirty="0">
              <a:latin typeface="Helvetica" charset="0"/>
              <a:cs typeface="Helvetica" charset="0"/>
            </a:endParaRPr>
          </a:p>
        </p:txBody>
      </p:sp>
      <p:pic>
        <p:nvPicPr>
          <p:cNvPr id="2" name="Picture 1"/>
          <p:cNvPicPr>
            <a:picLocks noChangeAspect="1"/>
          </p:cNvPicPr>
          <p:nvPr/>
        </p:nvPicPr>
        <p:blipFill>
          <a:blip r:embed="rId2"/>
          <a:stretch>
            <a:fillRect/>
          </a:stretch>
        </p:blipFill>
        <p:spPr>
          <a:xfrm>
            <a:off x="847679" y="1114991"/>
            <a:ext cx="5976997" cy="3633195"/>
          </a:xfrm>
          <a:prstGeom prst="rect">
            <a:avLst/>
          </a:prstGeom>
          <a:solidFill>
            <a:schemeClr val="tx1"/>
          </a:solidFill>
        </p:spPr>
      </p:pic>
      <p:pic>
        <p:nvPicPr>
          <p:cNvPr id="3" name="Picture 2"/>
          <p:cNvPicPr>
            <a:picLocks noChangeAspect="1"/>
          </p:cNvPicPr>
          <p:nvPr/>
        </p:nvPicPr>
        <p:blipFill>
          <a:blip r:embed="rId3"/>
          <a:stretch>
            <a:fillRect/>
          </a:stretch>
        </p:blipFill>
        <p:spPr>
          <a:xfrm>
            <a:off x="847896" y="77026"/>
            <a:ext cx="4810748" cy="923925"/>
          </a:xfrm>
          <a:prstGeom prst="rect">
            <a:avLst/>
          </a:prstGeom>
          <a:solidFill>
            <a:schemeClr val="tx1"/>
          </a:solidFill>
        </p:spPr>
      </p:pic>
    </p:spTree>
    <p:extLst>
      <p:ext uri="{BB962C8B-B14F-4D97-AF65-F5344CB8AC3E}">
        <p14:creationId xmlns:p14="http://schemas.microsoft.com/office/powerpoint/2010/main" val="1167775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0445" y="0"/>
            <a:ext cx="8730074" cy="2898702"/>
          </a:xfrm>
          <a:prstGeom prst="rect">
            <a:avLst/>
          </a:prstGeom>
        </p:spPr>
      </p:pic>
      <p:sp>
        <p:nvSpPr>
          <p:cNvPr id="5" name="Content Placeholder 4"/>
          <p:cNvSpPr>
            <a:spLocks noGrp="1"/>
          </p:cNvSpPr>
          <p:nvPr>
            <p:ph idx="1"/>
          </p:nvPr>
        </p:nvSpPr>
        <p:spPr>
          <a:xfrm>
            <a:off x="368843" y="3213335"/>
            <a:ext cx="8087917" cy="1335533"/>
          </a:xfrm>
        </p:spPr>
        <p:txBody>
          <a:bodyPr>
            <a:noAutofit/>
          </a:bodyPr>
          <a:lstStyle/>
          <a:p>
            <a:pPr>
              <a:buFont typeface="Arial"/>
              <a:buChar char="•"/>
            </a:pPr>
            <a:r>
              <a:rPr lang="en-US" sz="2000" dirty="0" smtClean="0"/>
              <a:t>diagnosis-</a:t>
            </a:r>
            <a:r>
              <a:rPr lang="en-US" sz="2000" dirty="0"/>
              <a:t>specific </a:t>
            </a:r>
            <a:r>
              <a:rPr lang="en-US" sz="2000" dirty="0" smtClean="0"/>
              <a:t>rates </a:t>
            </a:r>
            <a:r>
              <a:rPr lang="en-US" sz="2000" dirty="0"/>
              <a:t>of total and appropriate </a:t>
            </a:r>
            <a:r>
              <a:rPr lang="en-US" sz="2000" dirty="0" smtClean="0"/>
              <a:t>antibiotic prescribing determined based </a:t>
            </a:r>
            <a:r>
              <a:rPr lang="en-US" sz="2000" dirty="0"/>
              <a:t>on national guidelines and regional </a:t>
            </a:r>
            <a:r>
              <a:rPr lang="en-US" sz="2000" dirty="0" smtClean="0"/>
              <a:t>variation</a:t>
            </a:r>
          </a:p>
          <a:p>
            <a:pPr lvl="1">
              <a:buFont typeface="Arial"/>
              <a:buChar char="•"/>
            </a:pPr>
            <a:r>
              <a:rPr lang="en-US" sz="2300" dirty="0" smtClean="0">
                <a:cs typeface="Arial"/>
              </a:rPr>
              <a:t>30% overall reduction suggested</a:t>
            </a:r>
          </a:p>
          <a:p>
            <a:pPr lvl="1">
              <a:buFont typeface="Arial"/>
              <a:buChar char="•"/>
            </a:pPr>
            <a:r>
              <a:rPr lang="en-US" sz="2400" dirty="0" smtClean="0">
                <a:cs typeface="Arial"/>
              </a:rPr>
              <a:t>50% for ARTIs</a:t>
            </a:r>
            <a:endParaRPr lang="en-US" sz="2400" dirty="0">
              <a:cs typeface="Arial"/>
            </a:endParaRPr>
          </a:p>
        </p:txBody>
      </p:sp>
      <p:pic>
        <p:nvPicPr>
          <p:cNvPr id="6" name="Picture 5"/>
          <p:cNvPicPr>
            <a:picLocks noChangeAspect="1"/>
          </p:cNvPicPr>
          <p:nvPr/>
        </p:nvPicPr>
        <p:blipFill>
          <a:blip r:embed="rId3"/>
          <a:stretch>
            <a:fillRect/>
          </a:stretch>
        </p:blipFill>
        <p:spPr>
          <a:xfrm>
            <a:off x="5373041" y="4730515"/>
            <a:ext cx="3327400" cy="279400"/>
          </a:xfrm>
          <a:prstGeom prst="rect">
            <a:avLst/>
          </a:prstGeom>
        </p:spPr>
      </p:pic>
    </p:spTree>
    <p:extLst>
      <p:ext uri="{BB962C8B-B14F-4D97-AF65-F5344CB8AC3E}">
        <p14:creationId xmlns:p14="http://schemas.microsoft.com/office/powerpoint/2010/main" val="3442110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17876" y="1962053"/>
            <a:ext cx="4498084" cy="857250"/>
          </a:xfrm>
        </p:spPr>
        <p:txBody>
          <a:bodyPr>
            <a:noAutofit/>
          </a:bodyPr>
          <a:lstStyle/>
          <a:p>
            <a:r>
              <a:rPr lang="en-US" sz="3200" dirty="0" smtClean="0">
                <a:solidFill>
                  <a:srgbClr val="FFFF00"/>
                </a:solidFill>
                <a:cs typeface="Arial"/>
              </a:rPr>
              <a:t>How can we do this?</a:t>
            </a:r>
            <a:endParaRPr lang="en-US" sz="3200" dirty="0">
              <a:solidFill>
                <a:srgbClr val="FFFF00"/>
              </a:solidFill>
              <a:cs typeface="Arial"/>
            </a:endParaRPr>
          </a:p>
        </p:txBody>
      </p:sp>
    </p:spTree>
    <p:extLst>
      <p:ext uri="{BB962C8B-B14F-4D97-AF65-F5344CB8AC3E}">
        <p14:creationId xmlns:p14="http://schemas.microsoft.com/office/powerpoint/2010/main" val="72803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0613" y="0"/>
            <a:ext cx="3774335" cy="5143500"/>
          </a:xfrm>
          <a:prstGeom prst="rect">
            <a:avLst/>
          </a:prstGeom>
        </p:spPr>
      </p:pic>
      <p:pic>
        <p:nvPicPr>
          <p:cNvPr id="5" name="Picture 4"/>
          <p:cNvPicPr>
            <a:picLocks noChangeAspect="1"/>
          </p:cNvPicPr>
          <p:nvPr/>
        </p:nvPicPr>
        <p:blipFill>
          <a:blip r:embed="rId3"/>
          <a:stretch>
            <a:fillRect/>
          </a:stretch>
        </p:blipFill>
        <p:spPr>
          <a:xfrm>
            <a:off x="4615050" y="0"/>
            <a:ext cx="3537988" cy="5143500"/>
          </a:xfrm>
          <a:prstGeom prst="rect">
            <a:avLst/>
          </a:prstGeom>
        </p:spPr>
      </p:pic>
    </p:spTree>
    <p:extLst>
      <p:ext uri="{BB962C8B-B14F-4D97-AF65-F5344CB8AC3E}">
        <p14:creationId xmlns:p14="http://schemas.microsoft.com/office/powerpoint/2010/main" val="25259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cs typeface="Arial"/>
              </a:rPr>
              <a:t>Learning objectives</a:t>
            </a:r>
            <a:endParaRPr lang="en-US" sz="3200" dirty="0">
              <a:solidFill>
                <a:srgbClr val="FFFF00"/>
              </a:solidFill>
              <a:cs typeface="Arial"/>
            </a:endParaRPr>
          </a:p>
        </p:txBody>
      </p:sp>
      <p:sp>
        <p:nvSpPr>
          <p:cNvPr id="5" name="Content Placeholder 4"/>
          <p:cNvSpPr>
            <a:spLocks noGrp="1"/>
          </p:cNvSpPr>
          <p:nvPr>
            <p:ph idx="1"/>
          </p:nvPr>
        </p:nvSpPr>
        <p:spPr/>
        <p:txBody>
          <a:bodyPr>
            <a:normAutofit/>
          </a:bodyPr>
          <a:lstStyle/>
          <a:p>
            <a:pPr>
              <a:buFont typeface="Arial"/>
              <a:buChar char="•"/>
            </a:pPr>
            <a:r>
              <a:rPr lang="en-US" sz="2400" dirty="0" smtClean="0"/>
              <a:t>Explain </a:t>
            </a:r>
            <a:r>
              <a:rPr lang="en-US" sz="2400" dirty="0"/>
              <a:t>the need for outpatient antimicrobial stewardship</a:t>
            </a:r>
          </a:p>
          <a:p>
            <a:pPr>
              <a:buFont typeface="Arial"/>
              <a:buChar char="•"/>
            </a:pPr>
            <a:r>
              <a:rPr lang="en-US" sz="2400" dirty="0" smtClean="0"/>
              <a:t>Describe </a:t>
            </a:r>
            <a:r>
              <a:rPr lang="en-US" sz="2400" dirty="0"/>
              <a:t>outpatient antimicrobial stewardship interventions that have been effective</a:t>
            </a:r>
          </a:p>
          <a:p>
            <a:pPr>
              <a:buFont typeface="Arial"/>
              <a:buChar char="•"/>
            </a:pPr>
            <a:r>
              <a:rPr lang="en-US" sz="2400" dirty="0" smtClean="0"/>
              <a:t>Propose </a:t>
            </a:r>
            <a:r>
              <a:rPr lang="en-US" sz="2400" dirty="0"/>
              <a:t>what is needed to further improve outpatient antibiotic prescribing</a:t>
            </a:r>
          </a:p>
        </p:txBody>
      </p:sp>
      <p:pic>
        <p:nvPicPr>
          <p:cNvPr id="4" name="Picture 3"/>
          <p:cNvPicPr>
            <a:picLocks noChangeAspect="1"/>
          </p:cNvPicPr>
          <p:nvPr/>
        </p:nvPicPr>
        <p:blipFill>
          <a:blip r:embed="rId2"/>
          <a:stretch>
            <a:fillRect/>
          </a:stretch>
        </p:blipFill>
        <p:spPr>
          <a:xfrm>
            <a:off x="6400800" y="0"/>
            <a:ext cx="2743200" cy="1600200"/>
          </a:xfrm>
          <a:prstGeom prst="rect">
            <a:avLst/>
          </a:prstGeom>
        </p:spPr>
      </p:pic>
    </p:spTree>
    <p:extLst>
      <p:ext uri="{BB962C8B-B14F-4D97-AF65-F5344CB8AC3E}">
        <p14:creationId xmlns:p14="http://schemas.microsoft.com/office/powerpoint/2010/main" val="218055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a:bodyPr>
          <a:lstStyle/>
          <a:p>
            <a:r>
              <a:rPr lang="en-US" sz="3600" dirty="0" smtClean="0">
                <a:solidFill>
                  <a:srgbClr val="FFFF00"/>
                </a:solidFill>
              </a:rPr>
              <a:t>Antimicrobial stewardship</a:t>
            </a:r>
            <a:endParaRPr lang="en-US" sz="3600" cap="none" dirty="0">
              <a:solidFill>
                <a:srgbClr val="FFFF00"/>
              </a:solidFill>
            </a:endParaRPr>
          </a:p>
        </p:txBody>
      </p:sp>
      <p:sp>
        <p:nvSpPr>
          <p:cNvPr id="21508" name="Content Placeholder 4"/>
          <p:cNvSpPr>
            <a:spLocks noGrp="1"/>
          </p:cNvSpPr>
          <p:nvPr>
            <p:ph idx="1"/>
          </p:nvPr>
        </p:nvSpPr>
        <p:spPr>
          <a:xfrm>
            <a:off x="421274" y="2635249"/>
            <a:ext cx="8229600" cy="2296584"/>
          </a:xfrm>
        </p:spPr>
        <p:txBody>
          <a:bodyPr>
            <a:normAutofit/>
          </a:bodyPr>
          <a:lstStyle/>
          <a:p>
            <a:pPr>
              <a:buFont typeface="Arial"/>
              <a:buChar char="•"/>
            </a:pPr>
            <a:r>
              <a:rPr lang="en-US" sz="2400" dirty="0" smtClean="0">
                <a:latin typeface="Arial" charset="0"/>
                <a:ea typeface="Arial" charset="0"/>
                <a:cs typeface="Arial" charset="0"/>
              </a:rPr>
              <a:t>ASPs recommended </a:t>
            </a:r>
            <a:r>
              <a:rPr lang="en-US" sz="2400" dirty="0">
                <a:latin typeface="Arial" charset="0"/>
                <a:ea typeface="Arial" charset="0"/>
                <a:cs typeface="Arial" charset="0"/>
              </a:rPr>
              <a:t>for </a:t>
            </a:r>
            <a:r>
              <a:rPr lang="en-US" sz="2400" dirty="0" smtClean="0">
                <a:latin typeface="Arial" charset="0"/>
                <a:ea typeface="Arial" charset="0"/>
                <a:cs typeface="Arial" charset="0"/>
              </a:rPr>
              <a:t>hospitals</a:t>
            </a:r>
            <a:endParaRPr lang="en-US" sz="2400" dirty="0">
              <a:latin typeface="Arial" charset="0"/>
              <a:ea typeface="Arial" charset="0"/>
              <a:cs typeface="Arial" charset="0"/>
            </a:endParaRPr>
          </a:p>
          <a:p>
            <a:pPr>
              <a:buFont typeface="Arial"/>
              <a:buChar char="•"/>
            </a:pPr>
            <a:r>
              <a:rPr lang="en-US" sz="2400" dirty="0" smtClean="0">
                <a:latin typeface="Arial" charset="0"/>
                <a:ea typeface="Arial" charset="0"/>
                <a:cs typeface="Arial" charset="0"/>
              </a:rPr>
              <a:t>most </a:t>
            </a:r>
            <a:r>
              <a:rPr lang="en-US" sz="2400" dirty="0">
                <a:latin typeface="Arial" charset="0"/>
                <a:ea typeface="Arial" charset="0"/>
                <a:cs typeface="Arial" charset="0"/>
              </a:rPr>
              <a:t>antibiotic </a:t>
            </a:r>
            <a:r>
              <a:rPr lang="en-US" sz="2400" dirty="0" smtClean="0">
                <a:latin typeface="Arial" charset="0"/>
                <a:ea typeface="Arial" charset="0"/>
                <a:cs typeface="Arial" charset="0"/>
              </a:rPr>
              <a:t>use occurs in </a:t>
            </a:r>
            <a:r>
              <a:rPr lang="en-US" sz="2400" dirty="0">
                <a:latin typeface="Arial" charset="0"/>
                <a:ea typeface="Arial" charset="0"/>
                <a:cs typeface="Arial" charset="0"/>
              </a:rPr>
              <a:t>the outpatient </a:t>
            </a:r>
            <a:r>
              <a:rPr lang="en-US" sz="2400" dirty="0" smtClean="0">
                <a:latin typeface="Arial" charset="0"/>
                <a:ea typeface="Arial" charset="0"/>
                <a:cs typeface="Arial" charset="0"/>
              </a:rPr>
              <a:t>setting</a:t>
            </a:r>
            <a:endParaRPr lang="en-US" sz="2400" baseline="30000" dirty="0" smtClean="0">
              <a:latin typeface="Arial" charset="0"/>
              <a:ea typeface="Arial" charset="0"/>
              <a:cs typeface="Arial" charset="0"/>
            </a:endParaRPr>
          </a:p>
          <a:p>
            <a:pPr>
              <a:buFont typeface="Arial"/>
              <a:buChar char="•"/>
            </a:pPr>
            <a:r>
              <a:rPr lang="en-US" sz="2400" dirty="0" smtClean="0">
                <a:solidFill>
                  <a:srgbClr val="FFFF00"/>
                </a:solidFill>
                <a:latin typeface="Arial" charset="0"/>
                <a:ea typeface="Arial" charset="0"/>
                <a:cs typeface="Arial" charset="0"/>
              </a:rPr>
              <a:t>is </a:t>
            </a:r>
            <a:r>
              <a:rPr lang="en-US" sz="2400" dirty="0">
                <a:solidFill>
                  <a:srgbClr val="FFFF00"/>
                </a:solidFill>
                <a:latin typeface="Arial" charset="0"/>
                <a:ea typeface="Arial" charset="0"/>
                <a:cs typeface="Arial" charset="0"/>
              </a:rPr>
              <a:t>outpatient </a:t>
            </a:r>
            <a:r>
              <a:rPr lang="ja-JP" altLang="en-US" sz="2400" dirty="0">
                <a:solidFill>
                  <a:srgbClr val="FFFF00"/>
                </a:solidFill>
                <a:latin typeface="Arial" charset="0"/>
                <a:ea typeface="Arial" charset="0"/>
                <a:cs typeface="Arial" charset="0"/>
              </a:rPr>
              <a:t>“</a:t>
            </a:r>
            <a:r>
              <a:rPr lang="en-US" altLang="ja-JP" sz="2400" dirty="0">
                <a:solidFill>
                  <a:srgbClr val="FFFF00"/>
                </a:solidFill>
                <a:latin typeface="Arial" charset="0"/>
                <a:ea typeface="Arial" charset="0"/>
                <a:cs typeface="Arial" charset="0"/>
              </a:rPr>
              <a:t>stewardship</a:t>
            </a:r>
            <a:r>
              <a:rPr lang="ja-JP" altLang="en-US" sz="2400" dirty="0">
                <a:solidFill>
                  <a:srgbClr val="FFFF00"/>
                </a:solidFill>
                <a:latin typeface="Arial" charset="0"/>
                <a:ea typeface="Arial" charset="0"/>
                <a:cs typeface="Arial" charset="0"/>
              </a:rPr>
              <a:t>”</a:t>
            </a:r>
            <a:r>
              <a:rPr lang="en-US" altLang="ja-JP" sz="2400" dirty="0">
                <a:solidFill>
                  <a:srgbClr val="FFFF00"/>
                </a:solidFill>
                <a:latin typeface="Arial" charset="0"/>
                <a:ea typeface="Arial" charset="0"/>
                <a:cs typeface="Arial" charset="0"/>
              </a:rPr>
              <a:t> achievable?</a:t>
            </a:r>
          </a:p>
          <a:p>
            <a:endParaRPr lang="en-US" dirty="0">
              <a:latin typeface="Arial" charset="0"/>
              <a:ea typeface="Arial" charset="0"/>
              <a:cs typeface="Arial" charset="0"/>
            </a:endParaRPr>
          </a:p>
        </p:txBody>
      </p:sp>
      <p:pic>
        <p:nvPicPr>
          <p:cNvPr id="7" name="Picture 6"/>
          <p:cNvPicPr>
            <a:picLocks noChangeAspect="1"/>
          </p:cNvPicPr>
          <p:nvPr/>
        </p:nvPicPr>
        <p:blipFill>
          <a:blip r:embed="rId3"/>
          <a:stretch>
            <a:fillRect/>
          </a:stretch>
        </p:blipFill>
        <p:spPr>
          <a:xfrm>
            <a:off x="1556427" y="1156518"/>
            <a:ext cx="5118060" cy="1737516"/>
          </a:xfrm>
          <a:prstGeom prst="rect">
            <a:avLst/>
          </a:prstGeom>
        </p:spPr>
      </p:pic>
    </p:spTree>
    <p:extLst>
      <p:ext uri="{BB962C8B-B14F-4D97-AF65-F5344CB8AC3E}">
        <p14:creationId xmlns:p14="http://schemas.microsoft.com/office/powerpoint/2010/main" val="168346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US" sz="3600" dirty="0">
                <a:solidFill>
                  <a:srgbClr val="FFFF00"/>
                </a:solidFill>
                <a:ea typeface="ＭＳ Ｐゴシック" charset="0"/>
                <a:cs typeface="ＭＳ Ｐゴシック" charset="0"/>
              </a:rPr>
              <a:t>Antimicrobial Stewardship</a:t>
            </a:r>
            <a:endParaRPr lang="en-US" sz="3600" cap="none" dirty="0">
              <a:solidFill>
                <a:srgbClr val="FFFF00"/>
              </a:solidFill>
            </a:endParaRPr>
          </a:p>
        </p:txBody>
      </p:sp>
      <p:sp>
        <p:nvSpPr>
          <p:cNvPr id="15363" name="Rectangle 3"/>
          <p:cNvSpPr>
            <a:spLocks noGrp="1" noChangeArrowheads="1"/>
          </p:cNvSpPr>
          <p:nvPr>
            <p:ph sz="half" idx="1"/>
          </p:nvPr>
        </p:nvSpPr>
        <p:spPr/>
        <p:txBody>
          <a:bodyPr>
            <a:noAutofit/>
          </a:bodyPr>
          <a:lstStyle/>
          <a:p>
            <a:pPr>
              <a:buFont typeface="Arial"/>
              <a:buChar char="•"/>
            </a:pPr>
            <a:r>
              <a:rPr lang="en-US" sz="2400" u="sng" dirty="0">
                <a:cs typeface="Arial"/>
              </a:rPr>
              <a:t>Core Strategies</a:t>
            </a:r>
          </a:p>
          <a:p>
            <a:pPr lvl="1">
              <a:buFont typeface="Arial"/>
              <a:buChar char="•"/>
            </a:pPr>
            <a:r>
              <a:rPr lang="en-US" sz="2400" dirty="0">
                <a:cs typeface="Arial"/>
              </a:rPr>
              <a:t>prior authorization</a:t>
            </a:r>
          </a:p>
          <a:p>
            <a:pPr lvl="1">
              <a:buFont typeface="Arial"/>
              <a:buChar char="•"/>
            </a:pPr>
            <a:r>
              <a:rPr lang="en-US" sz="2400" dirty="0">
                <a:cs typeface="Arial"/>
              </a:rPr>
              <a:t>prospective audit &amp; feedback</a:t>
            </a:r>
          </a:p>
          <a:p>
            <a:pPr lvl="1">
              <a:buFont typeface="Arial"/>
              <a:buChar char="•"/>
            </a:pPr>
            <a:r>
              <a:rPr lang="en-US" sz="2400" dirty="0">
                <a:cs typeface="Arial"/>
              </a:rPr>
              <a:t>formulary </a:t>
            </a:r>
            <a:r>
              <a:rPr lang="en-US" sz="2400" dirty="0" smtClean="0">
                <a:cs typeface="Arial"/>
              </a:rPr>
              <a:t>restriction</a:t>
            </a:r>
            <a:endParaRPr lang="en-US" sz="2400" dirty="0">
              <a:cs typeface="Arial"/>
            </a:endParaRPr>
          </a:p>
        </p:txBody>
      </p:sp>
      <p:sp>
        <p:nvSpPr>
          <p:cNvPr id="2" name="Content Placeholder 1"/>
          <p:cNvSpPr>
            <a:spLocks noGrp="1"/>
          </p:cNvSpPr>
          <p:nvPr>
            <p:ph sz="half" idx="2"/>
          </p:nvPr>
        </p:nvSpPr>
        <p:spPr>
          <a:xfrm>
            <a:off x="4700549" y="1514474"/>
            <a:ext cx="4295284" cy="2994025"/>
          </a:xfrm>
        </p:spPr>
        <p:txBody>
          <a:bodyPr>
            <a:noAutofit/>
          </a:bodyPr>
          <a:lstStyle/>
          <a:p>
            <a:pPr>
              <a:buFont typeface="Arial"/>
              <a:buChar char="•"/>
            </a:pPr>
            <a:r>
              <a:rPr lang="en-US" sz="2400" u="sng" dirty="0">
                <a:cs typeface="Arial"/>
              </a:rPr>
              <a:t>Supplemental Strategies</a:t>
            </a:r>
          </a:p>
          <a:p>
            <a:pPr lvl="1">
              <a:buFont typeface="Arial"/>
              <a:buChar char="•"/>
            </a:pPr>
            <a:r>
              <a:rPr lang="en-US" sz="2400" dirty="0">
                <a:cs typeface="Arial"/>
              </a:rPr>
              <a:t>education</a:t>
            </a:r>
          </a:p>
          <a:p>
            <a:pPr lvl="1">
              <a:buFont typeface="Arial"/>
              <a:buChar char="•"/>
            </a:pPr>
            <a:r>
              <a:rPr lang="en-US" sz="2400" dirty="0">
                <a:cs typeface="Arial"/>
              </a:rPr>
              <a:t>clinical guidelines</a:t>
            </a:r>
          </a:p>
          <a:p>
            <a:pPr lvl="1">
              <a:buFont typeface="Arial"/>
              <a:buChar char="•"/>
            </a:pPr>
            <a:r>
              <a:rPr lang="en-US" sz="2400" dirty="0">
                <a:cs typeface="Arial"/>
              </a:rPr>
              <a:t>IV to PO conversion</a:t>
            </a:r>
          </a:p>
          <a:p>
            <a:pPr lvl="1">
              <a:buFont typeface="Arial"/>
              <a:buChar char="•"/>
            </a:pPr>
            <a:r>
              <a:rPr lang="en-US" sz="2400" dirty="0">
                <a:cs typeface="Arial"/>
              </a:rPr>
              <a:t>dose </a:t>
            </a:r>
            <a:r>
              <a:rPr lang="en-US" sz="2400" dirty="0" smtClean="0">
                <a:cs typeface="Arial"/>
              </a:rPr>
              <a:t>optimization</a:t>
            </a:r>
            <a:endParaRPr lang="en-US" sz="2400" dirty="0">
              <a:cs typeface="Arial"/>
            </a:endParaRPr>
          </a:p>
        </p:txBody>
      </p:sp>
    </p:spTree>
    <p:extLst>
      <p:ext uri="{BB962C8B-B14F-4D97-AF65-F5344CB8AC3E}">
        <p14:creationId xmlns:p14="http://schemas.microsoft.com/office/powerpoint/2010/main" val="213471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US" sz="3600" dirty="0">
                <a:solidFill>
                  <a:srgbClr val="FFFF00"/>
                </a:solidFill>
                <a:ea typeface="ＭＳ Ｐゴシック" charset="0"/>
                <a:cs typeface="ＭＳ Ｐゴシック" charset="0"/>
              </a:rPr>
              <a:t>Antimicrobial Stewardship</a:t>
            </a:r>
            <a:endParaRPr lang="en-US" sz="3600" cap="none" dirty="0">
              <a:solidFill>
                <a:srgbClr val="FFFF00"/>
              </a:solidFill>
            </a:endParaRPr>
          </a:p>
        </p:txBody>
      </p:sp>
      <p:sp>
        <p:nvSpPr>
          <p:cNvPr id="15363" name="Rectangle 3"/>
          <p:cNvSpPr>
            <a:spLocks noGrp="1" noChangeArrowheads="1"/>
          </p:cNvSpPr>
          <p:nvPr>
            <p:ph sz="half" idx="1"/>
          </p:nvPr>
        </p:nvSpPr>
        <p:spPr/>
        <p:txBody>
          <a:bodyPr>
            <a:noAutofit/>
          </a:bodyPr>
          <a:lstStyle/>
          <a:p>
            <a:pPr>
              <a:buFont typeface="Arial"/>
              <a:buChar char="•"/>
            </a:pPr>
            <a:r>
              <a:rPr lang="en-US" sz="2400" u="sng" dirty="0">
                <a:cs typeface="Arial"/>
              </a:rPr>
              <a:t>Core Strategies</a:t>
            </a:r>
          </a:p>
          <a:p>
            <a:pPr lvl="1">
              <a:buFont typeface="Arial"/>
              <a:buChar char="•"/>
            </a:pPr>
            <a:r>
              <a:rPr lang="en-US" sz="2400" dirty="0">
                <a:cs typeface="Arial"/>
              </a:rPr>
              <a:t>prior authorization</a:t>
            </a:r>
          </a:p>
          <a:p>
            <a:pPr lvl="1">
              <a:buFont typeface="Arial"/>
              <a:buChar char="•"/>
            </a:pPr>
            <a:r>
              <a:rPr lang="en-US" sz="2400" dirty="0">
                <a:solidFill>
                  <a:srgbClr val="FFFF00"/>
                </a:solidFill>
                <a:cs typeface="Arial"/>
              </a:rPr>
              <a:t>prospective audit &amp; feedback</a:t>
            </a:r>
          </a:p>
          <a:p>
            <a:pPr lvl="1">
              <a:buFont typeface="Arial"/>
              <a:buChar char="•"/>
            </a:pPr>
            <a:r>
              <a:rPr lang="en-US" sz="2400" dirty="0">
                <a:cs typeface="Arial"/>
              </a:rPr>
              <a:t>formulary </a:t>
            </a:r>
            <a:r>
              <a:rPr lang="en-US" sz="2400" dirty="0" smtClean="0">
                <a:cs typeface="Arial"/>
              </a:rPr>
              <a:t>restriction</a:t>
            </a:r>
            <a:endParaRPr lang="en-US" sz="2400" dirty="0">
              <a:cs typeface="Arial"/>
            </a:endParaRPr>
          </a:p>
        </p:txBody>
      </p:sp>
      <p:sp>
        <p:nvSpPr>
          <p:cNvPr id="2" name="Content Placeholder 1"/>
          <p:cNvSpPr>
            <a:spLocks noGrp="1"/>
          </p:cNvSpPr>
          <p:nvPr>
            <p:ph sz="half" idx="2"/>
          </p:nvPr>
        </p:nvSpPr>
        <p:spPr>
          <a:xfrm>
            <a:off x="4700549" y="1514474"/>
            <a:ext cx="4295284" cy="2994025"/>
          </a:xfrm>
        </p:spPr>
        <p:txBody>
          <a:bodyPr>
            <a:noAutofit/>
          </a:bodyPr>
          <a:lstStyle/>
          <a:p>
            <a:pPr>
              <a:buFont typeface="Arial"/>
              <a:buChar char="•"/>
            </a:pPr>
            <a:r>
              <a:rPr lang="en-US" sz="2400" u="sng" dirty="0">
                <a:cs typeface="Arial"/>
              </a:rPr>
              <a:t>Supplemental Strategies</a:t>
            </a:r>
          </a:p>
          <a:p>
            <a:pPr lvl="1">
              <a:buFont typeface="Arial"/>
              <a:buChar char="•"/>
            </a:pPr>
            <a:r>
              <a:rPr lang="en-US" sz="2400" dirty="0">
                <a:solidFill>
                  <a:srgbClr val="FFFF00"/>
                </a:solidFill>
                <a:cs typeface="Arial"/>
              </a:rPr>
              <a:t>education</a:t>
            </a:r>
          </a:p>
          <a:p>
            <a:pPr lvl="1">
              <a:buFont typeface="Arial"/>
              <a:buChar char="•"/>
            </a:pPr>
            <a:r>
              <a:rPr lang="en-US" sz="2400" dirty="0">
                <a:solidFill>
                  <a:srgbClr val="FFFF00"/>
                </a:solidFill>
                <a:cs typeface="Arial"/>
              </a:rPr>
              <a:t>clinical guidelines</a:t>
            </a:r>
          </a:p>
          <a:p>
            <a:pPr lvl="1">
              <a:buFont typeface="Arial"/>
              <a:buChar char="•"/>
            </a:pPr>
            <a:r>
              <a:rPr lang="en-US" sz="2400" dirty="0">
                <a:solidFill>
                  <a:srgbClr val="FFFF00"/>
                </a:solidFill>
                <a:cs typeface="Arial"/>
              </a:rPr>
              <a:t>IV to PO conversion</a:t>
            </a:r>
          </a:p>
          <a:p>
            <a:pPr lvl="1">
              <a:buFont typeface="Arial"/>
              <a:buChar char="•"/>
            </a:pPr>
            <a:r>
              <a:rPr lang="en-US" sz="2400" dirty="0">
                <a:solidFill>
                  <a:srgbClr val="FFFF00"/>
                </a:solidFill>
                <a:cs typeface="Arial"/>
              </a:rPr>
              <a:t>dose </a:t>
            </a:r>
            <a:r>
              <a:rPr lang="en-US" sz="2400" dirty="0" smtClean="0">
                <a:solidFill>
                  <a:srgbClr val="FFFF00"/>
                </a:solidFill>
                <a:cs typeface="Arial"/>
              </a:rPr>
              <a:t>optimization</a:t>
            </a:r>
            <a:endParaRPr lang="en-US" sz="2400" dirty="0">
              <a:solidFill>
                <a:srgbClr val="FFFF00"/>
              </a:solidFill>
              <a:cs typeface="Arial"/>
            </a:endParaRPr>
          </a:p>
        </p:txBody>
      </p:sp>
    </p:spTree>
    <p:extLst>
      <p:ext uri="{BB962C8B-B14F-4D97-AF65-F5344CB8AC3E}">
        <p14:creationId xmlns:p14="http://schemas.microsoft.com/office/powerpoint/2010/main" val="1802112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60544" y="1933624"/>
            <a:ext cx="5192124" cy="857250"/>
          </a:xfrm>
        </p:spPr>
        <p:txBody>
          <a:bodyPr>
            <a:normAutofit/>
          </a:bodyPr>
          <a:lstStyle/>
          <a:p>
            <a:r>
              <a:rPr lang="en-US" sz="3600" dirty="0" smtClean="0">
                <a:solidFill>
                  <a:srgbClr val="FFFF00"/>
                </a:solidFill>
                <a:cs typeface="Arial"/>
              </a:rPr>
              <a:t>What has been done?</a:t>
            </a:r>
            <a:endParaRPr lang="en-US" sz="3600" dirty="0">
              <a:solidFill>
                <a:srgbClr val="FFFF00"/>
              </a:solidFill>
              <a:cs typeface="Arial"/>
            </a:endParaRPr>
          </a:p>
        </p:txBody>
      </p:sp>
    </p:spTree>
    <p:extLst>
      <p:ext uri="{BB962C8B-B14F-4D97-AF65-F5344CB8AC3E}">
        <p14:creationId xmlns:p14="http://schemas.microsoft.com/office/powerpoint/2010/main" val="459464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73202" y="1943100"/>
            <a:ext cx="6349644" cy="857250"/>
          </a:xfrm>
        </p:spPr>
        <p:txBody>
          <a:bodyPr>
            <a:normAutofit/>
          </a:bodyPr>
          <a:lstStyle/>
          <a:p>
            <a:r>
              <a:rPr lang="en-US" sz="3600" dirty="0" smtClean="0">
                <a:solidFill>
                  <a:srgbClr val="FFFF00"/>
                </a:solidFill>
                <a:cs typeface="Arial"/>
              </a:rPr>
              <a:t>Clinical Decision Support</a:t>
            </a:r>
            <a:endParaRPr lang="en-US" sz="3600" dirty="0">
              <a:solidFill>
                <a:srgbClr val="FFFF00"/>
              </a:solidFill>
              <a:cs typeface="Arial"/>
            </a:endParaRPr>
          </a:p>
        </p:txBody>
      </p:sp>
    </p:spTree>
    <p:extLst>
      <p:ext uri="{BB962C8B-B14F-4D97-AF65-F5344CB8AC3E}">
        <p14:creationId xmlns:p14="http://schemas.microsoft.com/office/powerpoint/2010/main" val="1739766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1"/>
          <p:cNvSpPr>
            <a:spLocks noGrp="1"/>
          </p:cNvSpPr>
          <p:nvPr>
            <p:ph idx="1"/>
          </p:nvPr>
        </p:nvSpPr>
        <p:spPr>
          <a:xfrm>
            <a:off x="457200" y="1657350"/>
            <a:ext cx="8229600" cy="2958532"/>
          </a:xfrm>
        </p:spPr>
        <p:txBody>
          <a:bodyPr>
            <a:noAutofit/>
          </a:bodyPr>
          <a:lstStyle/>
          <a:p>
            <a:endParaRPr lang="en-US" sz="2000" dirty="0" smtClean="0">
              <a:latin typeface="Arial"/>
              <a:cs typeface="Arial"/>
            </a:endParaRPr>
          </a:p>
          <a:p>
            <a:pPr>
              <a:buFont typeface="Arial"/>
              <a:buChar char="•"/>
            </a:pPr>
            <a:r>
              <a:rPr lang="en-US" sz="2000" dirty="0">
                <a:solidFill>
                  <a:srgbClr val="FFFF00"/>
                </a:solidFill>
                <a:latin typeface="Arial"/>
                <a:cs typeface="Arial"/>
              </a:rPr>
              <a:t>3-arm cluster </a:t>
            </a:r>
            <a:r>
              <a:rPr lang="en-US" sz="2000" dirty="0" smtClean="0">
                <a:solidFill>
                  <a:srgbClr val="FFFF00"/>
                </a:solidFill>
                <a:latin typeface="Arial"/>
                <a:cs typeface="Arial"/>
              </a:rPr>
              <a:t>RCT</a:t>
            </a:r>
            <a:r>
              <a:rPr lang="en-US" sz="2000" dirty="0" smtClean="0">
                <a:latin typeface="Arial"/>
                <a:cs typeface="Arial"/>
              </a:rPr>
              <a:t>: 33 </a:t>
            </a:r>
            <a:r>
              <a:rPr lang="en-US" sz="2000" dirty="0">
                <a:latin typeface="Arial"/>
                <a:cs typeface="Arial"/>
              </a:rPr>
              <a:t>primary care practices </a:t>
            </a:r>
            <a:r>
              <a:rPr lang="en-US" sz="2000" dirty="0" smtClean="0">
                <a:latin typeface="Arial"/>
                <a:cs typeface="Arial"/>
              </a:rPr>
              <a:t>within integrated </a:t>
            </a:r>
            <a:r>
              <a:rPr lang="en-US" sz="2000" dirty="0">
                <a:latin typeface="Arial"/>
                <a:cs typeface="Arial"/>
              </a:rPr>
              <a:t>health care </a:t>
            </a:r>
            <a:r>
              <a:rPr lang="en-US" sz="2000" dirty="0" smtClean="0">
                <a:latin typeface="Arial"/>
                <a:cs typeface="Arial"/>
              </a:rPr>
              <a:t>system</a:t>
            </a:r>
          </a:p>
          <a:p>
            <a:pPr>
              <a:buFont typeface="Arial"/>
              <a:buChar char="•"/>
            </a:pPr>
            <a:r>
              <a:rPr lang="en-US" sz="2000" dirty="0" smtClean="0">
                <a:solidFill>
                  <a:srgbClr val="FFFF00"/>
                </a:solidFill>
                <a:latin typeface="Arial"/>
                <a:cs typeface="Arial"/>
              </a:rPr>
              <a:t>11 sites</a:t>
            </a:r>
            <a:r>
              <a:rPr lang="en-US" sz="2000" dirty="0" smtClean="0">
                <a:latin typeface="Arial"/>
                <a:cs typeface="Arial"/>
              </a:rPr>
              <a:t>: print-based decision support</a:t>
            </a:r>
            <a:endParaRPr lang="en-US" sz="2000" dirty="0">
              <a:latin typeface="Arial"/>
              <a:cs typeface="Arial"/>
            </a:endParaRPr>
          </a:p>
          <a:p>
            <a:pPr>
              <a:buFont typeface="Arial"/>
              <a:buChar char="•"/>
            </a:pPr>
            <a:r>
              <a:rPr lang="en-US" sz="2000" dirty="0" smtClean="0">
                <a:solidFill>
                  <a:srgbClr val="FFFF00"/>
                </a:solidFill>
                <a:latin typeface="Arial"/>
                <a:cs typeface="Arial"/>
              </a:rPr>
              <a:t>11 sites</a:t>
            </a:r>
            <a:r>
              <a:rPr lang="en-US" sz="2000" dirty="0" smtClean="0">
                <a:latin typeface="Arial"/>
                <a:cs typeface="Arial"/>
              </a:rPr>
              <a:t>: computer</a:t>
            </a:r>
            <a:r>
              <a:rPr lang="en-US" sz="2000" dirty="0">
                <a:latin typeface="Arial"/>
                <a:cs typeface="Arial"/>
              </a:rPr>
              <a:t>-assisted </a:t>
            </a:r>
            <a:r>
              <a:rPr lang="en-US" sz="2000" dirty="0" smtClean="0">
                <a:latin typeface="Arial"/>
                <a:cs typeface="Arial"/>
              </a:rPr>
              <a:t>(EHR) decision </a:t>
            </a:r>
            <a:r>
              <a:rPr lang="en-US" sz="2000" dirty="0">
                <a:latin typeface="Arial"/>
                <a:cs typeface="Arial"/>
              </a:rPr>
              <a:t>support </a:t>
            </a:r>
            <a:endParaRPr lang="en-US" sz="2000" dirty="0" smtClean="0">
              <a:latin typeface="Arial"/>
              <a:cs typeface="Arial"/>
            </a:endParaRPr>
          </a:p>
          <a:p>
            <a:pPr>
              <a:buFont typeface="Arial"/>
              <a:buChar char="•"/>
            </a:pPr>
            <a:r>
              <a:rPr lang="en-US" sz="2000" dirty="0">
                <a:latin typeface="Arial"/>
                <a:cs typeface="Arial"/>
              </a:rPr>
              <a:t>b</a:t>
            </a:r>
            <a:r>
              <a:rPr lang="en-US" sz="2000" dirty="0" smtClean="0">
                <a:latin typeface="Arial"/>
                <a:cs typeface="Arial"/>
              </a:rPr>
              <a:t>oth </a:t>
            </a:r>
            <a:r>
              <a:rPr lang="en-US" sz="2000" dirty="0">
                <a:latin typeface="Arial"/>
                <a:cs typeface="Arial"/>
              </a:rPr>
              <a:t>intervention sites also </a:t>
            </a:r>
            <a:r>
              <a:rPr lang="en-US" sz="2000" dirty="0" smtClean="0">
                <a:latin typeface="Arial"/>
                <a:cs typeface="Arial"/>
              </a:rPr>
              <a:t>received clinician and patient education</a:t>
            </a:r>
          </a:p>
          <a:p>
            <a:pPr>
              <a:buFont typeface="Arial"/>
              <a:buChar char="•"/>
            </a:pPr>
            <a:r>
              <a:rPr lang="en-US" sz="2000" dirty="0" smtClean="0">
                <a:solidFill>
                  <a:srgbClr val="FFFF00"/>
                </a:solidFill>
                <a:latin typeface="Arial"/>
                <a:cs typeface="Arial"/>
              </a:rPr>
              <a:t>11 </a:t>
            </a:r>
            <a:r>
              <a:rPr lang="en-US" sz="2000" dirty="0">
                <a:solidFill>
                  <a:srgbClr val="FFFF00"/>
                </a:solidFill>
                <a:latin typeface="Arial"/>
                <a:cs typeface="Arial"/>
              </a:rPr>
              <a:t>control </a:t>
            </a:r>
            <a:r>
              <a:rPr lang="en-US" sz="2000" dirty="0" smtClean="0">
                <a:solidFill>
                  <a:srgbClr val="FFFF00"/>
                </a:solidFill>
                <a:latin typeface="Arial"/>
                <a:cs typeface="Arial"/>
              </a:rPr>
              <a:t>sites </a:t>
            </a:r>
          </a:p>
        </p:txBody>
      </p:sp>
      <p:pic>
        <p:nvPicPr>
          <p:cNvPr id="5" name="Picture 4"/>
          <p:cNvPicPr>
            <a:picLocks noChangeAspect="1"/>
          </p:cNvPicPr>
          <p:nvPr/>
        </p:nvPicPr>
        <p:blipFill>
          <a:blip r:embed="rId2"/>
          <a:stretch>
            <a:fillRect/>
          </a:stretch>
        </p:blipFill>
        <p:spPr>
          <a:xfrm>
            <a:off x="1615449" y="1"/>
            <a:ext cx="5989793" cy="1759334"/>
          </a:xfrm>
          <a:prstGeom prst="rect">
            <a:avLst/>
          </a:prstGeom>
          <a:solidFill>
            <a:schemeClr val="tx1"/>
          </a:solidFill>
        </p:spPr>
      </p:pic>
      <p:sp>
        <p:nvSpPr>
          <p:cNvPr id="12" name="TextBox 11"/>
          <p:cNvSpPr txBox="1"/>
          <p:nvPr/>
        </p:nvSpPr>
        <p:spPr>
          <a:xfrm>
            <a:off x="3311878" y="4754558"/>
            <a:ext cx="3349878" cy="523220"/>
          </a:xfrm>
          <a:prstGeom prst="rect">
            <a:avLst/>
          </a:prstGeom>
          <a:noFill/>
        </p:spPr>
        <p:txBody>
          <a:bodyPr wrap="none" rtlCol="0">
            <a:spAutoFit/>
          </a:bodyPr>
          <a:lstStyle/>
          <a:p>
            <a:r>
              <a:rPr lang="en-US" sz="1400" i="1" dirty="0" smtClean="0"/>
              <a:t>JAMA Intern Med. 2013;173(4):267-273</a:t>
            </a:r>
            <a:endParaRPr lang="en-US" sz="1400" dirty="0"/>
          </a:p>
          <a:p>
            <a:endParaRPr lang="en-US" dirty="0"/>
          </a:p>
        </p:txBody>
      </p:sp>
    </p:spTree>
    <p:extLst>
      <p:ext uri="{BB962C8B-B14F-4D97-AF65-F5344CB8AC3E}">
        <p14:creationId xmlns:p14="http://schemas.microsoft.com/office/powerpoint/2010/main" val="3412784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596101" y="4715047"/>
            <a:ext cx="3349878" cy="307777"/>
          </a:xfrm>
          <a:prstGeom prst="rect">
            <a:avLst/>
          </a:prstGeom>
          <a:noFill/>
        </p:spPr>
        <p:txBody>
          <a:bodyPr wrap="none" rtlCol="0">
            <a:spAutoFit/>
          </a:bodyPr>
          <a:lstStyle/>
          <a:p>
            <a:r>
              <a:rPr lang="en-US" sz="1400" i="1" dirty="0" smtClean="0"/>
              <a:t>JAMA Intern Med. 2013;173(4):267-</a:t>
            </a:r>
            <a:r>
              <a:rPr lang="en-US" sz="1400" i="1" dirty="0" smtClean="0"/>
              <a:t>273</a:t>
            </a:r>
            <a:endParaRPr lang="en-US" sz="1400" dirty="0"/>
          </a:p>
        </p:txBody>
      </p:sp>
      <p:pic>
        <p:nvPicPr>
          <p:cNvPr id="7" name="Picture 6"/>
          <p:cNvPicPr>
            <a:picLocks noChangeAspect="1"/>
          </p:cNvPicPr>
          <p:nvPr/>
        </p:nvPicPr>
        <p:blipFill>
          <a:blip r:embed="rId2"/>
          <a:stretch>
            <a:fillRect/>
          </a:stretch>
        </p:blipFill>
        <p:spPr>
          <a:xfrm>
            <a:off x="1902582" y="180058"/>
            <a:ext cx="5302572" cy="4516174"/>
          </a:xfrm>
          <a:prstGeom prst="rect">
            <a:avLst/>
          </a:prstGeom>
          <a:solidFill>
            <a:schemeClr val="tx1"/>
          </a:solidFill>
        </p:spPr>
      </p:pic>
    </p:spTree>
    <p:extLst>
      <p:ext uri="{BB962C8B-B14F-4D97-AF65-F5344CB8AC3E}">
        <p14:creationId xmlns:p14="http://schemas.microsoft.com/office/powerpoint/2010/main" val="1104123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43100"/>
            <a:ext cx="8229600" cy="857250"/>
          </a:xfrm>
        </p:spPr>
        <p:txBody>
          <a:bodyPr>
            <a:noAutofit/>
          </a:bodyPr>
          <a:lstStyle/>
          <a:p>
            <a:r>
              <a:rPr lang="en-US" sz="3600" dirty="0" smtClean="0">
                <a:solidFill>
                  <a:srgbClr val="FFFF00"/>
                </a:solidFill>
                <a:cs typeface="Arial"/>
              </a:rPr>
              <a:t>Education of Clinicians and Patients</a:t>
            </a:r>
            <a:endParaRPr lang="en-US" sz="3600" dirty="0">
              <a:solidFill>
                <a:srgbClr val="FFFF00"/>
              </a:solidFill>
              <a:cs typeface="Arial"/>
            </a:endParaRPr>
          </a:p>
        </p:txBody>
      </p:sp>
    </p:spTree>
    <p:extLst>
      <p:ext uri="{BB962C8B-B14F-4D97-AF65-F5344CB8AC3E}">
        <p14:creationId xmlns:p14="http://schemas.microsoft.com/office/powerpoint/2010/main" val="3899952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1"/>
          <p:cNvSpPr txBox="1">
            <a:spLocks/>
          </p:cNvSpPr>
          <p:nvPr/>
        </p:nvSpPr>
        <p:spPr>
          <a:xfrm>
            <a:off x="457200" y="1657350"/>
            <a:ext cx="8229600" cy="295853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smtClean="0">
              <a:latin typeface="Arial"/>
              <a:cs typeface="Arial"/>
            </a:endParaRPr>
          </a:p>
          <a:p>
            <a:r>
              <a:rPr lang="en-US" sz="2000" dirty="0" smtClean="0">
                <a:latin typeface="Arial"/>
                <a:cs typeface="Arial"/>
              </a:rPr>
              <a:t>cluster RCT in </a:t>
            </a:r>
            <a:r>
              <a:rPr lang="en-US" sz="2000" dirty="0">
                <a:latin typeface="Arial"/>
                <a:cs typeface="Arial"/>
              </a:rPr>
              <a:t>16 </a:t>
            </a:r>
            <a:r>
              <a:rPr lang="en-US" sz="2000" dirty="0" smtClean="0">
                <a:latin typeface="Arial"/>
                <a:cs typeface="Arial"/>
              </a:rPr>
              <a:t>MA communities</a:t>
            </a:r>
            <a:r>
              <a:rPr lang="en-US" sz="2000" dirty="0">
                <a:latin typeface="Arial"/>
                <a:cs typeface="Arial"/>
              </a:rPr>
              <a:t> </a:t>
            </a:r>
            <a:r>
              <a:rPr lang="en-US" sz="2000" dirty="0" smtClean="0">
                <a:latin typeface="Arial"/>
                <a:cs typeface="Arial"/>
              </a:rPr>
              <a:t>(1998 </a:t>
            </a:r>
            <a:r>
              <a:rPr lang="en-US" sz="2000" dirty="0">
                <a:latin typeface="Arial"/>
                <a:cs typeface="Arial"/>
              </a:rPr>
              <a:t>to </a:t>
            </a:r>
            <a:r>
              <a:rPr lang="en-US" sz="2000" dirty="0" smtClean="0">
                <a:latin typeface="Arial"/>
                <a:cs typeface="Arial"/>
              </a:rPr>
              <a:t>2003)</a:t>
            </a:r>
          </a:p>
          <a:p>
            <a:r>
              <a:rPr lang="en-US" sz="2000" dirty="0">
                <a:solidFill>
                  <a:srgbClr val="FFFF00"/>
                </a:solidFill>
                <a:latin typeface="Arial"/>
                <a:cs typeface="Arial"/>
              </a:rPr>
              <a:t>c</a:t>
            </a:r>
            <a:r>
              <a:rPr lang="en-US" sz="2000" dirty="0" smtClean="0">
                <a:solidFill>
                  <a:srgbClr val="FFFF00"/>
                </a:solidFill>
                <a:latin typeface="Arial"/>
                <a:cs typeface="Arial"/>
              </a:rPr>
              <a:t>linician</a:t>
            </a:r>
            <a:r>
              <a:rPr lang="en-US" sz="2000" dirty="0" smtClean="0">
                <a:latin typeface="Arial"/>
                <a:cs typeface="Arial"/>
              </a:rPr>
              <a:t> guideline </a:t>
            </a:r>
            <a:r>
              <a:rPr lang="en-US" sz="2000" dirty="0">
                <a:latin typeface="Arial"/>
                <a:cs typeface="Arial"/>
              </a:rPr>
              <a:t>dissemination, small-group education, frequent updates and educational materials, and prescribing </a:t>
            </a:r>
            <a:r>
              <a:rPr lang="en-US" sz="2000" dirty="0" smtClean="0">
                <a:latin typeface="Arial"/>
                <a:cs typeface="Arial"/>
              </a:rPr>
              <a:t>feedback</a:t>
            </a:r>
          </a:p>
          <a:p>
            <a:r>
              <a:rPr lang="en-US" sz="2000" dirty="0">
                <a:solidFill>
                  <a:srgbClr val="FFFF00"/>
                </a:solidFill>
                <a:latin typeface="Arial"/>
                <a:cs typeface="Arial"/>
              </a:rPr>
              <a:t>p</a:t>
            </a:r>
            <a:r>
              <a:rPr lang="en-US" sz="2000" dirty="0" smtClean="0">
                <a:solidFill>
                  <a:srgbClr val="FFFF00"/>
                </a:solidFill>
                <a:latin typeface="Arial"/>
                <a:cs typeface="Arial"/>
              </a:rPr>
              <a:t>arents</a:t>
            </a:r>
            <a:r>
              <a:rPr lang="en-US" sz="2000" dirty="0" smtClean="0">
                <a:latin typeface="Arial"/>
                <a:cs typeface="Arial"/>
              </a:rPr>
              <a:t> </a:t>
            </a:r>
            <a:r>
              <a:rPr lang="en-US" sz="2000" dirty="0">
                <a:latin typeface="Arial"/>
                <a:cs typeface="Arial"/>
              </a:rPr>
              <a:t>received educational materials by mail and in primary care practices, pharmacies, and child care </a:t>
            </a:r>
            <a:r>
              <a:rPr lang="en-US" sz="2000" dirty="0" smtClean="0">
                <a:latin typeface="Arial"/>
                <a:cs typeface="Arial"/>
              </a:rPr>
              <a:t>settings</a:t>
            </a:r>
          </a:p>
          <a:p>
            <a:r>
              <a:rPr lang="en-US" sz="2000" dirty="0">
                <a:latin typeface="Arial"/>
                <a:cs typeface="Arial"/>
              </a:rPr>
              <a:t>u</a:t>
            </a:r>
            <a:r>
              <a:rPr lang="en-US" sz="2000" dirty="0" smtClean="0">
                <a:latin typeface="Arial"/>
                <a:cs typeface="Arial"/>
              </a:rPr>
              <a:t>sing </a:t>
            </a:r>
            <a:r>
              <a:rPr lang="en-US" sz="2000" dirty="0">
                <a:latin typeface="Arial"/>
                <a:cs typeface="Arial"/>
              </a:rPr>
              <a:t>health-plan data</a:t>
            </a:r>
            <a:r>
              <a:rPr lang="en-US" sz="2000" dirty="0" smtClean="0">
                <a:latin typeface="Arial"/>
                <a:cs typeface="Arial"/>
              </a:rPr>
              <a:t>, measured </a:t>
            </a:r>
            <a:r>
              <a:rPr lang="en-US" sz="2000" dirty="0">
                <a:latin typeface="Arial"/>
                <a:cs typeface="Arial"/>
              </a:rPr>
              <a:t>changes in antibiotics dispensed </a:t>
            </a:r>
            <a:r>
              <a:rPr lang="en-US" sz="2000" dirty="0" smtClean="0">
                <a:latin typeface="Arial"/>
                <a:cs typeface="Arial"/>
              </a:rPr>
              <a:t>among </a:t>
            </a:r>
            <a:r>
              <a:rPr lang="en-US" sz="2000" dirty="0">
                <a:latin typeface="Arial"/>
                <a:cs typeface="Arial"/>
              </a:rPr>
              <a:t>children </a:t>
            </a:r>
            <a:r>
              <a:rPr lang="en-US" sz="2000" dirty="0" smtClean="0">
                <a:latin typeface="Arial"/>
                <a:cs typeface="Arial"/>
              </a:rPr>
              <a:t>aged </a:t>
            </a:r>
            <a:r>
              <a:rPr lang="en-US" sz="2000" dirty="0">
                <a:latin typeface="Arial"/>
                <a:cs typeface="Arial"/>
              </a:rPr>
              <a:t>3 to 􏰂72 </a:t>
            </a:r>
            <a:r>
              <a:rPr lang="en-US" sz="2000" dirty="0" smtClean="0">
                <a:latin typeface="Arial"/>
                <a:cs typeface="Arial"/>
              </a:rPr>
              <a:t>months</a:t>
            </a:r>
          </a:p>
          <a:p>
            <a:endParaRPr lang="en-US" dirty="0"/>
          </a:p>
        </p:txBody>
      </p:sp>
      <p:sp>
        <p:nvSpPr>
          <p:cNvPr id="6" name="TextBox 5"/>
          <p:cNvSpPr txBox="1"/>
          <p:nvPr/>
        </p:nvSpPr>
        <p:spPr>
          <a:xfrm>
            <a:off x="3311878" y="4754558"/>
            <a:ext cx="2539623" cy="523220"/>
          </a:xfrm>
          <a:prstGeom prst="rect">
            <a:avLst/>
          </a:prstGeom>
          <a:noFill/>
        </p:spPr>
        <p:txBody>
          <a:bodyPr wrap="none" rtlCol="0">
            <a:spAutoFit/>
          </a:bodyPr>
          <a:lstStyle/>
          <a:p>
            <a:r>
              <a:rPr lang="en-US" sz="1400" i="1" dirty="0" smtClean="0"/>
              <a:t>Pediatrics. </a:t>
            </a:r>
            <a:r>
              <a:rPr lang="en-US" sz="1400" dirty="0" smtClean="0"/>
              <a:t>2008;121;e15-e23</a:t>
            </a:r>
            <a:endParaRPr lang="en-US" sz="1400" dirty="0"/>
          </a:p>
          <a:p>
            <a:endParaRPr lang="en-US" dirty="0"/>
          </a:p>
        </p:txBody>
      </p:sp>
      <p:pic>
        <p:nvPicPr>
          <p:cNvPr id="7" name="Picture 6"/>
          <p:cNvPicPr>
            <a:picLocks noChangeAspect="1"/>
          </p:cNvPicPr>
          <p:nvPr/>
        </p:nvPicPr>
        <p:blipFill>
          <a:blip r:embed="rId2"/>
          <a:stretch>
            <a:fillRect/>
          </a:stretch>
        </p:blipFill>
        <p:spPr>
          <a:xfrm>
            <a:off x="555682" y="91382"/>
            <a:ext cx="8077200" cy="1714500"/>
          </a:xfrm>
          <a:prstGeom prst="rect">
            <a:avLst/>
          </a:prstGeom>
          <a:solidFill>
            <a:schemeClr val="tx1"/>
          </a:solidFill>
        </p:spPr>
      </p:pic>
    </p:spTree>
    <p:extLst>
      <p:ext uri="{BB962C8B-B14F-4D97-AF65-F5344CB8AC3E}">
        <p14:creationId xmlns:p14="http://schemas.microsoft.com/office/powerpoint/2010/main" val="3859465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311878" y="4754558"/>
            <a:ext cx="2539623" cy="523220"/>
          </a:xfrm>
          <a:prstGeom prst="rect">
            <a:avLst/>
          </a:prstGeom>
          <a:noFill/>
        </p:spPr>
        <p:txBody>
          <a:bodyPr wrap="none" rtlCol="0">
            <a:spAutoFit/>
          </a:bodyPr>
          <a:lstStyle/>
          <a:p>
            <a:r>
              <a:rPr lang="en-US" sz="1400" i="1" dirty="0" smtClean="0"/>
              <a:t>Pediatrics. </a:t>
            </a:r>
            <a:r>
              <a:rPr lang="en-US" sz="1400" dirty="0" smtClean="0"/>
              <a:t>2008;121;e15-e23</a:t>
            </a:r>
            <a:endParaRPr lang="en-US" sz="1400" dirty="0"/>
          </a:p>
          <a:p>
            <a:endParaRPr lang="en-US" dirty="0"/>
          </a:p>
        </p:txBody>
      </p:sp>
      <p:pic>
        <p:nvPicPr>
          <p:cNvPr id="6" name="Picture 5"/>
          <p:cNvPicPr>
            <a:picLocks noChangeAspect="1"/>
          </p:cNvPicPr>
          <p:nvPr/>
        </p:nvPicPr>
        <p:blipFill>
          <a:blip r:embed="rId2"/>
          <a:stretch>
            <a:fillRect/>
          </a:stretch>
        </p:blipFill>
        <p:spPr>
          <a:xfrm>
            <a:off x="102912" y="1524000"/>
            <a:ext cx="8888688" cy="2362200"/>
          </a:xfrm>
          <a:prstGeom prst="rect">
            <a:avLst/>
          </a:prstGeom>
          <a:solidFill>
            <a:schemeClr val="tx1"/>
          </a:solidFill>
        </p:spPr>
      </p:pic>
      <p:sp>
        <p:nvSpPr>
          <p:cNvPr id="2" name="Rounded Rectangle 1"/>
          <p:cNvSpPr/>
          <p:nvPr/>
        </p:nvSpPr>
        <p:spPr>
          <a:xfrm>
            <a:off x="7051709" y="1952208"/>
            <a:ext cx="1905098" cy="2018546"/>
          </a:xfrm>
          <a:prstGeom prst="roundRect">
            <a:avLst/>
          </a:prstGeom>
          <a:gradFill flip="none" rotWithShape="1">
            <a:gsLst>
              <a:gs pos="0">
                <a:schemeClr val="accent1">
                  <a:tint val="98000"/>
                  <a:hueMod val="94000"/>
                  <a:satMod val="130000"/>
                  <a:lumMod val="128000"/>
                  <a:alpha val="0"/>
                </a:schemeClr>
              </a:gs>
              <a:gs pos="100000">
                <a:schemeClr val="accent1">
                  <a:shade val="94000"/>
                  <a:lumMod val="88000"/>
                  <a:alpha val="0"/>
                </a:schemeClr>
              </a:gs>
            </a:gsLst>
            <a:lin ang="5400000" scaled="0"/>
            <a:tileRect/>
          </a:gradFill>
          <a:ln w="38100" cmpd="sng">
            <a:solidFill>
              <a:srgbClr val="FF0000">
                <a:alpha val="6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60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8500" y="0"/>
            <a:ext cx="7730116" cy="5143500"/>
          </a:xfrm>
          <a:prstGeom prst="rect">
            <a:avLst/>
          </a:prstGeom>
        </p:spPr>
      </p:pic>
    </p:spTree>
    <p:extLst>
      <p:ext uri="{BB962C8B-B14F-4D97-AF65-F5344CB8AC3E}">
        <p14:creationId xmlns:p14="http://schemas.microsoft.com/office/powerpoint/2010/main" val="215600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99" y="1933623"/>
            <a:ext cx="4775088" cy="857250"/>
          </a:xfrm>
        </p:spPr>
        <p:txBody>
          <a:bodyPr>
            <a:normAutofit/>
          </a:bodyPr>
          <a:lstStyle/>
          <a:p>
            <a:r>
              <a:rPr lang="en-US" sz="3600" dirty="0" smtClean="0">
                <a:solidFill>
                  <a:srgbClr val="FFFF00"/>
                </a:solidFill>
                <a:cs typeface="Arial"/>
              </a:rPr>
              <a:t>Audit and </a:t>
            </a:r>
            <a:r>
              <a:rPr lang="en-US" sz="3600" dirty="0">
                <a:solidFill>
                  <a:srgbClr val="FFFF00"/>
                </a:solidFill>
                <a:cs typeface="Arial"/>
              </a:rPr>
              <a:t>F</a:t>
            </a:r>
            <a:r>
              <a:rPr lang="en-US" sz="3600" dirty="0" smtClean="0">
                <a:solidFill>
                  <a:srgbClr val="FFFF00"/>
                </a:solidFill>
                <a:cs typeface="Arial"/>
              </a:rPr>
              <a:t>eedback</a:t>
            </a:r>
            <a:endParaRPr lang="en-US" sz="3600" dirty="0">
              <a:solidFill>
                <a:srgbClr val="FFFF00"/>
              </a:solidFill>
              <a:cs typeface="Arial"/>
            </a:endParaRPr>
          </a:p>
        </p:txBody>
      </p:sp>
    </p:spTree>
    <p:extLst>
      <p:ext uri="{BB962C8B-B14F-4D97-AF65-F5344CB8AC3E}">
        <p14:creationId xmlns:p14="http://schemas.microsoft.com/office/powerpoint/2010/main" val="1695499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457200" y="1406128"/>
            <a:ext cx="8229600" cy="3394472"/>
          </a:xfrm>
        </p:spPr>
        <p:txBody>
          <a:bodyPr>
            <a:noAutofit/>
          </a:bodyPr>
          <a:lstStyle/>
          <a:p>
            <a:pPr eaLnBrk="1" hangingPunct="1">
              <a:buFont typeface="Arial"/>
              <a:buChar char="•"/>
            </a:pPr>
            <a:r>
              <a:rPr lang="en-US" sz="2000" dirty="0" smtClean="0">
                <a:latin typeface="Arial" charset="0"/>
                <a:ea typeface="ＭＳ Ｐゴシック" charset="0"/>
                <a:cs typeface="Arial" charset="0"/>
              </a:rPr>
              <a:t>cluster-RCT of 18 practices, 170 clinicians</a:t>
            </a:r>
          </a:p>
          <a:p>
            <a:pPr eaLnBrk="1" hangingPunct="1">
              <a:buFont typeface="Arial"/>
              <a:buChar char="•"/>
            </a:pPr>
            <a:r>
              <a:rPr lang="en-US" sz="2000" dirty="0" smtClean="0">
                <a:latin typeface="Arial" charset="0"/>
                <a:ea typeface="ＭＳ Ｐゴシック" charset="0"/>
                <a:cs typeface="Arial" charset="0"/>
              </a:rPr>
              <a:t>common EHR</a:t>
            </a:r>
          </a:p>
          <a:p>
            <a:pPr eaLnBrk="1" hangingPunct="1">
              <a:buFont typeface="Arial"/>
              <a:buChar char="•"/>
            </a:pPr>
            <a:r>
              <a:rPr lang="en-US" sz="2000" dirty="0" smtClean="0">
                <a:latin typeface="Arial" charset="0"/>
                <a:ea typeface="ＭＳ Ｐゴシック" charset="0"/>
                <a:cs typeface="Arial" charset="0"/>
              </a:rPr>
              <a:t>focused on </a:t>
            </a:r>
            <a:r>
              <a:rPr lang="en-US" sz="2000" dirty="0" smtClean="0">
                <a:solidFill>
                  <a:srgbClr val="FFFF00"/>
                </a:solidFill>
                <a:latin typeface="Arial" charset="0"/>
                <a:ea typeface="ＭＳ Ｐゴシック" charset="0"/>
                <a:cs typeface="Arial" charset="0"/>
              </a:rPr>
              <a:t>antibiotic choice </a:t>
            </a:r>
            <a:r>
              <a:rPr lang="en-US" sz="2000" dirty="0" smtClean="0">
                <a:latin typeface="Arial" charset="0"/>
                <a:ea typeface="ＭＳ Ｐゴシック" charset="0"/>
                <a:cs typeface="Arial" charset="0"/>
              </a:rPr>
              <a:t>for encounters for bacterial infections with established guidelines</a:t>
            </a:r>
          </a:p>
          <a:p>
            <a:pPr lvl="1" eaLnBrk="1" hangingPunct="1">
              <a:buFont typeface="Arial"/>
              <a:buChar char="•"/>
            </a:pPr>
            <a:r>
              <a:rPr lang="en-US" sz="2000" dirty="0" smtClean="0">
                <a:latin typeface="Arial" charset="0"/>
                <a:ea typeface="ＭＳ Ｐゴシック" charset="0"/>
                <a:cs typeface="Arial" charset="0"/>
              </a:rPr>
              <a:t>streptococcal pharyngitis</a:t>
            </a:r>
          </a:p>
          <a:p>
            <a:pPr lvl="1" eaLnBrk="1" hangingPunct="1">
              <a:buFont typeface="Arial"/>
              <a:buChar char="•"/>
            </a:pPr>
            <a:r>
              <a:rPr lang="en-US" sz="2000" dirty="0" smtClean="0">
                <a:latin typeface="Arial" charset="0"/>
                <a:ea typeface="ＭＳ Ｐゴシック" charset="0"/>
                <a:cs typeface="Arial" charset="0"/>
              </a:rPr>
              <a:t>acute sinusitis</a:t>
            </a:r>
          </a:p>
          <a:p>
            <a:pPr lvl="1" eaLnBrk="1" hangingPunct="1">
              <a:buFont typeface="Arial"/>
              <a:buChar char="•"/>
            </a:pPr>
            <a:r>
              <a:rPr lang="en-US" sz="2000" dirty="0" smtClean="0">
                <a:latin typeface="Arial" charset="0"/>
                <a:ea typeface="ＭＳ Ｐゴシック" charset="0"/>
                <a:cs typeface="Arial" charset="0"/>
              </a:rPr>
              <a:t>Pneumonia</a:t>
            </a:r>
          </a:p>
          <a:p>
            <a:pPr eaLnBrk="1" hangingPunct="1">
              <a:buFont typeface="Arial"/>
              <a:buChar char="•"/>
            </a:pPr>
            <a:r>
              <a:rPr lang="en-US" sz="2000" dirty="0" smtClean="0">
                <a:latin typeface="Arial" charset="0"/>
                <a:ea typeface="ＭＳ Ｐゴシック" charset="0"/>
                <a:cs typeface="Arial" charset="0"/>
              </a:rPr>
              <a:t>(all should get penicillin or amoxicillin)</a:t>
            </a:r>
            <a:endParaRPr lang="en-US" sz="2000" dirty="0">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271330" y="22278"/>
            <a:ext cx="6350000" cy="1333500"/>
          </a:xfrm>
          <a:prstGeom prst="rect">
            <a:avLst/>
          </a:prstGeom>
          <a:solidFill>
            <a:schemeClr val="tx1"/>
          </a:solidFill>
        </p:spPr>
      </p:pic>
      <p:sp>
        <p:nvSpPr>
          <p:cNvPr id="5" name="TextBox 4"/>
          <p:cNvSpPr txBox="1"/>
          <p:nvPr/>
        </p:nvSpPr>
        <p:spPr>
          <a:xfrm>
            <a:off x="5730257" y="4759277"/>
            <a:ext cx="3326472" cy="307777"/>
          </a:xfrm>
          <a:prstGeom prst="rect">
            <a:avLst/>
          </a:prstGeom>
          <a:noFill/>
        </p:spPr>
        <p:txBody>
          <a:bodyPr wrap="none" rtlCol="0">
            <a:spAutoFit/>
          </a:bodyPr>
          <a:lstStyle/>
          <a:p>
            <a:r>
              <a:rPr lang="en-US" sz="1400" dirty="0" smtClean="0"/>
              <a:t>Gerber </a:t>
            </a:r>
            <a:r>
              <a:rPr lang="en-US" dirty="0" smtClean="0"/>
              <a:t>e</a:t>
            </a:r>
            <a:r>
              <a:rPr lang="en-US" sz="1400" dirty="0" smtClean="0"/>
              <a:t>t al. </a:t>
            </a:r>
            <a:r>
              <a:rPr lang="en-US" sz="1400" i="1" dirty="0" smtClean="0"/>
              <a:t>JAMA</a:t>
            </a:r>
            <a:r>
              <a:rPr lang="en-US" sz="1400" i="1" dirty="0" smtClean="0"/>
              <a:t>.</a:t>
            </a:r>
            <a:r>
              <a:rPr lang="en-US" sz="1400" dirty="0" smtClean="0"/>
              <a:t>2013;309(22):</a:t>
            </a:r>
            <a:r>
              <a:rPr lang="en-US" sz="1400" dirty="0" smtClean="0"/>
              <a:t>2345</a:t>
            </a:r>
            <a:endParaRPr lang="en-US" sz="1400" dirty="0"/>
          </a:p>
        </p:txBody>
      </p:sp>
    </p:spTree>
    <p:extLst>
      <p:ext uri="{BB962C8B-B14F-4D97-AF65-F5344CB8AC3E}">
        <p14:creationId xmlns:p14="http://schemas.microsoft.com/office/powerpoint/2010/main" val="35939247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Intervention:  timeline</a:t>
            </a:r>
            <a:endParaRPr lang="en-US" sz="3600" dirty="0">
              <a:solidFill>
                <a:srgbClr val="FFFF00"/>
              </a:solidFill>
            </a:endParaRPr>
          </a:p>
        </p:txBody>
      </p:sp>
      <p:cxnSp>
        <p:nvCxnSpPr>
          <p:cNvPr id="4" name="Straight Arrow Connector 3"/>
          <p:cNvCxnSpPr/>
          <p:nvPr/>
        </p:nvCxnSpPr>
        <p:spPr>
          <a:xfrm>
            <a:off x="457200" y="3418362"/>
            <a:ext cx="8305800" cy="1588"/>
          </a:xfrm>
          <a:prstGeom prst="straightConnector1">
            <a:avLst/>
          </a:prstGeom>
          <a:ln w="635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5" name="Right Brace 4"/>
          <p:cNvSpPr/>
          <p:nvPr/>
        </p:nvSpPr>
        <p:spPr>
          <a:xfrm rot="16200000" flipH="1" flipV="1">
            <a:off x="1600200" y="2580162"/>
            <a:ext cx="304800" cy="2590800"/>
          </a:xfrm>
          <a:prstGeom prst="rightBrace">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 name="Down Arrow 5"/>
          <p:cNvSpPr/>
          <p:nvPr/>
        </p:nvSpPr>
        <p:spPr>
          <a:xfrm>
            <a:off x="2895600" y="2503962"/>
            <a:ext cx="457200" cy="762000"/>
          </a:xfrm>
          <a:prstGeom prst="down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14"/>
          <p:cNvSpPr txBox="1">
            <a:spLocks noChangeArrowheads="1"/>
          </p:cNvSpPr>
          <p:nvPr/>
        </p:nvSpPr>
        <p:spPr bwMode="auto">
          <a:xfrm>
            <a:off x="1525588" y="4104162"/>
            <a:ext cx="184150" cy="523875"/>
          </a:xfrm>
          <a:prstGeom prst="rect">
            <a:avLst/>
          </a:prstGeom>
          <a:noFill/>
          <a:ln w="9525">
            <a:noFill/>
            <a:miter lim="800000"/>
            <a:headEnd/>
            <a:tailEnd/>
          </a:ln>
        </p:spPr>
        <p:txBody>
          <a:bodyPr wrap="none">
            <a:prstTxWarp prst="textNoShape">
              <a:avLst/>
            </a:prstTxWarp>
            <a:spAutoFit/>
          </a:bodyPr>
          <a:lstStyle/>
          <a:p>
            <a:pPr algn="ctr"/>
            <a:r>
              <a:rPr lang="en-US" sz="2800"/>
              <a:t> </a:t>
            </a:r>
          </a:p>
        </p:txBody>
      </p:sp>
      <p:sp>
        <p:nvSpPr>
          <p:cNvPr id="8" name="Right Brace 7"/>
          <p:cNvSpPr/>
          <p:nvPr/>
        </p:nvSpPr>
        <p:spPr>
          <a:xfrm rot="16200000" flipH="1" flipV="1">
            <a:off x="4419600" y="2580162"/>
            <a:ext cx="304800" cy="2590800"/>
          </a:xfrm>
          <a:prstGeom prst="rightBrace">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Right Brace 8"/>
          <p:cNvSpPr/>
          <p:nvPr/>
        </p:nvSpPr>
        <p:spPr>
          <a:xfrm rot="16200000" flipH="1" flipV="1">
            <a:off x="7086600" y="2580162"/>
            <a:ext cx="304800" cy="2590800"/>
          </a:xfrm>
          <a:prstGeom prst="rightBrace">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TextBox 19"/>
          <p:cNvSpPr txBox="1">
            <a:spLocks noChangeArrowheads="1"/>
          </p:cNvSpPr>
          <p:nvPr/>
        </p:nvSpPr>
        <p:spPr bwMode="auto">
          <a:xfrm>
            <a:off x="3346450" y="4104162"/>
            <a:ext cx="2520950" cy="954088"/>
          </a:xfrm>
          <a:prstGeom prst="rect">
            <a:avLst/>
          </a:prstGeom>
          <a:noFill/>
          <a:ln w="9525">
            <a:noFill/>
            <a:miter lim="800000"/>
            <a:headEnd/>
            <a:tailEnd/>
          </a:ln>
        </p:spPr>
        <p:txBody>
          <a:bodyPr wrap="none">
            <a:prstTxWarp prst="textNoShape">
              <a:avLst/>
            </a:prstTxWarp>
            <a:spAutoFit/>
          </a:bodyPr>
          <a:lstStyle/>
          <a:p>
            <a:pPr algn="ctr"/>
            <a:r>
              <a:rPr lang="en-US" sz="2800"/>
              <a:t>12 months of</a:t>
            </a:r>
          </a:p>
          <a:p>
            <a:pPr algn="ctr"/>
            <a:r>
              <a:rPr lang="en-US" sz="2800"/>
              <a:t>audit/feedback</a:t>
            </a:r>
          </a:p>
        </p:txBody>
      </p:sp>
      <p:sp>
        <p:nvSpPr>
          <p:cNvPr id="11" name="TextBox 20"/>
          <p:cNvSpPr txBox="1">
            <a:spLocks noChangeArrowheads="1"/>
          </p:cNvSpPr>
          <p:nvPr/>
        </p:nvSpPr>
        <p:spPr bwMode="auto">
          <a:xfrm>
            <a:off x="7191117" y="4104162"/>
            <a:ext cx="184666" cy="523220"/>
          </a:xfrm>
          <a:prstGeom prst="rect">
            <a:avLst/>
          </a:prstGeom>
          <a:noFill/>
          <a:ln w="9525">
            <a:noFill/>
            <a:miter lim="800000"/>
            <a:headEnd/>
            <a:tailEnd/>
          </a:ln>
        </p:spPr>
        <p:txBody>
          <a:bodyPr wrap="none">
            <a:prstTxWarp prst="textNoShape">
              <a:avLst/>
            </a:prstTxWarp>
            <a:spAutoFit/>
          </a:bodyPr>
          <a:lstStyle/>
          <a:p>
            <a:pPr algn="ctr"/>
            <a:endParaRPr lang="en-US" sz="2800" dirty="0"/>
          </a:p>
        </p:txBody>
      </p:sp>
      <p:sp>
        <p:nvSpPr>
          <p:cNvPr id="12" name="TextBox 21"/>
          <p:cNvSpPr txBox="1">
            <a:spLocks noChangeArrowheads="1"/>
          </p:cNvSpPr>
          <p:nvPr/>
        </p:nvSpPr>
        <p:spPr bwMode="auto">
          <a:xfrm>
            <a:off x="574675" y="4104162"/>
            <a:ext cx="2320925" cy="954088"/>
          </a:xfrm>
          <a:prstGeom prst="rect">
            <a:avLst/>
          </a:prstGeom>
          <a:noFill/>
          <a:ln w="9525">
            <a:noFill/>
            <a:miter lim="800000"/>
            <a:headEnd/>
            <a:tailEnd/>
          </a:ln>
        </p:spPr>
        <p:txBody>
          <a:bodyPr wrap="none">
            <a:prstTxWarp prst="textNoShape">
              <a:avLst/>
            </a:prstTxWarp>
            <a:spAutoFit/>
          </a:bodyPr>
          <a:lstStyle/>
          <a:p>
            <a:pPr algn="ctr"/>
            <a:r>
              <a:rPr lang="en-US" sz="2800" dirty="0" smtClean="0"/>
              <a:t>20 </a:t>
            </a:r>
            <a:r>
              <a:rPr lang="en-US" sz="2800" dirty="0"/>
              <a:t>months</a:t>
            </a:r>
          </a:p>
          <a:p>
            <a:pPr algn="ctr"/>
            <a:r>
              <a:rPr lang="en-US" sz="2800" dirty="0"/>
              <a:t>baseline data</a:t>
            </a:r>
          </a:p>
        </p:txBody>
      </p:sp>
      <p:sp>
        <p:nvSpPr>
          <p:cNvPr id="13" name="TextBox 22"/>
          <p:cNvSpPr txBox="1">
            <a:spLocks noChangeArrowheads="1"/>
          </p:cNvSpPr>
          <p:nvPr/>
        </p:nvSpPr>
        <p:spPr bwMode="auto">
          <a:xfrm>
            <a:off x="858838" y="2015012"/>
            <a:ext cx="2580003" cy="461665"/>
          </a:xfrm>
          <a:prstGeom prst="rect">
            <a:avLst/>
          </a:prstGeom>
          <a:noFill/>
          <a:ln w="9525">
            <a:noFill/>
            <a:miter lim="800000"/>
            <a:headEnd/>
            <a:tailEnd/>
          </a:ln>
        </p:spPr>
        <p:txBody>
          <a:bodyPr wrap="none">
            <a:prstTxWarp prst="textNoShape">
              <a:avLst/>
            </a:prstTxWarp>
            <a:spAutoFit/>
          </a:bodyPr>
          <a:lstStyle/>
          <a:p>
            <a:r>
              <a:rPr lang="en-US" sz="2400" dirty="0" smtClean="0"/>
              <a:t>On-site education</a:t>
            </a:r>
            <a:endParaRPr lang="en-US" sz="2400" dirty="0"/>
          </a:p>
        </p:txBody>
      </p:sp>
      <p:sp>
        <p:nvSpPr>
          <p:cNvPr id="14" name="Down Arrow 13"/>
          <p:cNvSpPr/>
          <p:nvPr/>
        </p:nvSpPr>
        <p:spPr>
          <a:xfrm>
            <a:off x="3733800" y="2015012"/>
            <a:ext cx="228600" cy="1250950"/>
          </a:xfrm>
          <a:prstGeom prst="down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Down Arrow 14"/>
          <p:cNvSpPr/>
          <p:nvPr/>
        </p:nvSpPr>
        <p:spPr>
          <a:xfrm>
            <a:off x="4667250" y="2015012"/>
            <a:ext cx="228600" cy="1250950"/>
          </a:xfrm>
          <a:prstGeom prst="down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Down Arrow 15"/>
          <p:cNvSpPr/>
          <p:nvPr/>
        </p:nvSpPr>
        <p:spPr>
          <a:xfrm>
            <a:off x="5562600" y="2015012"/>
            <a:ext cx="228600" cy="1250950"/>
          </a:xfrm>
          <a:prstGeom prst="down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TextBox 28"/>
          <p:cNvSpPr txBox="1">
            <a:spLocks noChangeArrowheads="1"/>
          </p:cNvSpPr>
          <p:nvPr/>
        </p:nvSpPr>
        <p:spPr bwMode="auto">
          <a:xfrm>
            <a:off x="3505200" y="1360962"/>
            <a:ext cx="2978150" cy="523875"/>
          </a:xfrm>
          <a:prstGeom prst="rect">
            <a:avLst/>
          </a:prstGeom>
          <a:noFill/>
          <a:ln w="9525">
            <a:noFill/>
            <a:miter lim="800000"/>
            <a:headEnd/>
            <a:tailEnd/>
          </a:ln>
        </p:spPr>
        <p:txBody>
          <a:bodyPr wrap="none">
            <a:prstTxWarp prst="textNoShape">
              <a:avLst/>
            </a:prstTxWarp>
            <a:spAutoFit/>
          </a:bodyPr>
          <a:lstStyle/>
          <a:p>
            <a:r>
              <a:rPr lang="en-US" sz="2800">
                <a:solidFill>
                  <a:srgbClr val="FF6600"/>
                </a:solidFill>
              </a:rPr>
              <a:t>Feedback reports</a:t>
            </a:r>
          </a:p>
        </p:txBody>
      </p:sp>
    </p:spTree>
    <p:extLst>
      <p:ext uri="{BB962C8B-B14F-4D97-AF65-F5344CB8AC3E}">
        <p14:creationId xmlns:p14="http://schemas.microsoft.com/office/powerpoint/2010/main" val="937864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36" descr="provider_41_sinu2.png"/>
          <p:cNvPicPr>
            <a:picLocks noChangeAspect="1"/>
          </p:cNvPicPr>
          <p:nvPr/>
        </p:nvPicPr>
        <p:blipFill>
          <a:blip r:embed="rId2"/>
          <a:srcRect/>
          <a:stretch>
            <a:fillRect/>
          </a:stretch>
        </p:blipFill>
        <p:spPr bwMode="auto">
          <a:xfrm>
            <a:off x="1186383" y="174096"/>
            <a:ext cx="6651685" cy="4836272"/>
          </a:xfrm>
          <a:prstGeom prst="rect">
            <a:avLst/>
          </a:prstGeom>
          <a:noFill/>
          <a:ln w="9525">
            <a:noFill/>
            <a:miter lim="800000"/>
            <a:headEnd/>
            <a:tailEnd/>
          </a:ln>
        </p:spPr>
      </p:pic>
    </p:spTree>
    <p:extLst>
      <p:ext uri="{BB962C8B-B14F-4D97-AF65-F5344CB8AC3E}">
        <p14:creationId xmlns:p14="http://schemas.microsoft.com/office/powerpoint/2010/main" val="2450256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18"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37151" y="1764768"/>
            <a:ext cx="2186324" cy="18775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4" name="Picture 3"/>
          <p:cNvPicPr>
            <a:picLocks noChangeAspect="1"/>
          </p:cNvPicPr>
          <p:nvPr/>
        </p:nvPicPr>
        <p:blipFill>
          <a:blip r:embed="rId3"/>
          <a:stretch>
            <a:fillRect/>
          </a:stretch>
        </p:blipFill>
        <p:spPr>
          <a:xfrm>
            <a:off x="5456185" y="5895798"/>
            <a:ext cx="2228852" cy="210270"/>
          </a:xfrm>
          <a:prstGeom prst="rect">
            <a:avLst/>
          </a:prstGeom>
        </p:spPr>
      </p:pic>
      <p:cxnSp>
        <p:nvCxnSpPr>
          <p:cNvPr id="5" name="Straight Arrow Connector 4"/>
          <p:cNvCxnSpPr/>
          <p:nvPr/>
        </p:nvCxnSpPr>
        <p:spPr>
          <a:xfrm flipV="1">
            <a:off x="3224720" y="3157656"/>
            <a:ext cx="0" cy="609600"/>
          </a:xfrm>
          <a:prstGeom prst="straightConnector1">
            <a:avLst/>
          </a:prstGeom>
          <a:ln w="63500">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6" name="TextBox 3"/>
          <p:cNvSpPr txBox="1">
            <a:spLocks noChangeArrowheads="1"/>
          </p:cNvSpPr>
          <p:nvPr/>
        </p:nvSpPr>
        <p:spPr bwMode="auto">
          <a:xfrm>
            <a:off x="1936910" y="3797439"/>
            <a:ext cx="2274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000000"/>
                </a:solidFill>
              </a:rPr>
              <a:t>Start audit and feedback</a:t>
            </a:r>
          </a:p>
        </p:txBody>
      </p:sp>
      <p:sp>
        <p:nvSpPr>
          <p:cNvPr id="9" name="TextBox 8"/>
          <p:cNvSpPr txBox="1"/>
          <p:nvPr/>
        </p:nvSpPr>
        <p:spPr>
          <a:xfrm>
            <a:off x="5817528" y="4759277"/>
            <a:ext cx="3326472" cy="307777"/>
          </a:xfrm>
          <a:prstGeom prst="rect">
            <a:avLst/>
          </a:prstGeom>
          <a:noFill/>
        </p:spPr>
        <p:txBody>
          <a:bodyPr wrap="none" rtlCol="0">
            <a:spAutoFit/>
          </a:bodyPr>
          <a:lstStyle/>
          <a:p>
            <a:r>
              <a:rPr lang="en-US" sz="1400" dirty="0" smtClean="0"/>
              <a:t>Gerber </a:t>
            </a:r>
            <a:r>
              <a:rPr lang="en-US" dirty="0" smtClean="0"/>
              <a:t>e</a:t>
            </a:r>
            <a:r>
              <a:rPr lang="en-US" sz="1400" dirty="0" smtClean="0"/>
              <a:t>t al. </a:t>
            </a:r>
            <a:r>
              <a:rPr lang="en-US" sz="1400" i="1" dirty="0" smtClean="0"/>
              <a:t>JAMA</a:t>
            </a:r>
            <a:r>
              <a:rPr lang="en-US" sz="1400" i="1" dirty="0" smtClean="0"/>
              <a:t>.</a:t>
            </a:r>
            <a:r>
              <a:rPr lang="en-US" sz="1400" dirty="0" smtClean="0"/>
              <a:t>2013;309(22):</a:t>
            </a:r>
            <a:r>
              <a:rPr lang="en-US" sz="1400" dirty="0" smtClean="0"/>
              <a:t>2345</a:t>
            </a:r>
            <a:endParaRPr lang="en-US" sz="1400" dirty="0"/>
          </a:p>
        </p:txBody>
      </p:sp>
    </p:spTree>
    <p:extLst>
      <p:ext uri="{BB962C8B-B14F-4D97-AF65-F5344CB8AC3E}">
        <p14:creationId xmlns:p14="http://schemas.microsoft.com/office/powerpoint/2010/main" val="92018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18"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37151" y="1764768"/>
            <a:ext cx="2186324" cy="18775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4" name="Picture 3"/>
          <p:cNvPicPr>
            <a:picLocks noChangeAspect="1"/>
          </p:cNvPicPr>
          <p:nvPr/>
        </p:nvPicPr>
        <p:blipFill>
          <a:blip r:embed="rId3"/>
          <a:stretch>
            <a:fillRect/>
          </a:stretch>
        </p:blipFill>
        <p:spPr>
          <a:xfrm>
            <a:off x="5456185" y="5895798"/>
            <a:ext cx="2228852" cy="210270"/>
          </a:xfrm>
          <a:prstGeom prst="rect">
            <a:avLst/>
          </a:prstGeom>
        </p:spPr>
      </p:pic>
      <p:cxnSp>
        <p:nvCxnSpPr>
          <p:cNvPr id="5" name="Straight Arrow Connector 4"/>
          <p:cNvCxnSpPr/>
          <p:nvPr/>
        </p:nvCxnSpPr>
        <p:spPr>
          <a:xfrm flipV="1">
            <a:off x="3224720" y="3157656"/>
            <a:ext cx="0" cy="609600"/>
          </a:xfrm>
          <a:prstGeom prst="straightConnector1">
            <a:avLst/>
          </a:prstGeom>
          <a:ln w="63500">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4611792" y="3530544"/>
            <a:ext cx="0" cy="609600"/>
          </a:xfrm>
          <a:prstGeom prst="straightConnector1">
            <a:avLst/>
          </a:prstGeom>
          <a:ln w="63500">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7" name="TextBox 3"/>
          <p:cNvSpPr txBox="1">
            <a:spLocks noChangeArrowheads="1"/>
          </p:cNvSpPr>
          <p:nvPr/>
        </p:nvSpPr>
        <p:spPr bwMode="auto">
          <a:xfrm>
            <a:off x="1936910" y="3797439"/>
            <a:ext cx="2274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000000"/>
                </a:solidFill>
              </a:rPr>
              <a:t>Start audit and feedback</a:t>
            </a:r>
          </a:p>
        </p:txBody>
      </p:sp>
      <p:sp>
        <p:nvSpPr>
          <p:cNvPr id="8" name="TextBox 7"/>
          <p:cNvSpPr txBox="1">
            <a:spLocks noChangeArrowheads="1"/>
          </p:cNvSpPr>
          <p:nvPr/>
        </p:nvSpPr>
        <p:spPr bwMode="auto">
          <a:xfrm>
            <a:off x="3640887" y="4100477"/>
            <a:ext cx="24191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000000"/>
                </a:solidFill>
              </a:rPr>
              <a:t>End of audit and feedback</a:t>
            </a:r>
          </a:p>
        </p:txBody>
      </p:sp>
      <p:sp>
        <p:nvSpPr>
          <p:cNvPr id="10" name="TextBox 9"/>
          <p:cNvSpPr txBox="1"/>
          <p:nvPr/>
        </p:nvSpPr>
        <p:spPr>
          <a:xfrm>
            <a:off x="5817528" y="4759277"/>
            <a:ext cx="3326472" cy="307777"/>
          </a:xfrm>
          <a:prstGeom prst="rect">
            <a:avLst/>
          </a:prstGeom>
          <a:noFill/>
        </p:spPr>
        <p:txBody>
          <a:bodyPr wrap="none" rtlCol="0">
            <a:spAutoFit/>
          </a:bodyPr>
          <a:lstStyle/>
          <a:p>
            <a:r>
              <a:rPr lang="en-US" sz="1400" dirty="0" smtClean="0"/>
              <a:t>Gerber </a:t>
            </a:r>
            <a:r>
              <a:rPr lang="en-US" dirty="0" smtClean="0"/>
              <a:t>e</a:t>
            </a:r>
            <a:r>
              <a:rPr lang="en-US" sz="1400" dirty="0" smtClean="0"/>
              <a:t>t al. </a:t>
            </a:r>
            <a:r>
              <a:rPr lang="en-US" sz="1400" i="1" dirty="0" smtClean="0"/>
              <a:t>JAMA</a:t>
            </a:r>
            <a:r>
              <a:rPr lang="en-US" sz="1400" i="1" dirty="0" smtClean="0"/>
              <a:t>.</a:t>
            </a:r>
            <a:r>
              <a:rPr lang="en-US" sz="1400" dirty="0" smtClean="0"/>
              <a:t>2013;309(22):</a:t>
            </a:r>
            <a:r>
              <a:rPr lang="en-US" sz="1400" dirty="0" smtClean="0"/>
              <a:t>2345</a:t>
            </a:r>
            <a:endParaRPr lang="en-US" sz="1400" dirty="0"/>
          </a:p>
        </p:txBody>
      </p:sp>
    </p:spTree>
    <p:extLst>
      <p:ext uri="{BB962C8B-B14F-4D97-AF65-F5344CB8AC3E}">
        <p14:creationId xmlns:p14="http://schemas.microsoft.com/office/powerpoint/2010/main" val="814342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18"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5456185" y="5895798"/>
            <a:ext cx="2228852" cy="210270"/>
          </a:xfrm>
          <a:prstGeom prst="rect">
            <a:avLst/>
          </a:prstGeom>
        </p:spPr>
      </p:pic>
      <p:cxnSp>
        <p:nvCxnSpPr>
          <p:cNvPr id="5" name="Straight Arrow Connector 4"/>
          <p:cNvCxnSpPr/>
          <p:nvPr/>
        </p:nvCxnSpPr>
        <p:spPr>
          <a:xfrm flipV="1">
            <a:off x="3224720" y="3157656"/>
            <a:ext cx="0" cy="609600"/>
          </a:xfrm>
          <a:prstGeom prst="straightConnector1">
            <a:avLst/>
          </a:prstGeom>
          <a:ln w="63500">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4611792" y="3530544"/>
            <a:ext cx="0" cy="609600"/>
          </a:xfrm>
          <a:prstGeom prst="straightConnector1">
            <a:avLst/>
          </a:prstGeom>
          <a:ln w="63500">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7" name="TextBox 3"/>
          <p:cNvSpPr txBox="1">
            <a:spLocks noChangeArrowheads="1"/>
          </p:cNvSpPr>
          <p:nvPr/>
        </p:nvSpPr>
        <p:spPr bwMode="auto">
          <a:xfrm>
            <a:off x="1936910" y="3797439"/>
            <a:ext cx="2274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000000"/>
                </a:solidFill>
              </a:rPr>
              <a:t>Start audit and feedback</a:t>
            </a:r>
          </a:p>
        </p:txBody>
      </p:sp>
      <p:sp>
        <p:nvSpPr>
          <p:cNvPr id="8" name="TextBox 7"/>
          <p:cNvSpPr txBox="1">
            <a:spLocks noChangeArrowheads="1"/>
          </p:cNvSpPr>
          <p:nvPr/>
        </p:nvSpPr>
        <p:spPr bwMode="auto">
          <a:xfrm>
            <a:off x="3640887" y="4100477"/>
            <a:ext cx="24191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rgbClr val="000000"/>
                </a:solidFill>
              </a:rPr>
              <a:t>End of audit and feedback</a:t>
            </a:r>
          </a:p>
        </p:txBody>
      </p:sp>
      <p:sp>
        <p:nvSpPr>
          <p:cNvPr id="10" name="TextBox 9"/>
          <p:cNvSpPr txBox="1"/>
          <p:nvPr/>
        </p:nvSpPr>
        <p:spPr>
          <a:xfrm>
            <a:off x="5817528" y="4759277"/>
            <a:ext cx="3326472" cy="307777"/>
          </a:xfrm>
          <a:prstGeom prst="rect">
            <a:avLst/>
          </a:prstGeom>
          <a:noFill/>
        </p:spPr>
        <p:txBody>
          <a:bodyPr wrap="none" rtlCol="0">
            <a:spAutoFit/>
          </a:bodyPr>
          <a:lstStyle/>
          <a:p>
            <a:r>
              <a:rPr lang="en-US" sz="1400" dirty="0" smtClean="0"/>
              <a:t>Gerber </a:t>
            </a:r>
            <a:r>
              <a:rPr lang="en-US" dirty="0" smtClean="0"/>
              <a:t>e</a:t>
            </a:r>
            <a:r>
              <a:rPr lang="en-US" sz="1400" dirty="0" smtClean="0"/>
              <a:t>t al. </a:t>
            </a:r>
            <a:r>
              <a:rPr lang="en-US" sz="1400" i="1" dirty="0" smtClean="0"/>
              <a:t>JAMA</a:t>
            </a:r>
            <a:r>
              <a:rPr lang="en-US" sz="1400" i="1" dirty="0" smtClean="0"/>
              <a:t>.</a:t>
            </a:r>
            <a:r>
              <a:rPr lang="en-US" sz="1400" dirty="0" smtClean="0"/>
              <a:t>2013;309(22):</a:t>
            </a:r>
            <a:r>
              <a:rPr lang="en-US" sz="1400" dirty="0" smtClean="0"/>
              <a:t>2345</a:t>
            </a:r>
            <a:endParaRPr lang="en-US" sz="1400" dirty="0"/>
          </a:p>
        </p:txBody>
      </p:sp>
    </p:spTree>
    <p:extLst>
      <p:ext uri="{BB962C8B-B14F-4D97-AF65-F5344CB8AC3E}">
        <p14:creationId xmlns:p14="http://schemas.microsoft.com/office/powerpoint/2010/main" val="1400934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13153" y="1933623"/>
            <a:ext cx="5988285" cy="857250"/>
          </a:xfrm>
        </p:spPr>
        <p:txBody>
          <a:bodyPr>
            <a:normAutofit/>
          </a:bodyPr>
          <a:lstStyle/>
          <a:p>
            <a:r>
              <a:rPr lang="en-US" sz="3600" dirty="0" smtClean="0">
                <a:solidFill>
                  <a:srgbClr val="FFFF00"/>
                </a:solidFill>
                <a:cs typeface="Arial"/>
              </a:rPr>
              <a:t>What do Clinicians </a:t>
            </a:r>
            <a:r>
              <a:rPr lang="en-US" sz="3600" dirty="0">
                <a:solidFill>
                  <a:srgbClr val="FFFF00"/>
                </a:solidFill>
                <a:cs typeface="Arial"/>
              </a:rPr>
              <a:t>T</a:t>
            </a:r>
            <a:r>
              <a:rPr lang="en-US" sz="3600" dirty="0" smtClean="0">
                <a:solidFill>
                  <a:srgbClr val="FFFF00"/>
                </a:solidFill>
                <a:cs typeface="Arial"/>
              </a:rPr>
              <a:t>hink?</a:t>
            </a:r>
            <a:endParaRPr lang="en-US" sz="3600" dirty="0">
              <a:solidFill>
                <a:srgbClr val="FFFF00"/>
              </a:solidFill>
              <a:cs typeface="Arial"/>
            </a:endParaRPr>
          </a:p>
        </p:txBody>
      </p:sp>
    </p:spTree>
    <p:extLst>
      <p:ext uri="{BB962C8B-B14F-4D97-AF65-F5344CB8AC3E}">
        <p14:creationId xmlns:p14="http://schemas.microsoft.com/office/powerpoint/2010/main" val="3296207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83328" y="184617"/>
            <a:ext cx="4105120" cy="4638786"/>
          </a:xfrm>
          <a:prstGeom prst="rect">
            <a:avLst/>
          </a:prstGeom>
        </p:spPr>
      </p:pic>
      <p:sp>
        <p:nvSpPr>
          <p:cNvPr id="5" name="TextBox 4"/>
          <p:cNvSpPr txBox="1"/>
          <p:nvPr/>
        </p:nvSpPr>
        <p:spPr>
          <a:xfrm>
            <a:off x="6380795" y="2240681"/>
            <a:ext cx="2374730" cy="369332"/>
          </a:xfrm>
          <a:prstGeom prst="rect">
            <a:avLst/>
          </a:prstGeom>
          <a:noFill/>
        </p:spPr>
        <p:txBody>
          <a:bodyPr wrap="square" rtlCol="0">
            <a:spAutoFit/>
          </a:bodyPr>
          <a:lstStyle/>
          <a:p>
            <a:r>
              <a:rPr lang="en-US" sz="1800" dirty="0" smtClean="0"/>
              <a:t>Julia </a:t>
            </a:r>
            <a:r>
              <a:rPr lang="en-US" sz="1800" dirty="0" err="1" smtClean="0"/>
              <a:t>Szymczak</a:t>
            </a:r>
            <a:r>
              <a:rPr lang="en-US" sz="1800" dirty="0" smtClean="0"/>
              <a:t>, PhD</a:t>
            </a:r>
            <a:endParaRPr lang="en-US" sz="1800" dirty="0"/>
          </a:p>
        </p:txBody>
      </p:sp>
    </p:spTree>
    <p:extLst>
      <p:ext uri="{BB962C8B-B14F-4D97-AF65-F5344CB8AC3E}">
        <p14:creationId xmlns:p14="http://schemas.microsoft.com/office/powerpoint/2010/main" val="3180498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3600" dirty="0" smtClean="0">
                <a:solidFill>
                  <a:srgbClr val="FFFF00"/>
                </a:solidFill>
              </a:rPr>
              <a:t>Qualitative analyses</a:t>
            </a:r>
            <a:endParaRPr lang="en-US" sz="3600" dirty="0">
              <a:solidFill>
                <a:srgbClr val="FFFF00"/>
              </a:solidFill>
            </a:endParaRPr>
          </a:p>
        </p:txBody>
      </p:sp>
      <p:sp>
        <p:nvSpPr>
          <p:cNvPr id="21508" name="Content Placeholder 4"/>
          <p:cNvSpPr>
            <a:spLocks noGrp="1"/>
          </p:cNvSpPr>
          <p:nvPr>
            <p:ph idx="1"/>
          </p:nvPr>
        </p:nvSpPr>
        <p:spPr>
          <a:xfrm>
            <a:off x="457200" y="1200151"/>
            <a:ext cx="8534400" cy="3394472"/>
          </a:xfrm>
        </p:spPr>
        <p:txBody>
          <a:bodyPr/>
          <a:lstStyle/>
          <a:p>
            <a:pPr>
              <a:buFont typeface="Arial"/>
              <a:buChar char="•"/>
            </a:pPr>
            <a:r>
              <a:rPr lang="en-US" sz="2400" dirty="0">
                <a:latin typeface="Arial" charset="0"/>
                <a:ea typeface="Arial" charset="0"/>
                <a:cs typeface="Arial" charset="0"/>
              </a:rPr>
              <a:t>most </a:t>
            </a:r>
            <a:r>
              <a:rPr lang="en-US" sz="2400" dirty="0">
                <a:solidFill>
                  <a:srgbClr val="FFFF00"/>
                </a:solidFill>
                <a:latin typeface="Arial" charset="0"/>
                <a:ea typeface="Arial" charset="0"/>
                <a:cs typeface="Arial" charset="0"/>
              </a:rPr>
              <a:t>did not believe that their prescribing behavior contributed </a:t>
            </a:r>
            <a:r>
              <a:rPr lang="en-US" sz="2400" dirty="0">
                <a:latin typeface="Arial" charset="0"/>
                <a:ea typeface="Arial" charset="0"/>
                <a:cs typeface="Arial" charset="0"/>
              </a:rPr>
              <a:t>to antibiotic overuse</a:t>
            </a:r>
          </a:p>
          <a:p>
            <a:pPr>
              <a:buFont typeface="Arial"/>
              <a:buChar char="•"/>
            </a:pPr>
            <a:r>
              <a:rPr lang="en-US" sz="2400" dirty="0" smtClean="0">
                <a:latin typeface="Arial" charset="0"/>
                <a:ea typeface="Arial" charset="0"/>
                <a:cs typeface="Arial" charset="0"/>
              </a:rPr>
              <a:t>reported frequently </a:t>
            </a:r>
            <a:r>
              <a:rPr lang="en-US" sz="2400" dirty="0" smtClean="0">
                <a:solidFill>
                  <a:srgbClr val="FFFF00"/>
                </a:solidFill>
                <a:latin typeface="Arial" charset="0"/>
                <a:ea typeface="Arial" charset="0"/>
                <a:cs typeface="Arial" charset="0"/>
              </a:rPr>
              <a:t>confronting parental pressure</a:t>
            </a:r>
            <a:r>
              <a:rPr lang="en-US" sz="2400" dirty="0" smtClean="0">
                <a:latin typeface="Arial" charset="0"/>
                <a:ea typeface="Arial" charset="0"/>
                <a:cs typeface="Arial" charset="0"/>
              </a:rPr>
              <a:t>, sometimes acquiescing to:</a:t>
            </a:r>
          </a:p>
          <a:p>
            <a:pPr lvl="1">
              <a:buFont typeface="Arial"/>
              <a:buChar char="•"/>
            </a:pPr>
            <a:r>
              <a:rPr lang="en-US" sz="2400" dirty="0" smtClean="0">
                <a:latin typeface="Arial" charset="0"/>
                <a:ea typeface="Arial" charset="0"/>
                <a:cs typeface="Arial" charset="0"/>
              </a:rPr>
              <a:t>appear competent</a:t>
            </a:r>
          </a:p>
          <a:p>
            <a:pPr lvl="1">
              <a:buFont typeface="Arial"/>
              <a:buChar char="•"/>
            </a:pPr>
            <a:r>
              <a:rPr lang="en-US" sz="2400" dirty="0" smtClean="0">
                <a:latin typeface="Arial" charset="0"/>
                <a:ea typeface="Arial" charset="0"/>
                <a:cs typeface="Arial" charset="0"/>
              </a:rPr>
              <a:t>avoid losing patients to other practices that would “give them what they want”</a:t>
            </a:r>
          </a:p>
        </p:txBody>
      </p:sp>
      <p:sp>
        <p:nvSpPr>
          <p:cNvPr id="5" name="TextBox 4"/>
          <p:cNvSpPr txBox="1"/>
          <p:nvPr/>
        </p:nvSpPr>
        <p:spPr>
          <a:xfrm>
            <a:off x="3174958" y="4790276"/>
            <a:ext cx="3248092" cy="523220"/>
          </a:xfrm>
          <a:prstGeom prst="rect">
            <a:avLst/>
          </a:prstGeom>
          <a:noFill/>
        </p:spPr>
        <p:txBody>
          <a:bodyPr wrap="none" rtlCol="0">
            <a:spAutoFit/>
          </a:bodyPr>
          <a:lstStyle/>
          <a:p>
            <a:r>
              <a:rPr lang="en-US" dirty="0" err="1"/>
              <a:t>S</a:t>
            </a:r>
            <a:r>
              <a:rPr lang="en-US" dirty="0" err="1" smtClean="0"/>
              <a:t>zymczak</a:t>
            </a:r>
            <a:r>
              <a:rPr lang="en-US" dirty="0" smtClean="0"/>
              <a:t>, </a:t>
            </a:r>
            <a:r>
              <a:rPr lang="en-US" i="1" dirty="0" smtClean="0"/>
              <a:t>ICHE</a:t>
            </a:r>
            <a:r>
              <a:rPr lang="en-US" dirty="0" smtClean="0"/>
              <a:t>, 2014, vol. 35, no. s3 </a:t>
            </a:r>
          </a:p>
          <a:p>
            <a:endParaRPr lang="en-US" dirty="0"/>
          </a:p>
        </p:txBody>
      </p:sp>
    </p:spTree>
    <p:extLst>
      <p:ext uri="{BB962C8B-B14F-4D97-AF65-F5344CB8AC3E}">
        <p14:creationId xmlns:p14="http://schemas.microsoft.com/office/powerpoint/2010/main" val="413512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58202" y="51616"/>
            <a:ext cx="4309536" cy="5091884"/>
          </a:xfrm>
          <a:prstGeom prst="rect">
            <a:avLst/>
          </a:prstGeom>
        </p:spPr>
      </p:pic>
    </p:spTree>
    <p:extLst>
      <p:ext uri="{BB962C8B-B14F-4D97-AF65-F5344CB8AC3E}">
        <p14:creationId xmlns:p14="http://schemas.microsoft.com/office/powerpoint/2010/main" val="273754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4194572"/>
          </a:xfrm>
        </p:spPr>
        <p:txBody>
          <a:bodyPr/>
          <a:lstStyle/>
          <a:p>
            <a:pPr algn="l"/>
            <a:r>
              <a:rPr lang="en-US" sz="3200" i="1" cap="none" dirty="0" smtClean="0">
                <a:solidFill>
                  <a:srgbClr val="FFFF00"/>
                </a:solidFill>
                <a:latin typeface="Arial"/>
                <a:cs typeface="Arial"/>
              </a:rPr>
              <a:t>“</a:t>
            </a:r>
            <a:r>
              <a:rPr lang="en-US" sz="2800" i="1" cap="none" dirty="0" smtClean="0">
                <a:solidFill>
                  <a:srgbClr val="FFFF00"/>
                </a:solidFill>
                <a:latin typeface="Arial"/>
                <a:cs typeface="Arial"/>
              </a:rPr>
              <a:t>We have lots of parents who come in and they know what they want. They don</a:t>
            </a:r>
            <a:r>
              <a:rPr lang="fr-FR" sz="2800" i="1" cap="none" dirty="0" smtClean="0">
                <a:solidFill>
                  <a:srgbClr val="FFFF00"/>
                </a:solidFill>
                <a:latin typeface="Arial"/>
                <a:cs typeface="Arial"/>
              </a:rPr>
              <a:t>’</a:t>
            </a:r>
            <a:r>
              <a:rPr lang="en-US" sz="2800" i="1" cap="none" dirty="0" smtClean="0">
                <a:solidFill>
                  <a:srgbClr val="FFFF00"/>
                </a:solidFill>
                <a:latin typeface="Arial"/>
                <a:cs typeface="Arial"/>
              </a:rPr>
              <a:t>t care what we have to say. They want the antibiotic that they want because they know what is wrong with their child.</a:t>
            </a:r>
            <a:r>
              <a:rPr lang="en-US" sz="2800" cap="none" dirty="0" smtClean="0">
                <a:solidFill>
                  <a:srgbClr val="FFFF00"/>
                </a:solidFill>
                <a:latin typeface="Arial"/>
                <a:cs typeface="Arial"/>
              </a:rPr>
              <a:t>”</a:t>
            </a:r>
            <a:endParaRPr lang="en-US" sz="2800" cap="none" dirty="0">
              <a:solidFill>
                <a:srgbClr val="FFFF00"/>
              </a:solidFill>
              <a:latin typeface="Arial"/>
              <a:cs typeface="Arial"/>
            </a:endParaRPr>
          </a:p>
        </p:txBody>
      </p:sp>
      <p:sp>
        <p:nvSpPr>
          <p:cNvPr id="4" name="TextBox 3"/>
          <p:cNvSpPr txBox="1"/>
          <p:nvPr/>
        </p:nvSpPr>
        <p:spPr>
          <a:xfrm>
            <a:off x="3174958" y="4790276"/>
            <a:ext cx="3248092" cy="523220"/>
          </a:xfrm>
          <a:prstGeom prst="rect">
            <a:avLst/>
          </a:prstGeom>
          <a:noFill/>
        </p:spPr>
        <p:txBody>
          <a:bodyPr wrap="none" rtlCol="0">
            <a:spAutoFit/>
          </a:bodyPr>
          <a:lstStyle/>
          <a:p>
            <a:r>
              <a:rPr lang="en-US" dirty="0" err="1"/>
              <a:t>S</a:t>
            </a:r>
            <a:r>
              <a:rPr lang="en-US" dirty="0" err="1" smtClean="0"/>
              <a:t>zymczak</a:t>
            </a:r>
            <a:r>
              <a:rPr lang="en-US" dirty="0" smtClean="0"/>
              <a:t>, </a:t>
            </a:r>
            <a:r>
              <a:rPr lang="en-US" i="1" dirty="0" smtClean="0"/>
              <a:t>ICHE</a:t>
            </a:r>
            <a:r>
              <a:rPr lang="en-US" dirty="0" smtClean="0"/>
              <a:t>, 2014, vol. 35, no. s3 </a:t>
            </a:r>
          </a:p>
          <a:p>
            <a:endParaRPr lang="en-US" dirty="0"/>
          </a:p>
        </p:txBody>
      </p:sp>
    </p:spTree>
    <p:extLst>
      <p:ext uri="{BB962C8B-B14F-4D97-AF65-F5344CB8AC3E}">
        <p14:creationId xmlns:p14="http://schemas.microsoft.com/office/powerpoint/2010/main" val="130367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Clinician perceptions</a:t>
            </a:r>
            <a:endParaRPr lang="en-US" sz="3600" dirty="0">
              <a:solidFill>
                <a:srgbClr val="FFFF00"/>
              </a:solidFill>
            </a:endParaRPr>
          </a:p>
        </p:txBody>
      </p:sp>
      <p:sp>
        <p:nvSpPr>
          <p:cNvPr id="21508" name="Content Placeholder 4"/>
          <p:cNvSpPr>
            <a:spLocks noGrp="1"/>
          </p:cNvSpPr>
          <p:nvPr>
            <p:ph idx="1"/>
          </p:nvPr>
        </p:nvSpPr>
        <p:spPr/>
        <p:txBody>
          <a:bodyPr>
            <a:noAutofit/>
          </a:bodyPr>
          <a:lstStyle/>
          <a:p>
            <a:pPr>
              <a:buFont typeface="Arial"/>
              <a:buChar char="•"/>
            </a:pPr>
            <a:r>
              <a:rPr lang="en-US" sz="2000" dirty="0">
                <a:latin typeface="Arial"/>
                <a:cs typeface="Arial"/>
              </a:rPr>
              <a:t>i</a:t>
            </a:r>
            <a:r>
              <a:rPr lang="en-US" sz="2000" dirty="0" smtClean="0">
                <a:latin typeface="Arial"/>
                <a:cs typeface="Arial"/>
              </a:rPr>
              <a:t>nterviewed 10 physicians, 306 parents</a:t>
            </a:r>
          </a:p>
          <a:p>
            <a:pPr>
              <a:buFont typeface="Arial"/>
              <a:buChar char="•"/>
            </a:pPr>
            <a:r>
              <a:rPr lang="en-US" sz="2000" dirty="0" smtClean="0">
                <a:solidFill>
                  <a:srgbClr val="FFFF00"/>
                </a:solidFill>
                <a:latin typeface="Arial"/>
                <a:cs typeface="Arial"/>
              </a:rPr>
              <a:t>physician perception </a:t>
            </a:r>
            <a:r>
              <a:rPr lang="en-US" sz="2000" dirty="0">
                <a:latin typeface="Arial"/>
                <a:cs typeface="Arial"/>
              </a:rPr>
              <a:t>of parental expectations for antimicrobials </a:t>
            </a:r>
            <a:r>
              <a:rPr lang="en-US" sz="2000" dirty="0" smtClean="0">
                <a:latin typeface="Arial"/>
                <a:cs typeface="Arial"/>
              </a:rPr>
              <a:t>was the only predictor </a:t>
            </a:r>
            <a:r>
              <a:rPr lang="en-US" sz="2000" dirty="0">
                <a:latin typeface="Arial"/>
                <a:cs typeface="Arial"/>
              </a:rPr>
              <a:t>of prescribing </a:t>
            </a:r>
            <a:r>
              <a:rPr lang="en-US" sz="2000" dirty="0" smtClean="0">
                <a:latin typeface="Arial"/>
                <a:cs typeface="Arial"/>
              </a:rPr>
              <a:t>antimicrobials </a:t>
            </a:r>
            <a:r>
              <a:rPr lang="en-US" sz="2000" dirty="0">
                <a:latin typeface="Arial"/>
                <a:cs typeface="Arial"/>
              </a:rPr>
              <a:t>for </a:t>
            </a:r>
            <a:r>
              <a:rPr lang="en-US" sz="2000" dirty="0" smtClean="0">
                <a:latin typeface="Arial"/>
                <a:cs typeface="Arial"/>
              </a:rPr>
              <a:t>viral infections</a:t>
            </a:r>
            <a:endParaRPr lang="en-US" sz="2000" dirty="0">
              <a:latin typeface="Arial"/>
              <a:cs typeface="Arial"/>
            </a:endParaRPr>
          </a:p>
          <a:p>
            <a:pPr lvl="1">
              <a:buFont typeface="Arial"/>
              <a:buChar char="•"/>
            </a:pPr>
            <a:r>
              <a:rPr lang="en-US" sz="2000" dirty="0" smtClean="0">
                <a:latin typeface="Arial"/>
                <a:cs typeface="Arial"/>
              </a:rPr>
              <a:t>when they thought parents wanted antimicrobial:</a:t>
            </a:r>
          </a:p>
          <a:p>
            <a:pPr lvl="2">
              <a:buFont typeface="Arial"/>
              <a:buChar char="•"/>
            </a:pPr>
            <a:r>
              <a:rPr lang="en-US" sz="2000" dirty="0" smtClean="0">
                <a:latin typeface="Arial"/>
                <a:cs typeface="Arial"/>
              </a:rPr>
              <a:t>62% vs. 7% prescribed antibiotic</a:t>
            </a:r>
          </a:p>
        </p:txBody>
      </p:sp>
      <p:sp>
        <p:nvSpPr>
          <p:cNvPr id="2" name="Rectangle 1"/>
          <p:cNvSpPr/>
          <p:nvPr/>
        </p:nvSpPr>
        <p:spPr>
          <a:xfrm>
            <a:off x="4529667" y="4881087"/>
            <a:ext cx="4572000" cy="307777"/>
          </a:xfrm>
          <a:prstGeom prst="rect">
            <a:avLst/>
          </a:prstGeom>
        </p:spPr>
        <p:txBody>
          <a:bodyPr>
            <a:spAutoFit/>
          </a:bodyPr>
          <a:lstStyle/>
          <a:p>
            <a:r>
              <a:rPr lang="en-US" sz="1400" dirty="0" err="1" smtClean="0"/>
              <a:t>Mangione</a:t>
            </a:r>
            <a:r>
              <a:rPr lang="en-US" sz="1400" dirty="0" smtClean="0"/>
              <a:t>-Smith et </a:t>
            </a:r>
            <a:r>
              <a:rPr lang="en-US" sz="1400" dirty="0"/>
              <a:t>al. </a:t>
            </a:r>
            <a:r>
              <a:rPr lang="en-US" sz="1400" i="1" dirty="0" smtClean="0"/>
              <a:t>Pediatrics </a:t>
            </a:r>
            <a:r>
              <a:rPr lang="en-US" sz="1400" dirty="0" smtClean="0"/>
              <a:t>1999;103(4)</a:t>
            </a:r>
            <a:endParaRPr lang="en-US" sz="1400" dirty="0"/>
          </a:p>
        </p:txBody>
      </p:sp>
    </p:spTree>
    <p:extLst>
      <p:ext uri="{BB962C8B-B14F-4D97-AF65-F5344CB8AC3E}">
        <p14:creationId xmlns:p14="http://schemas.microsoft.com/office/powerpoint/2010/main" val="3136503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54366" y="1962054"/>
            <a:ext cx="5751333" cy="857250"/>
          </a:xfrm>
        </p:spPr>
        <p:txBody>
          <a:bodyPr>
            <a:normAutofit/>
          </a:bodyPr>
          <a:lstStyle/>
          <a:p>
            <a:r>
              <a:rPr lang="en-US" sz="3600" dirty="0" smtClean="0">
                <a:solidFill>
                  <a:srgbClr val="FFFF00"/>
                </a:solidFill>
                <a:cs typeface="Arial"/>
              </a:rPr>
              <a:t>What do parents think?</a:t>
            </a:r>
            <a:endParaRPr lang="en-US" sz="3600" dirty="0">
              <a:solidFill>
                <a:srgbClr val="FFFF00"/>
              </a:solidFill>
              <a:cs typeface="Arial"/>
            </a:endParaRPr>
          </a:p>
        </p:txBody>
      </p:sp>
    </p:spTree>
    <p:extLst>
      <p:ext uri="{BB962C8B-B14F-4D97-AF65-F5344CB8AC3E}">
        <p14:creationId xmlns:p14="http://schemas.microsoft.com/office/powerpoint/2010/main" val="416468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2"/>
          <p:cNvSpPr>
            <a:spLocks noGrp="1"/>
          </p:cNvSpPr>
          <p:nvPr>
            <p:ph type="title"/>
          </p:nvPr>
        </p:nvSpPr>
        <p:spPr/>
        <p:txBody>
          <a:bodyPr>
            <a:normAutofit/>
          </a:bodyPr>
          <a:lstStyle/>
          <a:p>
            <a:r>
              <a:rPr lang="en-US" sz="3600" dirty="0" smtClean="0">
                <a:solidFill>
                  <a:srgbClr val="FFFF00"/>
                </a:solidFill>
              </a:rPr>
              <a:t>What do parents want?</a:t>
            </a:r>
            <a:endParaRPr lang="en-US" sz="3600" dirty="0">
              <a:solidFill>
                <a:srgbClr val="FFFF00"/>
              </a:solidFill>
            </a:endParaRPr>
          </a:p>
        </p:txBody>
      </p:sp>
      <p:sp>
        <p:nvSpPr>
          <p:cNvPr id="21508" name="Content Placeholder 4"/>
          <p:cNvSpPr>
            <a:spLocks noGrp="1"/>
          </p:cNvSpPr>
          <p:nvPr>
            <p:ph idx="1"/>
          </p:nvPr>
        </p:nvSpPr>
        <p:spPr>
          <a:xfrm>
            <a:off x="513158" y="1514474"/>
            <a:ext cx="8087917" cy="3263399"/>
          </a:xfrm>
        </p:spPr>
        <p:txBody>
          <a:bodyPr>
            <a:noAutofit/>
          </a:bodyPr>
          <a:lstStyle/>
          <a:p>
            <a:pPr>
              <a:buFont typeface="Arial"/>
              <a:buChar char="•"/>
            </a:pPr>
            <a:r>
              <a:rPr lang="en-US" sz="2000" dirty="0">
                <a:latin typeface="Arial"/>
                <a:cs typeface="Arial"/>
              </a:rPr>
              <a:t>direct parental request for antibiotics in 1% of cases</a:t>
            </a:r>
          </a:p>
          <a:p>
            <a:pPr>
              <a:buFont typeface="Arial"/>
              <a:buChar char="•"/>
            </a:pPr>
            <a:r>
              <a:rPr lang="en-US" sz="2000" dirty="0" smtClean="0">
                <a:latin typeface="Arial"/>
                <a:cs typeface="Arial"/>
              </a:rPr>
              <a:t>parental expectations for antibiotics were not associated with physician-perceived expectations</a:t>
            </a:r>
          </a:p>
          <a:p>
            <a:pPr>
              <a:buFont typeface="Arial"/>
              <a:buChar char="•"/>
            </a:pPr>
            <a:r>
              <a:rPr lang="en-US" sz="2000" dirty="0">
                <a:latin typeface="Arial"/>
                <a:cs typeface="Arial"/>
              </a:rPr>
              <a:t>p</a:t>
            </a:r>
            <a:r>
              <a:rPr lang="en-US" sz="2000" dirty="0" smtClean="0">
                <a:latin typeface="Arial"/>
                <a:cs typeface="Arial"/>
              </a:rPr>
              <a:t>arents who expected antibiotics but did not receive them were more satisfied if the physician provided a contingency plan</a:t>
            </a:r>
          </a:p>
          <a:p>
            <a:pPr>
              <a:buFont typeface="Arial"/>
              <a:buChar char="•"/>
            </a:pPr>
            <a:r>
              <a:rPr lang="en-US" sz="2000" dirty="0" smtClean="0">
                <a:solidFill>
                  <a:srgbClr val="FFFF00"/>
                </a:solidFill>
                <a:latin typeface="Arial"/>
                <a:cs typeface="Arial"/>
              </a:rPr>
              <a:t>failure </a:t>
            </a:r>
            <a:r>
              <a:rPr lang="en-US" sz="2000" dirty="0">
                <a:solidFill>
                  <a:srgbClr val="FFFF00"/>
                </a:solidFill>
                <a:latin typeface="Arial"/>
                <a:cs typeface="Arial"/>
              </a:rPr>
              <a:t>to meet parental expectations regarding communication events during the visit was the only significant predictor of parental satisfaction </a:t>
            </a:r>
            <a:r>
              <a:rPr lang="en-US" sz="2000" dirty="0">
                <a:latin typeface="Arial"/>
                <a:cs typeface="Arial"/>
              </a:rPr>
              <a:t>(NOT failure to provide expected antimicrobials</a:t>
            </a:r>
            <a:r>
              <a:rPr lang="en-US" sz="2000" dirty="0" smtClean="0">
                <a:latin typeface="Arial"/>
                <a:cs typeface="Arial"/>
              </a:rPr>
              <a:t>)</a:t>
            </a:r>
            <a:endParaRPr lang="en-US" sz="2400" dirty="0" smtClean="0">
              <a:latin typeface="Arial"/>
              <a:cs typeface="Arial"/>
            </a:endParaRPr>
          </a:p>
          <a:p>
            <a:endParaRPr lang="en-US" sz="2000" dirty="0">
              <a:latin typeface="Arial"/>
              <a:cs typeface="Arial"/>
            </a:endParaRPr>
          </a:p>
        </p:txBody>
      </p:sp>
      <p:sp>
        <p:nvSpPr>
          <p:cNvPr id="2" name="Rectangle 1"/>
          <p:cNvSpPr/>
          <p:nvPr/>
        </p:nvSpPr>
        <p:spPr>
          <a:xfrm>
            <a:off x="3124200" y="4751085"/>
            <a:ext cx="5791200" cy="307777"/>
          </a:xfrm>
          <a:prstGeom prst="rect">
            <a:avLst/>
          </a:prstGeom>
        </p:spPr>
        <p:txBody>
          <a:bodyPr wrap="square">
            <a:spAutoFit/>
          </a:bodyPr>
          <a:lstStyle/>
          <a:p>
            <a:r>
              <a:rPr lang="en-US" sz="1400" dirty="0" err="1" smtClean="0"/>
              <a:t>Mangione</a:t>
            </a:r>
            <a:r>
              <a:rPr lang="en-US" sz="1400" dirty="0" smtClean="0"/>
              <a:t>-Smith et </a:t>
            </a:r>
            <a:r>
              <a:rPr lang="en-US" sz="1400" dirty="0"/>
              <a:t>al. </a:t>
            </a:r>
            <a:r>
              <a:rPr lang="en-US" sz="1400" i="1" dirty="0" smtClean="0"/>
              <a:t>Arch </a:t>
            </a:r>
            <a:r>
              <a:rPr lang="en-US" sz="1400" i="1" dirty="0" err="1" smtClean="0"/>
              <a:t>Pediatr</a:t>
            </a:r>
            <a:r>
              <a:rPr lang="en-US" sz="1400" i="1" dirty="0" smtClean="0"/>
              <a:t> </a:t>
            </a:r>
            <a:r>
              <a:rPr lang="en-US" sz="1400" i="1" dirty="0" err="1" smtClean="0"/>
              <a:t>Adolesc</a:t>
            </a:r>
            <a:r>
              <a:rPr lang="en-US" sz="1400" i="1" dirty="0" smtClean="0"/>
              <a:t> Med </a:t>
            </a:r>
            <a:r>
              <a:rPr lang="en-US" sz="1400" dirty="0" smtClean="0"/>
              <a:t>2001;155:800-806</a:t>
            </a:r>
            <a:endParaRPr lang="en-US" sz="1400" dirty="0"/>
          </a:p>
        </p:txBody>
      </p:sp>
    </p:spTree>
    <p:extLst>
      <p:ext uri="{BB962C8B-B14F-4D97-AF65-F5344CB8AC3E}">
        <p14:creationId xmlns:p14="http://schemas.microsoft.com/office/powerpoint/2010/main" val="69125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Parent perceptions</a:t>
            </a:r>
            <a:endParaRPr lang="en-US" sz="3600" dirty="0">
              <a:solidFill>
                <a:srgbClr val="FFFF00"/>
              </a:solidFill>
            </a:endParaRPr>
          </a:p>
        </p:txBody>
      </p:sp>
      <p:sp>
        <p:nvSpPr>
          <p:cNvPr id="21508" name="Content Placeholder 4"/>
          <p:cNvSpPr>
            <a:spLocks noGrp="1"/>
          </p:cNvSpPr>
          <p:nvPr>
            <p:ph idx="1"/>
          </p:nvPr>
        </p:nvSpPr>
        <p:spPr>
          <a:xfrm>
            <a:off x="513158" y="1514475"/>
            <a:ext cx="8087917" cy="3034393"/>
          </a:xfrm>
        </p:spPr>
        <p:txBody>
          <a:bodyPr>
            <a:noAutofit/>
          </a:bodyPr>
          <a:lstStyle/>
          <a:p>
            <a:pPr>
              <a:buFont typeface="Arial"/>
              <a:buChar char="•"/>
            </a:pPr>
            <a:r>
              <a:rPr lang="en-US" sz="2000" dirty="0">
                <a:cs typeface="Arial"/>
              </a:rPr>
              <a:t>s</a:t>
            </a:r>
            <a:r>
              <a:rPr lang="en-US" sz="2000" dirty="0" smtClean="0">
                <a:cs typeface="Arial"/>
              </a:rPr>
              <a:t>urvey of 1500 Massachusetts parents in 2013</a:t>
            </a:r>
          </a:p>
          <a:p>
            <a:pPr lvl="1">
              <a:buFont typeface="Arial"/>
              <a:buChar char="•"/>
            </a:pPr>
            <a:r>
              <a:rPr lang="en-US" sz="2000" dirty="0" smtClean="0">
                <a:cs typeface="Arial"/>
              </a:rPr>
              <a:t>high level of trust in physicians</a:t>
            </a:r>
          </a:p>
          <a:p>
            <a:pPr>
              <a:buFont typeface="Arial"/>
              <a:buChar char="•"/>
            </a:pPr>
            <a:r>
              <a:rPr lang="en-US" sz="2000" dirty="0">
                <a:cs typeface="Arial"/>
              </a:rPr>
              <a:t>5 focus groups (31 parents) – knowledge/attitudes surrounding antibiotic use in </a:t>
            </a:r>
            <a:r>
              <a:rPr lang="en-US" sz="2000" dirty="0" smtClean="0">
                <a:cs typeface="Arial"/>
              </a:rPr>
              <a:t>2011:</a:t>
            </a:r>
          </a:p>
          <a:p>
            <a:pPr lvl="1">
              <a:buFont typeface="Arial"/>
              <a:buChar char="•"/>
            </a:pPr>
            <a:r>
              <a:rPr lang="en-US" sz="2000" dirty="0" smtClean="0">
                <a:cs typeface="Arial"/>
              </a:rPr>
              <a:t>concerned about </a:t>
            </a:r>
            <a:r>
              <a:rPr lang="en-US" sz="2000" dirty="0">
                <a:cs typeface="Arial"/>
              </a:rPr>
              <a:t>antibiotic resistance</a:t>
            </a:r>
          </a:p>
          <a:p>
            <a:pPr lvl="1">
              <a:buFont typeface="Arial"/>
              <a:buChar char="•"/>
            </a:pPr>
            <a:r>
              <a:rPr lang="en-US" sz="2000" dirty="0" smtClean="0">
                <a:cs typeface="Arial"/>
              </a:rPr>
              <a:t>expressed </a:t>
            </a:r>
            <a:r>
              <a:rPr lang="en-US" sz="2000" dirty="0">
                <a:cs typeface="Arial"/>
              </a:rPr>
              <a:t>desire to use antibiotics only when necessary</a:t>
            </a:r>
          </a:p>
          <a:p>
            <a:pPr lvl="1">
              <a:buFont typeface="Arial"/>
              <a:buChar char="•"/>
            </a:pPr>
            <a:r>
              <a:rPr lang="en-US" sz="2000" dirty="0">
                <a:cs typeface="Arial"/>
              </a:rPr>
              <a:t>it appears that parents have become more informed and sophisticated regarding appropriate uses of </a:t>
            </a:r>
            <a:r>
              <a:rPr lang="en-US" sz="2000" dirty="0" smtClean="0">
                <a:cs typeface="Arial"/>
              </a:rPr>
              <a:t>antibiotics</a:t>
            </a:r>
            <a:endParaRPr lang="en-US" sz="2000" dirty="0">
              <a:cs typeface="Arial"/>
            </a:endParaRPr>
          </a:p>
        </p:txBody>
      </p:sp>
      <p:sp>
        <p:nvSpPr>
          <p:cNvPr id="7" name="Rectangle 6"/>
          <p:cNvSpPr/>
          <p:nvPr/>
        </p:nvSpPr>
        <p:spPr>
          <a:xfrm>
            <a:off x="1419340" y="4835723"/>
            <a:ext cx="5518616" cy="307777"/>
          </a:xfrm>
          <a:prstGeom prst="rect">
            <a:avLst/>
          </a:prstGeom>
        </p:spPr>
        <p:txBody>
          <a:bodyPr wrap="square">
            <a:spAutoFit/>
          </a:bodyPr>
          <a:lstStyle/>
          <a:p>
            <a:r>
              <a:rPr lang="en-US" dirty="0" smtClean="0"/>
              <a:t>Finkelstein, </a:t>
            </a:r>
            <a:r>
              <a:rPr lang="en-US" i="1" dirty="0" err="1" smtClean="0"/>
              <a:t>Clin</a:t>
            </a:r>
            <a:r>
              <a:rPr lang="en-US" i="1" dirty="0" smtClean="0"/>
              <a:t> </a:t>
            </a:r>
            <a:r>
              <a:rPr lang="en-US" i="1" dirty="0" err="1" smtClean="0"/>
              <a:t>Peds</a:t>
            </a:r>
            <a:r>
              <a:rPr lang="en-US" dirty="0" smtClean="0"/>
              <a:t>. 2014:53(2); </a:t>
            </a:r>
            <a:r>
              <a:rPr lang="en-US" dirty="0" err="1" smtClean="0"/>
              <a:t>Vaz</a:t>
            </a:r>
            <a:r>
              <a:rPr lang="en-US" dirty="0"/>
              <a:t>,</a:t>
            </a:r>
            <a:r>
              <a:rPr lang="en-US" dirty="0" smtClean="0"/>
              <a:t> </a:t>
            </a:r>
            <a:r>
              <a:rPr lang="en-US" i="1" dirty="0" smtClean="0"/>
              <a:t>Pediatrics</a:t>
            </a:r>
            <a:r>
              <a:rPr lang="en-US" dirty="0" smtClean="0"/>
              <a:t>. 2015:136(2)</a:t>
            </a:r>
            <a:endParaRPr lang="en-US" dirty="0"/>
          </a:p>
        </p:txBody>
      </p:sp>
    </p:spTree>
    <p:extLst>
      <p:ext uri="{BB962C8B-B14F-4D97-AF65-F5344CB8AC3E}">
        <p14:creationId xmlns:p14="http://schemas.microsoft.com/office/powerpoint/2010/main" val="938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What do parents think?</a:t>
            </a:r>
            <a:endParaRPr lang="en-US" sz="3600" dirty="0">
              <a:solidFill>
                <a:srgbClr val="FFFF00"/>
              </a:solidFill>
            </a:endParaRPr>
          </a:p>
        </p:txBody>
      </p:sp>
      <p:sp>
        <p:nvSpPr>
          <p:cNvPr id="21508" name="Content Placeholder 4"/>
          <p:cNvSpPr>
            <a:spLocks noGrp="1"/>
          </p:cNvSpPr>
          <p:nvPr>
            <p:ph idx="1"/>
          </p:nvPr>
        </p:nvSpPr>
        <p:spPr>
          <a:xfrm>
            <a:off x="513158" y="1514475"/>
            <a:ext cx="8087917" cy="3025776"/>
          </a:xfrm>
        </p:spPr>
        <p:txBody>
          <a:bodyPr>
            <a:noAutofit/>
          </a:bodyPr>
          <a:lstStyle/>
          <a:p>
            <a:pPr>
              <a:buFont typeface="Arial"/>
              <a:buChar char="•"/>
            </a:pPr>
            <a:r>
              <a:rPr lang="en-US" sz="2400" dirty="0">
                <a:latin typeface="Arial"/>
                <a:cs typeface="Arial"/>
              </a:rPr>
              <a:t>i</a:t>
            </a:r>
            <a:r>
              <a:rPr lang="en-US" sz="2400" dirty="0" smtClean="0">
                <a:latin typeface="Arial"/>
                <a:cs typeface="Arial"/>
              </a:rPr>
              <a:t>nterviewed &gt;100 parents of kids presenting with ARTIs from waiting rooms </a:t>
            </a:r>
            <a:endParaRPr lang="en-US" sz="2400" dirty="0">
              <a:latin typeface="Arial"/>
              <a:cs typeface="Arial"/>
            </a:endParaRPr>
          </a:p>
          <a:p>
            <a:pPr>
              <a:buFont typeface="Arial"/>
              <a:buChar char="•"/>
            </a:pPr>
            <a:r>
              <a:rPr lang="en-US" sz="2000" dirty="0" smtClean="0">
                <a:latin typeface="Arial"/>
                <a:cs typeface="Arial"/>
              </a:rPr>
              <a:t>parents </a:t>
            </a:r>
            <a:r>
              <a:rPr lang="en-US" sz="2000" dirty="0" smtClean="0">
                <a:solidFill>
                  <a:srgbClr val="FFFF00"/>
                </a:solidFill>
                <a:latin typeface="Arial"/>
                <a:cs typeface="Arial"/>
              </a:rPr>
              <a:t>did </a:t>
            </a:r>
            <a:r>
              <a:rPr lang="en-US" sz="2000" dirty="0">
                <a:solidFill>
                  <a:srgbClr val="FFFF00"/>
                </a:solidFill>
                <a:latin typeface="Arial"/>
                <a:cs typeface="Arial"/>
              </a:rPr>
              <a:t>not plan to demand an antibiotic </a:t>
            </a:r>
            <a:r>
              <a:rPr lang="en-US" sz="2000" dirty="0">
                <a:latin typeface="Arial"/>
                <a:cs typeface="Arial"/>
              </a:rPr>
              <a:t>for their </a:t>
            </a:r>
            <a:r>
              <a:rPr lang="en-US" sz="2000" dirty="0" smtClean="0">
                <a:latin typeface="Arial"/>
                <a:cs typeface="Arial"/>
              </a:rPr>
              <a:t>child</a:t>
            </a:r>
          </a:p>
          <a:p>
            <a:pPr lvl="1">
              <a:buFont typeface="Arial"/>
              <a:buChar char="•"/>
            </a:pPr>
            <a:r>
              <a:rPr lang="en-US" sz="2000" dirty="0" smtClean="0">
                <a:solidFill>
                  <a:srgbClr val="FFFF00"/>
                </a:solidFill>
                <a:latin typeface="Arial"/>
                <a:cs typeface="Arial"/>
              </a:rPr>
              <a:t>deferred </a:t>
            </a:r>
            <a:r>
              <a:rPr lang="en-US" sz="2000" dirty="0">
                <a:solidFill>
                  <a:srgbClr val="FFFF00"/>
                </a:solidFill>
                <a:latin typeface="Arial"/>
                <a:cs typeface="Arial"/>
              </a:rPr>
              <a:t>to medical expertise </a:t>
            </a:r>
            <a:r>
              <a:rPr lang="en-US" sz="2000" dirty="0">
                <a:latin typeface="Arial"/>
                <a:cs typeface="Arial"/>
              </a:rPr>
              <a:t>about the need for antibiotic therapy, contrary to what pediatricians </a:t>
            </a:r>
            <a:r>
              <a:rPr lang="en-US" sz="2000" dirty="0" smtClean="0">
                <a:latin typeface="Arial"/>
                <a:cs typeface="Arial"/>
              </a:rPr>
              <a:t>report</a:t>
            </a:r>
          </a:p>
          <a:p>
            <a:pPr lvl="1">
              <a:buFont typeface="Arial"/>
              <a:buChar char="•"/>
            </a:pPr>
            <a:r>
              <a:rPr lang="en-US" sz="2000" dirty="0" smtClean="0">
                <a:latin typeface="Arial"/>
                <a:cs typeface="Arial"/>
              </a:rPr>
              <a:t>parents </a:t>
            </a:r>
            <a:r>
              <a:rPr lang="en-US" sz="2000" dirty="0">
                <a:latin typeface="Arial"/>
                <a:cs typeface="Arial"/>
              </a:rPr>
              <a:t>are aware of the downsides of antibiotics and may be willing to partner to improve appropriate </a:t>
            </a:r>
            <a:r>
              <a:rPr lang="en-US" sz="2000" dirty="0" smtClean="0">
                <a:latin typeface="Arial"/>
                <a:cs typeface="Arial"/>
              </a:rPr>
              <a:t>use</a:t>
            </a:r>
            <a:endParaRPr lang="en-US" sz="2400" dirty="0" smtClean="0">
              <a:latin typeface="Arial"/>
              <a:ea typeface="Arial" charset="0"/>
              <a:cs typeface="Arial"/>
            </a:endParaRPr>
          </a:p>
          <a:p>
            <a:endParaRPr lang="en-US" dirty="0">
              <a:latin typeface="Arial" charset="0"/>
              <a:ea typeface="Arial" charset="0"/>
              <a:cs typeface="Arial" charset="0"/>
            </a:endParaRPr>
          </a:p>
        </p:txBody>
      </p:sp>
      <p:sp>
        <p:nvSpPr>
          <p:cNvPr id="2" name="TextBox 1"/>
          <p:cNvSpPr txBox="1"/>
          <p:nvPr/>
        </p:nvSpPr>
        <p:spPr>
          <a:xfrm>
            <a:off x="4963028" y="4589502"/>
            <a:ext cx="3884084" cy="553998"/>
          </a:xfrm>
          <a:prstGeom prst="rect">
            <a:avLst/>
          </a:prstGeom>
          <a:noFill/>
        </p:spPr>
        <p:txBody>
          <a:bodyPr wrap="square" rtlCol="0">
            <a:spAutoFit/>
          </a:bodyPr>
          <a:lstStyle/>
          <a:p>
            <a:r>
              <a:rPr lang="en-US" sz="1600" dirty="0" err="1" smtClean="0">
                <a:cs typeface="Arial"/>
              </a:rPr>
              <a:t>Szymczak</a:t>
            </a:r>
            <a:r>
              <a:rPr lang="en-US" sz="1600" dirty="0">
                <a:cs typeface="Arial"/>
              </a:rPr>
              <a:t>, ID Week, San Diego, </a:t>
            </a:r>
            <a:r>
              <a:rPr lang="en-US" sz="1600" dirty="0" smtClean="0">
                <a:cs typeface="Arial"/>
              </a:rPr>
              <a:t>2015</a:t>
            </a:r>
            <a:endParaRPr lang="en-US" sz="1600" dirty="0">
              <a:cs typeface="Arial"/>
            </a:endParaRPr>
          </a:p>
          <a:p>
            <a:endParaRPr lang="en-US" dirty="0"/>
          </a:p>
        </p:txBody>
      </p:sp>
    </p:spTree>
    <p:extLst>
      <p:ext uri="{BB962C8B-B14F-4D97-AF65-F5344CB8AC3E}">
        <p14:creationId xmlns:p14="http://schemas.microsoft.com/office/powerpoint/2010/main" val="1959214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solidFill>
                  <a:srgbClr val="FFFF00"/>
                </a:solidFill>
              </a:rPr>
              <a:t>communication</a:t>
            </a:r>
            <a:endParaRPr lang="en-US" sz="3600" dirty="0">
              <a:solidFill>
                <a:srgbClr val="FFFF00"/>
              </a:solidFill>
            </a:endParaRPr>
          </a:p>
        </p:txBody>
      </p:sp>
      <p:sp>
        <p:nvSpPr>
          <p:cNvPr id="21508" name="Content Placeholder 4"/>
          <p:cNvSpPr>
            <a:spLocks noGrp="1"/>
          </p:cNvSpPr>
          <p:nvPr>
            <p:ph idx="1"/>
          </p:nvPr>
        </p:nvSpPr>
        <p:spPr/>
        <p:txBody>
          <a:bodyPr>
            <a:normAutofit/>
          </a:bodyPr>
          <a:lstStyle/>
          <a:p>
            <a:pPr>
              <a:buFont typeface="Arial"/>
              <a:buChar char="•"/>
            </a:pPr>
            <a:r>
              <a:rPr lang="en-US" sz="2400" dirty="0" smtClean="0">
                <a:latin typeface="Arial"/>
                <a:cs typeface="Arial"/>
              </a:rPr>
              <a:t>parent and clinician surveys after 1,285 </a:t>
            </a:r>
            <a:r>
              <a:rPr lang="en-US" sz="2400" dirty="0">
                <a:latin typeface="Arial"/>
                <a:cs typeface="Arial"/>
              </a:rPr>
              <a:t>pediatric </a:t>
            </a:r>
            <a:r>
              <a:rPr lang="en-US" sz="2400" dirty="0" smtClean="0">
                <a:latin typeface="Arial"/>
                <a:cs typeface="Arial"/>
              </a:rPr>
              <a:t>ARTI visits to 28 </a:t>
            </a:r>
            <a:r>
              <a:rPr lang="en-US" sz="2400" dirty="0">
                <a:latin typeface="Arial"/>
                <a:cs typeface="Arial"/>
              </a:rPr>
              <a:t>pediatric providers </a:t>
            </a:r>
            <a:r>
              <a:rPr lang="en-US" sz="2400" dirty="0" smtClean="0">
                <a:latin typeface="Arial"/>
                <a:cs typeface="Arial"/>
              </a:rPr>
              <a:t>from 10 Seattle practices</a:t>
            </a:r>
          </a:p>
          <a:p>
            <a:pPr>
              <a:buFont typeface="Arial"/>
              <a:buChar char="•"/>
            </a:pPr>
            <a:endParaRPr lang="en-US" sz="2400" dirty="0" smtClean="0">
              <a:latin typeface="Arial"/>
              <a:cs typeface="Arial"/>
            </a:endParaRPr>
          </a:p>
          <a:p>
            <a:pPr>
              <a:buFont typeface="Arial"/>
              <a:buChar char="•"/>
            </a:pPr>
            <a:r>
              <a:rPr lang="en-US" sz="2400" dirty="0" smtClean="0">
                <a:solidFill>
                  <a:srgbClr val="FFFF00"/>
                </a:solidFill>
                <a:latin typeface="Arial"/>
                <a:cs typeface="Arial"/>
              </a:rPr>
              <a:t>positive </a:t>
            </a:r>
            <a:r>
              <a:rPr lang="en-US" sz="2400" dirty="0">
                <a:solidFill>
                  <a:srgbClr val="FFFF00"/>
                </a:solidFill>
                <a:latin typeface="Arial"/>
                <a:cs typeface="Arial"/>
              </a:rPr>
              <a:t>treatment </a:t>
            </a:r>
            <a:r>
              <a:rPr lang="en-US" sz="2400" dirty="0" smtClean="0">
                <a:solidFill>
                  <a:srgbClr val="FFFF00"/>
                </a:solidFill>
                <a:latin typeface="Arial"/>
                <a:cs typeface="Arial"/>
              </a:rPr>
              <a:t>recommendations </a:t>
            </a:r>
            <a:r>
              <a:rPr lang="en-US" sz="2400" dirty="0" smtClean="0">
                <a:latin typeface="Arial"/>
                <a:cs typeface="Arial"/>
              </a:rPr>
              <a:t>(suggesting actions to reduce child’s symptoms) were </a:t>
            </a:r>
            <a:r>
              <a:rPr lang="en-US" sz="2400" dirty="0">
                <a:latin typeface="Arial"/>
                <a:cs typeface="Arial"/>
              </a:rPr>
              <a:t>associated with decreased risk of antibiotic </a:t>
            </a:r>
            <a:r>
              <a:rPr lang="en-US" sz="2400" dirty="0" smtClean="0">
                <a:latin typeface="Arial"/>
                <a:cs typeface="Arial"/>
              </a:rPr>
              <a:t>prescribing</a:t>
            </a:r>
            <a:endParaRPr lang="en-US" sz="2000" dirty="0">
              <a:latin typeface="Arial"/>
              <a:cs typeface="Arial"/>
            </a:endParaRPr>
          </a:p>
        </p:txBody>
      </p:sp>
      <p:sp>
        <p:nvSpPr>
          <p:cNvPr id="2" name="Rectangle 1"/>
          <p:cNvSpPr/>
          <p:nvPr/>
        </p:nvSpPr>
        <p:spPr>
          <a:xfrm>
            <a:off x="1979086" y="4761494"/>
            <a:ext cx="5791200" cy="307777"/>
          </a:xfrm>
          <a:prstGeom prst="rect">
            <a:avLst/>
          </a:prstGeom>
        </p:spPr>
        <p:txBody>
          <a:bodyPr wrap="square">
            <a:spAutoFit/>
          </a:bodyPr>
          <a:lstStyle/>
          <a:p>
            <a:r>
              <a:rPr lang="en-US" sz="1400" dirty="0" err="1" smtClean="0"/>
              <a:t>Mangione</a:t>
            </a:r>
            <a:r>
              <a:rPr lang="en-US" sz="1400" dirty="0" smtClean="0"/>
              <a:t>-Smith et </a:t>
            </a:r>
            <a:r>
              <a:rPr lang="en-US" sz="1400" dirty="0"/>
              <a:t>al. </a:t>
            </a:r>
            <a:r>
              <a:rPr lang="en-US" sz="1400" i="1" dirty="0" smtClean="0"/>
              <a:t>Ann </a:t>
            </a:r>
            <a:r>
              <a:rPr lang="en-US" sz="1400" i="1" dirty="0" err="1" smtClean="0"/>
              <a:t>Fam</a:t>
            </a:r>
            <a:r>
              <a:rPr lang="en-US" sz="1400" i="1" dirty="0" smtClean="0"/>
              <a:t> Med </a:t>
            </a:r>
            <a:r>
              <a:rPr lang="en-US" sz="1400" dirty="0" smtClean="0"/>
              <a:t>2015;13:221-227</a:t>
            </a:r>
            <a:endParaRPr lang="en-US" sz="1400" dirty="0"/>
          </a:p>
        </p:txBody>
      </p:sp>
    </p:spTree>
    <p:extLst>
      <p:ext uri="{BB962C8B-B14F-4D97-AF65-F5344CB8AC3E}">
        <p14:creationId xmlns:p14="http://schemas.microsoft.com/office/powerpoint/2010/main" val="138397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idx="1"/>
          </p:nvPr>
        </p:nvSpPr>
        <p:spPr>
          <a:xfrm>
            <a:off x="457200" y="1768742"/>
            <a:ext cx="8229600" cy="3076073"/>
          </a:xfrm>
        </p:spPr>
        <p:txBody>
          <a:bodyPr>
            <a:noAutofit/>
          </a:bodyPr>
          <a:lstStyle/>
          <a:p>
            <a:pPr>
              <a:buFont typeface="Arial"/>
              <a:buChar char="•"/>
            </a:pPr>
            <a:r>
              <a:rPr lang="en-US" sz="2400" dirty="0" smtClean="0">
                <a:latin typeface="Arial"/>
                <a:cs typeface="Arial"/>
              </a:rPr>
              <a:t>246 practices, 4264 patients, 6 European countries</a:t>
            </a:r>
          </a:p>
          <a:p>
            <a:pPr>
              <a:buFont typeface="Arial"/>
              <a:buChar char="•"/>
            </a:pPr>
            <a:r>
              <a:rPr lang="en-US" sz="2400" dirty="0" smtClean="0">
                <a:latin typeface="Arial"/>
                <a:cs typeface="Arial"/>
              </a:rPr>
              <a:t>training </a:t>
            </a:r>
            <a:r>
              <a:rPr lang="en-US" sz="2400" dirty="0">
                <a:latin typeface="Arial"/>
                <a:cs typeface="Arial"/>
              </a:rPr>
              <a:t>in enhanced communication </a:t>
            </a:r>
            <a:r>
              <a:rPr lang="en-US" sz="2400" dirty="0" smtClean="0">
                <a:latin typeface="Arial"/>
                <a:cs typeface="Arial"/>
              </a:rPr>
              <a:t>skills:</a:t>
            </a:r>
          </a:p>
          <a:p>
            <a:pPr lvl="1">
              <a:buFont typeface="Arial"/>
              <a:buChar char="•"/>
            </a:pPr>
            <a:r>
              <a:rPr lang="en-US" sz="2000" dirty="0" smtClean="0">
                <a:latin typeface="Arial"/>
                <a:cs typeface="Arial"/>
              </a:rPr>
              <a:t>gathering </a:t>
            </a:r>
            <a:r>
              <a:rPr lang="en-US" sz="2000" dirty="0">
                <a:latin typeface="Arial"/>
                <a:cs typeface="Arial"/>
              </a:rPr>
              <a:t>information on </a:t>
            </a:r>
            <a:r>
              <a:rPr lang="en-US" sz="2000" dirty="0" smtClean="0">
                <a:latin typeface="Arial"/>
                <a:cs typeface="Arial"/>
              </a:rPr>
              <a:t>patient concerns/expectations</a:t>
            </a:r>
            <a:endParaRPr lang="en-US" sz="2000" dirty="0">
              <a:latin typeface="Arial"/>
              <a:cs typeface="Arial"/>
            </a:endParaRPr>
          </a:p>
          <a:p>
            <a:pPr lvl="1">
              <a:buFont typeface="Arial"/>
              <a:buChar char="•"/>
            </a:pPr>
            <a:r>
              <a:rPr lang="en-US" sz="2000" dirty="0" smtClean="0">
                <a:latin typeface="Arial"/>
                <a:cs typeface="Arial"/>
              </a:rPr>
              <a:t>exchange </a:t>
            </a:r>
            <a:r>
              <a:rPr lang="en-US" sz="2000" dirty="0">
                <a:latin typeface="Arial"/>
                <a:cs typeface="Arial"/>
              </a:rPr>
              <a:t>of information on symptoms, natural disease </a:t>
            </a:r>
            <a:r>
              <a:rPr lang="en-US" sz="2000" dirty="0" smtClean="0">
                <a:latin typeface="Arial"/>
                <a:cs typeface="Arial"/>
              </a:rPr>
              <a:t>course</a:t>
            </a:r>
            <a:endParaRPr lang="en-US" sz="2000" dirty="0">
              <a:latin typeface="Arial"/>
              <a:cs typeface="Arial"/>
            </a:endParaRPr>
          </a:p>
          <a:p>
            <a:pPr lvl="1">
              <a:buFont typeface="Arial"/>
              <a:buChar char="•"/>
            </a:pPr>
            <a:r>
              <a:rPr lang="en-US" sz="2000" dirty="0" err="1" smtClean="0">
                <a:latin typeface="Arial"/>
                <a:cs typeface="Arial"/>
              </a:rPr>
              <a:t>Tx</a:t>
            </a:r>
            <a:r>
              <a:rPr lang="en-US" sz="2000" dirty="0" smtClean="0">
                <a:latin typeface="Arial"/>
                <a:cs typeface="Arial"/>
              </a:rPr>
              <a:t>; </a:t>
            </a:r>
            <a:r>
              <a:rPr lang="en-US" sz="2000" dirty="0">
                <a:latin typeface="Arial"/>
                <a:cs typeface="Arial"/>
              </a:rPr>
              <a:t>agreement of </a:t>
            </a:r>
            <a:r>
              <a:rPr lang="en-US" sz="2000" dirty="0" smtClean="0">
                <a:latin typeface="Arial"/>
                <a:cs typeface="Arial"/>
              </a:rPr>
              <a:t>a management plan</a:t>
            </a:r>
          </a:p>
          <a:p>
            <a:pPr>
              <a:buFont typeface="Arial"/>
              <a:buChar char="•"/>
            </a:pPr>
            <a:r>
              <a:rPr lang="en-US" sz="2400" dirty="0" smtClean="0">
                <a:solidFill>
                  <a:srgbClr val="FFFF00"/>
                </a:solidFill>
                <a:latin typeface="Arial"/>
                <a:cs typeface="Arial"/>
              </a:rPr>
              <a:t>communication </a:t>
            </a:r>
            <a:r>
              <a:rPr lang="en-US" sz="2400" dirty="0">
                <a:solidFill>
                  <a:srgbClr val="FFFF00"/>
                </a:solidFill>
                <a:latin typeface="Arial"/>
                <a:cs typeface="Arial"/>
              </a:rPr>
              <a:t>training led to a &gt;30% reduction in antibiotic prescribing for </a:t>
            </a:r>
            <a:r>
              <a:rPr lang="en-US" sz="2400" dirty="0" smtClean="0">
                <a:solidFill>
                  <a:srgbClr val="FFFF00"/>
                </a:solidFill>
                <a:latin typeface="Arial"/>
                <a:cs typeface="Arial"/>
              </a:rPr>
              <a:t>ARTI</a:t>
            </a:r>
            <a:endParaRPr lang="en-US" sz="2400" dirty="0">
              <a:solidFill>
                <a:srgbClr val="FFFF00"/>
              </a:solidFill>
              <a:latin typeface="Arial"/>
              <a:cs typeface="Arial"/>
            </a:endParaRPr>
          </a:p>
        </p:txBody>
      </p:sp>
      <p:pic>
        <p:nvPicPr>
          <p:cNvPr id="7" name="Picture 6"/>
          <p:cNvPicPr>
            <a:picLocks noChangeAspect="1"/>
          </p:cNvPicPr>
          <p:nvPr/>
        </p:nvPicPr>
        <p:blipFill>
          <a:blip r:embed="rId2"/>
          <a:stretch>
            <a:fillRect/>
          </a:stretch>
        </p:blipFill>
        <p:spPr>
          <a:xfrm>
            <a:off x="1618074" y="0"/>
            <a:ext cx="5902256" cy="1667152"/>
          </a:xfrm>
          <a:prstGeom prst="rect">
            <a:avLst/>
          </a:prstGeom>
          <a:solidFill>
            <a:schemeClr val="tx1"/>
          </a:solidFill>
        </p:spPr>
      </p:pic>
      <p:pic>
        <p:nvPicPr>
          <p:cNvPr id="9" name="Picture 8"/>
          <p:cNvPicPr>
            <a:picLocks noChangeAspect="1"/>
          </p:cNvPicPr>
          <p:nvPr/>
        </p:nvPicPr>
        <p:blipFill>
          <a:blip r:embed="rId3"/>
          <a:stretch>
            <a:fillRect/>
          </a:stretch>
        </p:blipFill>
        <p:spPr>
          <a:xfrm>
            <a:off x="3170296" y="4832733"/>
            <a:ext cx="3203280" cy="310766"/>
          </a:xfrm>
          <a:prstGeom prst="rect">
            <a:avLst/>
          </a:prstGeom>
          <a:solidFill>
            <a:schemeClr val="tx1"/>
          </a:solidFill>
        </p:spPr>
      </p:pic>
    </p:spTree>
    <p:extLst>
      <p:ext uri="{BB962C8B-B14F-4D97-AF65-F5344CB8AC3E}">
        <p14:creationId xmlns:p14="http://schemas.microsoft.com/office/powerpoint/2010/main" val="2088339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1333" y="267576"/>
            <a:ext cx="8239602" cy="1130300"/>
          </a:xfrm>
        </p:spPr>
        <p:txBody>
          <a:bodyPr>
            <a:noAutofit/>
          </a:bodyPr>
          <a:lstStyle/>
          <a:p>
            <a:r>
              <a:rPr lang="en-US" sz="3600" dirty="0" smtClean="0">
                <a:solidFill>
                  <a:srgbClr val="FFFF00"/>
                </a:solidFill>
              </a:rPr>
              <a:t>Non-clinical drivers</a:t>
            </a:r>
            <a:br>
              <a:rPr lang="en-US" sz="3600" dirty="0" smtClean="0">
                <a:solidFill>
                  <a:srgbClr val="FFFF00"/>
                </a:solidFill>
              </a:rPr>
            </a:br>
            <a:r>
              <a:rPr lang="en-US" sz="3600" dirty="0" smtClean="0">
                <a:solidFill>
                  <a:srgbClr val="FFFF00"/>
                </a:solidFill>
              </a:rPr>
              <a:t>of antibiotic prescribing?</a:t>
            </a:r>
            <a:endParaRPr lang="en-US" sz="3600" dirty="0">
              <a:solidFill>
                <a:srgbClr val="FFFF00"/>
              </a:solidFill>
            </a:endParaRPr>
          </a:p>
        </p:txBody>
      </p:sp>
      <p:sp>
        <p:nvSpPr>
          <p:cNvPr id="4" name="Rectangle 3"/>
          <p:cNvSpPr/>
          <p:nvPr/>
        </p:nvSpPr>
        <p:spPr>
          <a:xfrm>
            <a:off x="4729683" y="4389632"/>
            <a:ext cx="3618123" cy="307777"/>
          </a:xfrm>
          <a:prstGeom prst="rect">
            <a:avLst/>
          </a:prstGeom>
        </p:spPr>
        <p:txBody>
          <a:bodyPr wrap="none">
            <a:spAutoFit/>
          </a:bodyPr>
          <a:lstStyle/>
          <a:p>
            <a:r>
              <a:rPr lang="en-US" dirty="0" smtClean="0"/>
              <a:t>Gerber et al., Pediatrics </a:t>
            </a:r>
            <a:r>
              <a:rPr lang="en-US" dirty="0"/>
              <a:t>2013;131:677–684</a:t>
            </a:r>
          </a:p>
        </p:txBody>
      </p:sp>
      <p:sp>
        <p:nvSpPr>
          <p:cNvPr id="5" name="Rectangle 4"/>
          <p:cNvSpPr/>
          <p:nvPr/>
        </p:nvSpPr>
        <p:spPr>
          <a:xfrm>
            <a:off x="4712003" y="4085625"/>
            <a:ext cx="4348244" cy="307777"/>
          </a:xfrm>
          <a:prstGeom prst="rect">
            <a:avLst/>
          </a:prstGeom>
        </p:spPr>
        <p:txBody>
          <a:bodyPr wrap="square">
            <a:spAutoFit/>
          </a:bodyPr>
          <a:lstStyle/>
          <a:p>
            <a:r>
              <a:rPr lang="en-US" dirty="0" smtClean="0"/>
              <a:t>Linder, JAMA </a:t>
            </a:r>
            <a:r>
              <a:rPr lang="en-US" dirty="0"/>
              <a:t>Internal </a:t>
            </a:r>
            <a:r>
              <a:rPr lang="en-US" dirty="0" smtClean="0"/>
              <a:t>Medicine 2014;174(12)</a:t>
            </a:r>
            <a:endParaRPr lang="en-US" dirty="0"/>
          </a:p>
        </p:txBody>
      </p:sp>
      <p:sp>
        <p:nvSpPr>
          <p:cNvPr id="6" name="Content Placeholder 4"/>
          <p:cNvSpPr txBox="1">
            <a:spLocks/>
          </p:cNvSpPr>
          <p:nvPr/>
        </p:nvSpPr>
        <p:spPr>
          <a:xfrm>
            <a:off x="513158" y="1514475"/>
            <a:ext cx="8087917" cy="2635798"/>
          </a:xfrm>
          <a:prstGeom prst="rect">
            <a:avLst/>
          </a:prstGeom>
        </p:spPr>
        <p:txBody>
          <a:bodyPr>
            <a:normAutofit/>
          </a:bodyPr>
          <a:lst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9pPr>
          </a:lstStyle>
          <a:p>
            <a:pPr>
              <a:buFont typeface="Arial"/>
              <a:buChar char="•"/>
            </a:pPr>
            <a:r>
              <a:rPr lang="en-US" sz="2400" dirty="0"/>
              <a:t>p</a:t>
            </a:r>
            <a:r>
              <a:rPr lang="en-US" sz="2400" dirty="0" smtClean="0"/>
              <a:t>erceived parental pressure</a:t>
            </a:r>
          </a:p>
          <a:p>
            <a:pPr>
              <a:buFont typeface="Arial"/>
              <a:buChar char="•"/>
            </a:pPr>
            <a:r>
              <a:rPr lang="en-US" sz="2400" dirty="0" smtClean="0"/>
              <a:t>presence of trainees</a:t>
            </a:r>
          </a:p>
          <a:p>
            <a:pPr>
              <a:buFont typeface="Arial"/>
              <a:buChar char="•"/>
            </a:pPr>
            <a:r>
              <a:rPr lang="en-US" sz="2400" dirty="0" smtClean="0"/>
              <a:t>time of day</a:t>
            </a:r>
          </a:p>
          <a:p>
            <a:pPr>
              <a:buFont typeface="Arial"/>
              <a:buChar char="•"/>
            </a:pPr>
            <a:r>
              <a:rPr lang="en-US" sz="2400" dirty="0"/>
              <a:t>p</a:t>
            </a:r>
            <a:r>
              <a:rPr lang="en-US" sz="2400" dirty="0" smtClean="0"/>
              <a:t>atient race</a:t>
            </a:r>
          </a:p>
          <a:p>
            <a:pPr>
              <a:buFont typeface="Arial"/>
              <a:buChar char="•"/>
            </a:pPr>
            <a:r>
              <a:rPr lang="en-US" sz="2400" dirty="0" smtClean="0"/>
              <a:t>practice location</a:t>
            </a:r>
          </a:p>
        </p:txBody>
      </p:sp>
      <p:sp>
        <p:nvSpPr>
          <p:cNvPr id="8" name="Rectangle 7"/>
          <p:cNvSpPr/>
          <p:nvPr/>
        </p:nvSpPr>
        <p:spPr>
          <a:xfrm>
            <a:off x="4711375" y="3786967"/>
            <a:ext cx="4198869" cy="307777"/>
          </a:xfrm>
          <a:prstGeom prst="rect">
            <a:avLst/>
          </a:prstGeom>
        </p:spPr>
        <p:txBody>
          <a:bodyPr wrap="square">
            <a:spAutoFit/>
          </a:bodyPr>
          <a:lstStyle/>
          <a:p>
            <a:r>
              <a:rPr lang="en-US" dirty="0" err="1" smtClean="0"/>
              <a:t>Roumie</a:t>
            </a:r>
            <a:r>
              <a:rPr lang="en-US" dirty="0"/>
              <a:t> </a:t>
            </a:r>
            <a:r>
              <a:rPr lang="en-US" dirty="0" smtClean="0"/>
              <a:t>CL et al., Am J Med. 2005;118(6):614-648</a:t>
            </a:r>
            <a:endParaRPr lang="en-US" dirty="0"/>
          </a:p>
        </p:txBody>
      </p:sp>
      <p:sp>
        <p:nvSpPr>
          <p:cNvPr id="9" name="TextBox 8"/>
          <p:cNvSpPr txBox="1"/>
          <p:nvPr/>
        </p:nvSpPr>
        <p:spPr>
          <a:xfrm>
            <a:off x="4744001" y="4699583"/>
            <a:ext cx="2586202" cy="307777"/>
          </a:xfrm>
          <a:prstGeom prst="rect">
            <a:avLst/>
          </a:prstGeom>
          <a:noFill/>
        </p:spPr>
        <p:txBody>
          <a:bodyPr wrap="square" rtlCol="0">
            <a:spAutoFit/>
          </a:bodyPr>
          <a:lstStyle/>
          <a:p>
            <a:r>
              <a:rPr lang="en-US" dirty="0" smtClean="0"/>
              <a:t>Handy LK, ID Week 2015</a:t>
            </a:r>
            <a:endParaRPr lang="en-US" dirty="0"/>
          </a:p>
        </p:txBody>
      </p:sp>
    </p:spTree>
    <p:extLst>
      <p:ext uri="{BB962C8B-B14F-4D97-AF65-F5344CB8AC3E}">
        <p14:creationId xmlns:p14="http://schemas.microsoft.com/office/powerpoint/2010/main" val="3289249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2748650" y="710756"/>
            <a:ext cx="6395350" cy="3911704"/>
          </a:xfrm>
          <a:prstGeom prst="rect">
            <a:avLst/>
          </a:prstGeom>
          <a:noFill/>
          <a:ln>
            <a:noFill/>
          </a:ln>
        </p:spPr>
      </p:pic>
      <p:sp>
        <p:nvSpPr>
          <p:cNvPr id="5" name="TextBox 4"/>
          <p:cNvSpPr txBox="1"/>
          <p:nvPr/>
        </p:nvSpPr>
        <p:spPr>
          <a:xfrm>
            <a:off x="6084036" y="4709583"/>
            <a:ext cx="2586202" cy="338554"/>
          </a:xfrm>
          <a:prstGeom prst="rect">
            <a:avLst/>
          </a:prstGeom>
          <a:noFill/>
        </p:spPr>
        <p:txBody>
          <a:bodyPr wrap="square" rtlCol="0">
            <a:spAutoFit/>
          </a:bodyPr>
          <a:lstStyle/>
          <a:p>
            <a:r>
              <a:rPr lang="en-US" sz="1600" dirty="0" smtClean="0"/>
              <a:t>Handy LK, ID Week 2015</a:t>
            </a:r>
            <a:endParaRPr lang="en-US" sz="1600" dirty="0"/>
          </a:p>
        </p:txBody>
      </p:sp>
      <p:sp>
        <p:nvSpPr>
          <p:cNvPr id="6" name="Content Placeholder 4"/>
          <p:cNvSpPr txBox="1">
            <a:spLocks/>
          </p:cNvSpPr>
          <p:nvPr/>
        </p:nvSpPr>
        <p:spPr>
          <a:xfrm>
            <a:off x="132999" y="1637673"/>
            <a:ext cx="2947386" cy="2635798"/>
          </a:xfrm>
          <a:prstGeom prst="rect">
            <a:avLst/>
          </a:prstGeom>
        </p:spPr>
        <p:txBody>
          <a:bodyPr>
            <a:normAutofit/>
          </a:bodyPr>
          <a:lst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9pPr>
          </a:lstStyle>
          <a:p>
            <a:pPr>
              <a:buFont typeface="Arial"/>
              <a:buChar char="•"/>
            </a:pPr>
            <a:r>
              <a:rPr lang="en-US" sz="2000" dirty="0" smtClean="0"/>
              <a:t>10,414 children </a:t>
            </a:r>
            <a:r>
              <a:rPr lang="en-US" sz="2000" dirty="0" err="1" smtClean="0"/>
              <a:t>Dx</a:t>
            </a:r>
            <a:r>
              <a:rPr lang="en-US" sz="2000" dirty="0" smtClean="0"/>
              <a:t> with </a:t>
            </a:r>
            <a:r>
              <a:rPr lang="en-US" sz="2000" dirty="0" smtClean="0"/>
              <a:t>pneumonia</a:t>
            </a:r>
            <a:endParaRPr lang="en-US" sz="2000" dirty="0"/>
          </a:p>
          <a:p>
            <a:pPr>
              <a:buFont typeface="Arial"/>
              <a:buChar char="•"/>
            </a:pPr>
            <a:r>
              <a:rPr lang="en-US" sz="2000" dirty="0" smtClean="0"/>
              <a:t>30 </a:t>
            </a:r>
            <a:r>
              <a:rPr lang="en-US" sz="2000" dirty="0" smtClean="0"/>
              <a:t>practices</a:t>
            </a:r>
          </a:p>
          <a:p>
            <a:pPr>
              <a:buFont typeface="Arial"/>
              <a:buChar char="•"/>
            </a:pPr>
            <a:r>
              <a:rPr lang="en-US" sz="2000" dirty="0" smtClean="0"/>
              <a:t>41% amoxicillin</a:t>
            </a:r>
          </a:p>
          <a:p>
            <a:pPr>
              <a:buFont typeface="Arial"/>
              <a:buChar char="•"/>
            </a:pPr>
            <a:r>
              <a:rPr lang="en-US" sz="2000" dirty="0" smtClean="0"/>
              <a:t>43% </a:t>
            </a:r>
            <a:r>
              <a:rPr lang="en-US" sz="2000" dirty="0" smtClean="0"/>
              <a:t>azithromycin</a:t>
            </a:r>
            <a:endParaRPr lang="en-US" sz="2000" dirty="0" smtClean="0"/>
          </a:p>
        </p:txBody>
      </p:sp>
    </p:spTree>
    <p:extLst>
      <p:ext uri="{BB962C8B-B14F-4D97-AF65-F5344CB8AC3E}">
        <p14:creationId xmlns:p14="http://schemas.microsoft.com/office/powerpoint/2010/main" val="1439772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cs typeface="Arial"/>
              </a:rPr>
              <a:t>WHY outpatient stewardship?</a:t>
            </a:r>
            <a:endParaRPr lang="en-US" sz="3200" dirty="0">
              <a:solidFill>
                <a:srgbClr val="FFFF00"/>
              </a:solidFill>
              <a:cs typeface="Arial"/>
            </a:endParaRPr>
          </a:p>
        </p:txBody>
      </p:sp>
      <p:sp>
        <p:nvSpPr>
          <p:cNvPr id="5" name="Content Placeholder 4"/>
          <p:cNvSpPr>
            <a:spLocks noGrp="1"/>
          </p:cNvSpPr>
          <p:nvPr>
            <p:ph idx="1"/>
          </p:nvPr>
        </p:nvSpPr>
        <p:spPr/>
        <p:txBody>
          <a:bodyPr>
            <a:normAutofit/>
          </a:bodyPr>
          <a:lstStyle/>
          <a:p>
            <a:pPr marL="0" indent="0">
              <a:buNone/>
            </a:pPr>
            <a:r>
              <a:rPr lang="en-US" sz="2800" dirty="0" smtClean="0"/>
              <a:t>“</a:t>
            </a:r>
            <a:r>
              <a:rPr lang="mr-IN" sz="2800" dirty="0" smtClean="0"/>
              <a:t>…</a:t>
            </a:r>
            <a:r>
              <a:rPr lang="en-US" sz="2800" dirty="0" smtClean="0"/>
              <a:t>because that</a:t>
            </a:r>
            <a:r>
              <a:rPr lang="mr-IN" sz="2800" dirty="0" smtClean="0"/>
              <a:t>’</a:t>
            </a:r>
            <a:r>
              <a:rPr lang="en-US" sz="2800" dirty="0" smtClean="0"/>
              <a:t>s where the money is.”</a:t>
            </a:r>
          </a:p>
          <a:p>
            <a:pPr lvl="2">
              <a:buFontTx/>
              <a:buChar char="-"/>
            </a:pPr>
            <a:r>
              <a:rPr lang="en-US" sz="1800" dirty="0" smtClean="0"/>
              <a:t>Willie Sutton, criminal (1901-1980)</a:t>
            </a:r>
          </a:p>
          <a:p>
            <a:pPr>
              <a:buFontTx/>
              <a:buChar char="-"/>
            </a:pPr>
            <a:r>
              <a:rPr lang="en-US" sz="2800" dirty="0" smtClean="0">
                <a:solidFill>
                  <a:srgbClr val="FFFF00"/>
                </a:solidFill>
              </a:rPr>
              <a:t>&gt;90% of antibiotic exposure in outpatients</a:t>
            </a:r>
            <a:endParaRPr lang="en-US" sz="2800" dirty="0">
              <a:solidFill>
                <a:srgbClr val="FFFF00"/>
              </a:solidFill>
            </a:endParaRPr>
          </a:p>
        </p:txBody>
      </p:sp>
      <p:pic>
        <p:nvPicPr>
          <p:cNvPr id="3" name="Picture 2"/>
          <p:cNvPicPr>
            <a:picLocks noChangeAspect="1"/>
          </p:cNvPicPr>
          <p:nvPr/>
        </p:nvPicPr>
        <p:blipFill>
          <a:blip r:embed="rId2"/>
          <a:stretch>
            <a:fillRect/>
          </a:stretch>
        </p:blipFill>
        <p:spPr>
          <a:xfrm>
            <a:off x="7108445" y="0"/>
            <a:ext cx="2035555" cy="2405087"/>
          </a:xfrm>
          <a:prstGeom prst="rect">
            <a:avLst/>
          </a:prstGeom>
        </p:spPr>
      </p:pic>
    </p:spTree>
    <p:extLst>
      <p:ext uri="{BB962C8B-B14F-4D97-AF65-F5344CB8AC3E}">
        <p14:creationId xmlns:p14="http://schemas.microsoft.com/office/powerpoint/2010/main" val="161719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Human behavior And prescribing</a:t>
            </a:r>
            <a:endParaRPr lang="en-US" sz="3600" dirty="0">
              <a:solidFill>
                <a:srgbClr val="FFFF00"/>
              </a:solidFill>
            </a:endParaRPr>
          </a:p>
        </p:txBody>
      </p:sp>
      <p:sp>
        <p:nvSpPr>
          <p:cNvPr id="5" name="Content Placeholder 4"/>
          <p:cNvSpPr txBox="1">
            <a:spLocks/>
          </p:cNvSpPr>
          <p:nvPr/>
        </p:nvSpPr>
        <p:spPr>
          <a:xfrm>
            <a:off x="513159" y="1514475"/>
            <a:ext cx="5904364" cy="2635798"/>
          </a:xfrm>
          <a:prstGeom prst="rect">
            <a:avLst/>
          </a:prstGeom>
        </p:spPr>
        <p:txBody>
          <a:bodyPr>
            <a:normAutofit/>
          </a:bodyPr>
          <a:lst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9pPr>
          </a:lstStyle>
          <a:p>
            <a:pPr>
              <a:buFont typeface="Arial"/>
              <a:buChar char="•"/>
            </a:pPr>
            <a:r>
              <a:rPr lang="en-US" sz="2400" dirty="0" smtClean="0"/>
              <a:t>behavioral determinants and social norms influence antibiotic prescribing</a:t>
            </a:r>
          </a:p>
          <a:p>
            <a:pPr>
              <a:buFont typeface="Arial"/>
              <a:buChar char="•"/>
            </a:pPr>
            <a:r>
              <a:rPr lang="en-US" sz="2400" dirty="0" smtClean="0"/>
              <a:t>therefore, different levers that shape clinician behavior need to be considered at the point of care, where the decision to prescribe is made</a:t>
            </a:r>
          </a:p>
          <a:p>
            <a:pPr marL="0" indent="0">
              <a:buNone/>
            </a:pPr>
            <a:endParaRPr lang="en-US" sz="2400" dirty="0"/>
          </a:p>
        </p:txBody>
      </p:sp>
      <p:pic>
        <p:nvPicPr>
          <p:cNvPr id="7" name="Picture 6"/>
          <p:cNvPicPr>
            <a:picLocks noChangeAspect="1"/>
          </p:cNvPicPr>
          <p:nvPr/>
        </p:nvPicPr>
        <p:blipFill>
          <a:blip r:embed="rId3"/>
          <a:stretch>
            <a:fillRect/>
          </a:stretch>
        </p:blipFill>
        <p:spPr>
          <a:xfrm>
            <a:off x="6595225" y="1610016"/>
            <a:ext cx="2548775" cy="2205190"/>
          </a:xfrm>
          <a:prstGeom prst="rect">
            <a:avLst/>
          </a:prstGeom>
        </p:spPr>
      </p:pic>
    </p:spTree>
    <p:extLst>
      <p:ext uri="{BB962C8B-B14F-4D97-AF65-F5344CB8AC3E}">
        <p14:creationId xmlns:p14="http://schemas.microsoft.com/office/powerpoint/2010/main" val="3026787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99845" y="1943100"/>
            <a:ext cx="8229600" cy="857250"/>
          </a:xfrm>
        </p:spPr>
        <p:txBody>
          <a:bodyPr>
            <a:normAutofit/>
          </a:bodyPr>
          <a:lstStyle/>
          <a:p>
            <a:r>
              <a:rPr lang="en-US" sz="3600" dirty="0" smtClean="0">
                <a:solidFill>
                  <a:srgbClr val="FFFF00"/>
                </a:solidFill>
                <a:cs typeface="Arial"/>
              </a:rPr>
              <a:t>Novel Socio-Behavioral Strategies</a:t>
            </a:r>
            <a:endParaRPr lang="en-US" sz="3600" dirty="0">
              <a:solidFill>
                <a:srgbClr val="FFFF00"/>
              </a:solidFill>
              <a:cs typeface="Arial"/>
            </a:endParaRPr>
          </a:p>
        </p:txBody>
      </p:sp>
    </p:spTree>
    <p:extLst>
      <p:ext uri="{BB962C8B-B14F-4D97-AF65-F5344CB8AC3E}">
        <p14:creationId xmlns:p14="http://schemas.microsoft.com/office/powerpoint/2010/main" val="2933822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3158" y="1436485"/>
            <a:ext cx="8087917" cy="3185247"/>
          </a:xfrm>
        </p:spPr>
        <p:txBody>
          <a:bodyPr>
            <a:noAutofit/>
          </a:bodyPr>
          <a:lstStyle/>
          <a:p>
            <a:pPr>
              <a:buFont typeface="Arial"/>
              <a:buChar char="•"/>
            </a:pPr>
            <a:endParaRPr lang="en-US" sz="2000" dirty="0" smtClean="0">
              <a:latin typeface="Arial"/>
              <a:cs typeface="Arial"/>
            </a:endParaRPr>
          </a:p>
          <a:p>
            <a:pPr>
              <a:buFont typeface="Arial"/>
              <a:buChar char="•"/>
            </a:pPr>
            <a:r>
              <a:rPr lang="en-US" sz="2000" dirty="0" smtClean="0">
                <a:latin typeface="Arial"/>
                <a:cs typeface="Arial"/>
              </a:rPr>
              <a:t>QI interventions often neglect </a:t>
            </a:r>
            <a:r>
              <a:rPr lang="en-US" sz="2000" dirty="0">
                <a:latin typeface="Arial"/>
                <a:cs typeface="Arial"/>
              </a:rPr>
              <a:t>psychosocial and professional factors that may affect clinical </a:t>
            </a:r>
            <a:r>
              <a:rPr lang="en-US" sz="2000" dirty="0" smtClean="0">
                <a:latin typeface="Arial"/>
                <a:cs typeface="Arial"/>
              </a:rPr>
              <a:t>decisions</a:t>
            </a:r>
            <a:endParaRPr lang="en-US" sz="2000" dirty="0">
              <a:latin typeface="Arial"/>
              <a:cs typeface="Arial"/>
            </a:endParaRPr>
          </a:p>
          <a:p>
            <a:pPr>
              <a:buFont typeface="Arial"/>
              <a:buChar char="•"/>
            </a:pPr>
            <a:r>
              <a:rPr lang="en-US" sz="2000" dirty="0" smtClean="0">
                <a:latin typeface="Arial"/>
                <a:cs typeface="Arial"/>
              </a:rPr>
              <a:t>intervention </a:t>
            </a:r>
            <a:r>
              <a:rPr lang="en-US" sz="2000" dirty="0">
                <a:latin typeface="Arial"/>
                <a:cs typeface="Arial"/>
              </a:rPr>
              <a:t>that takes advantage of clinicians’ </a:t>
            </a:r>
            <a:r>
              <a:rPr lang="en-US" sz="2000" dirty="0" smtClean="0">
                <a:latin typeface="Arial"/>
                <a:cs typeface="Arial"/>
              </a:rPr>
              <a:t>desire </a:t>
            </a:r>
            <a:r>
              <a:rPr lang="en-US" sz="2000" dirty="0">
                <a:latin typeface="Arial"/>
                <a:cs typeface="Arial"/>
              </a:rPr>
              <a:t>to be consistent with their public </a:t>
            </a:r>
            <a:r>
              <a:rPr lang="en-US" sz="2000" dirty="0" smtClean="0">
                <a:latin typeface="Arial"/>
                <a:cs typeface="Arial"/>
              </a:rPr>
              <a:t>commitments</a:t>
            </a:r>
          </a:p>
          <a:p>
            <a:pPr>
              <a:buFont typeface="Arial"/>
              <a:buChar char="•"/>
            </a:pPr>
            <a:r>
              <a:rPr lang="en-US" sz="2000" dirty="0" smtClean="0">
                <a:latin typeface="Arial"/>
                <a:cs typeface="Arial"/>
              </a:rPr>
              <a:t>simple</a:t>
            </a:r>
            <a:r>
              <a:rPr lang="en-US" sz="2000" dirty="0">
                <a:latin typeface="Arial"/>
                <a:cs typeface="Arial"/>
              </a:rPr>
              <a:t>, </a:t>
            </a:r>
            <a:r>
              <a:rPr lang="en-US" sz="2000" dirty="0">
                <a:solidFill>
                  <a:srgbClr val="FFFF00"/>
                </a:solidFill>
                <a:latin typeface="Arial"/>
                <a:cs typeface="Arial"/>
              </a:rPr>
              <a:t>low-cost behavioral “nudge</a:t>
            </a:r>
            <a:r>
              <a:rPr lang="en-US" sz="2000" dirty="0" smtClean="0">
                <a:solidFill>
                  <a:srgbClr val="FFFF00"/>
                </a:solidFill>
                <a:latin typeface="Arial"/>
                <a:cs typeface="Arial"/>
              </a:rPr>
              <a:t>”</a:t>
            </a:r>
            <a:r>
              <a:rPr lang="en-US" sz="2000" dirty="0">
                <a:solidFill>
                  <a:srgbClr val="FFFF00"/>
                </a:solidFill>
                <a:latin typeface="Arial"/>
                <a:cs typeface="Arial"/>
              </a:rPr>
              <a:t> </a:t>
            </a:r>
            <a:r>
              <a:rPr lang="en-US" sz="2000" dirty="0" smtClean="0">
                <a:solidFill>
                  <a:srgbClr val="FFFF00"/>
                </a:solidFill>
                <a:latin typeface="Arial"/>
                <a:cs typeface="Arial"/>
              </a:rPr>
              <a:t>in form </a:t>
            </a:r>
            <a:r>
              <a:rPr lang="en-US" sz="2000" dirty="0">
                <a:solidFill>
                  <a:srgbClr val="FFFF00"/>
                </a:solidFill>
                <a:latin typeface="Arial"/>
                <a:cs typeface="Arial"/>
              </a:rPr>
              <a:t>of a public commitment device</a:t>
            </a:r>
            <a:r>
              <a:rPr lang="en-US" sz="2000" dirty="0">
                <a:latin typeface="Arial"/>
                <a:cs typeface="Arial"/>
              </a:rPr>
              <a:t>: a poster-sized letter signed by </a:t>
            </a:r>
            <a:r>
              <a:rPr lang="en-US" sz="2000" dirty="0" smtClean="0">
                <a:latin typeface="Arial"/>
                <a:cs typeface="Arial"/>
              </a:rPr>
              <a:t>clinicians </a:t>
            </a:r>
            <a:r>
              <a:rPr lang="en-US" sz="2000" dirty="0">
                <a:latin typeface="Arial"/>
                <a:cs typeface="Arial"/>
              </a:rPr>
              <a:t>and posted in their examination rooms indicating their commitment to reducing inappropriate antibiotic use for </a:t>
            </a:r>
            <a:r>
              <a:rPr lang="en-US" sz="2000" dirty="0" smtClean="0">
                <a:latin typeface="Arial"/>
                <a:cs typeface="Arial"/>
              </a:rPr>
              <a:t>ARTIs </a:t>
            </a:r>
          </a:p>
          <a:p>
            <a:endParaRPr lang="en-US" sz="2000" dirty="0">
              <a:latin typeface="Arial"/>
              <a:cs typeface="Arial"/>
            </a:endParaRPr>
          </a:p>
          <a:p>
            <a:endParaRPr lang="en-US" dirty="0"/>
          </a:p>
        </p:txBody>
      </p:sp>
      <p:pic>
        <p:nvPicPr>
          <p:cNvPr id="7" name="Picture 6"/>
          <p:cNvPicPr>
            <a:picLocks noChangeAspect="1"/>
          </p:cNvPicPr>
          <p:nvPr/>
        </p:nvPicPr>
        <p:blipFill>
          <a:blip r:embed="rId3"/>
          <a:stretch>
            <a:fillRect/>
          </a:stretch>
        </p:blipFill>
        <p:spPr>
          <a:xfrm>
            <a:off x="1342906" y="0"/>
            <a:ext cx="6555449" cy="1451450"/>
          </a:xfrm>
          <a:prstGeom prst="rect">
            <a:avLst/>
          </a:prstGeom>
          <a:solidFill>
            <a:schemeClr val="tx1"/>
          </a:solidFill>
        </p:spPr>
      </p:pic>
      <p:pic>
        <p:nvPicPr>
          <p:cNvPr id="11" name="Picture 10"/>
          <p:cNvPicPr>
            <a:picLocks noChangeAspect="1"/>
          </p:cNvPicPr>
          <p:nvPr/>
        </p:nvPicPr>
        <p:blipFill>
          <a:blip r:embed="rId4"/>
          <a:stretch>
            <a:fillRect/>
          </a:stretch>
        </p:blipFill>
        <p:spPr>
          <a:xfrm>
            <a:off x="1339101" y="4851400"/>
            <a:ext cx="4965700" cy="292100"/>
          </a:xfrm>
          <a:prstGeom prst="rect">
            <a:avLst/>
          </a:prstGeom>
          <a:solidFill>
            <a:schemeClr val="tx1"/>
          </a:solidFill>
        </p:spPr>
      </p:pic>
    </p:spTree>
    <p:extLst>
      <p:ext uri="{BB962C8B-B14F-4D97-AF65-F5344CB8AC3E}">
        <p14:creationId xmlns:p14="http://schemas.microsoft.com/office/powerpoint/2010/main" val="130396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Content Placeholder 4"/>
          <p:cNvSpPr>
            <a:spLocks noGrp="1"/>
          </p:cNvSpPr>
          <p:nvPr>
            <p:ph idx="1"/>
          </p:nvPr>
        </p:nvSpPr>
        <p:spPr>
          <a:xfrm>
            <a:off x="457200" y="285750"/>
            <a:ext cx="8229600" cy="4343400"/>
          </a:xfrm>
        </p:spPr>
        <p:txBody>
          <a:bodyPr>
            <a:noAutofit/>
          </a:bodyPr>
          <a:lstStyle/>
          <a:p>
            <a:pPr marL="0" indent="0">
              <a:buNone/>
            </a:pPr>
            <a:r>
              <a:rPr lang="en-US" sz="2000" i="1" dirty="0" smtClean="0">
                <a:latin typeface="Arial"/>
                <a:cs typeface="Arial"/>
              </a:rPr>
              <a:t>Antibiotics</a:t>
            </a:r>
            <a:r>
              <a:rPr lang="en-US" sz="2000" i="1" dirty="0">
                <a:latin typeface="Arial"/>
                <a:cs typeface="Arial"/>
              </a:rPr>
              <a:t>, like penicillin, fight infections due to bacteria </a:t>
            </a:r>
            <a:r>
              <a:rPr lang="en-US" sz="2000" i="1" dirty="0" smtClean="0">
                <a:latin typeface="Arial"/>
                <a:cs typeface="Arial"/>
              </a:rPr>
              <a:t>… but </a:t>
            </a:r>
            <a:r>
              <a:rPr lang="en-US" sz="2000" i="1" dirty="0">
                <a:latin typeface="Arial"/>
                <a:cs typeface="Arial"/>
              </a:rPr>
              <a:t>these medicines can cause side effects like skin rashes, diarrhea, or yeast infections. </a:t>
            </a:r>
            <a:r>
              <a:rPr lang="en-US" sz="2000" i="1" dirty="0">
                <a:solidFill>
                  <a:srgbClr val="FFFF00"/>
                </a:solidFill>
                <a:latin typeface="Arial"/>
                <a:cs typeface="Arial"/>
              </a:rPr>
              <a:t>If your symptoms are from a virus and not from bacteria, you won’t get better with an antibiotic, and you could still get these bad side </a:t>
            </a:r>
            <a:r>
              <a:rPr lang="en-US" sz="2000" i="1" dirty="0" smtClean="0">
                <a:solidFill>
                  <a:srgbClr val="FFFF00"/>
                </a:solidFill>
                <a:latin typeface="Arial"/>
                <a:cs typeface="Arial"/>
              </a:rPr>
              <a:t>effects.</a:t>
            </a:r>
            <a:endParaRPr lang="en-US" sz="2000" i="1" dirty="0">
              <a:latin typeface="Arial"/>
              <a:cs typeface="Arial"/>
            </a:endParaRPr>
          </a:p>
          <a:p>
            <a:pPr marL="0" indent="0">
              <a:buNone/>
            </a:pPr>
            <a:r>
              <a:rPr lang="en-US" sz="2000" i="1" dirty="0" smtClean="0">
                <a:latin typeface="Arial"/>
                <a:cs typeface="Arial"/>
              </a:rPr>
              <a:t>Antibiotics </a:t>
            </a:r>
            <a:r>
              <a:rPr lang="en-US" sz="2000" i="1" dirty="0">
                <a:latin typeface="Arial"/>
                <a:cs typeface="Arial"/>
              </a:rPr>
              <a:t>also make bacteria more resistant to them. This can make future infections harder to treat. This means that </a:t>
            </a:r>
            <a:r>
              <a:rPr lang="en-US" sz="2000" i="1" dirty="0" smtClean="0">
                <a:solidFill>
                  <a:srgbClr val="FFFF00"/>
                </a:solidFill>
                <a:latin typeface="Arial"/>
                <a:cs typeface="Arial"/>
              </a:rPr>
              <a:t>antibiotics </a:t>
            </a:r>
            <a:r>
              <a:rPr lang="en-US" sz="2000" i="1" dirty="0">
                <a:solidFill>
                  <a:srgbClr val="FFFF00"/>
                </a:solidFill>
                <a:latin typeface="Arial"/>
                <a:cs typeface="Arial"/>
              </a:rPr>
              <a:t>might not work when you really need them</a:t>
            </a:r>
            <a:r>
              <a:rPr lang="en-US" sz="2000" i="1" dirty="0">
                <a:latin typeface="Arial"/>
                <a:cs typeface="Arial"/>
              </a:rPr>
              <a:t>. Because of this, it is important that you only use an antibiotic when it is </a:t>
            </a:r>
            <a:r>
              <a:rPr lang="en-US" sz="2000" i="1" dirty="0" smtClean="0">
                <a:latin typeface="Arial"/>
                <a:cs typeface="Arial"/>
              </a:rPr>
              <a:t>necessary …</a:t>
            </a:r>
            <a:endParaRPr lang="en-US" sz="2000" i="1" dirty="0">
              <a:latin typeface="Arial"/>
              <a:cs typeface="Arial"/>
            </a:endParaRPr>
          </a:p>
          <a:p>
            <a:pPr marL="0" indent="0">
              <a:buNone/>
            </a:pPr>
            <a:r>
              <a:rPr lang="en-US" sz="2000" i="1" dirty="0" smtClean="0">
                <a:solidFill>
                  <a:srgbClr val="FFFF00"/>
                </a:solidFill>
                <a:latin typeface="Arial"/>
                <a:cs typeface="Arial"/>
              </a:rPr>
              <a:t>Your </a:t>
            </a:r>
            <a:r>
              <a:rPr lang="en-US" sz="2000" i="1" dirty="0">
                <a:solidFill>
                  <a:srgbClr val="FFFF00"/>
                </a:solidFill>
                <a:latin typeface="Arial"/>
                <a:cs typeface="Arial"/>
              </a:rPr>
              <a:t>health is very important to us. As your doctors, we promise to treat your illness in the best way possible. We are also dedicated to avoid prescribing antibiotics when they are likely to do more harm than good. </a:t>
            </a:r>
            <a:endParaRPr lang="en-US" sz="2000" dirty="0">
              <a:solidFill>
                <a:srgbClr val="FFFF00"/>
              </a:solidFill>
              <a:latin typeface="Arial"/>
              <a:cs typeface="Arial"/>
            </a:endParaRPr>
          </a:p>
        </p:txBody>
      </p:sp>
      <p:pic>
        <p:nvPicPr>
          <p:cNvPr id="4" name="Picture 3"/>
          <p:cNvPicPr>
            <a:picLocks noChangeAspect="1"/>
          </p:cNvPicPr>
          <p:nvPr/>
        </p:nvPicPr>
        <p:blipFill>
          <a:blip r:embed="rId3"/>
          <a:stretch>
            <a:fillRect/>
          </a:stretch>
        </p:blipFill>
        <p:spPr>
          <a:xfrm>
            <a:off x="1339101" y="4851400"/>
            <a:ext cx="4965700" cy="292100"/>
          </a:xfrm>
          <a:prstGeom prst="rect">
            <a:avLst/>
          </a:prstGeom>
          <a:solidFill>
            <a:schemeClr val="tx1"/>
          </a:solidFill>
        </p:spPr>
      </p:pic>
    </p:spTree>
    <p:extLst>
      <p:ext uri="{BB962C8B-B14F-4D97-AF65-F5344CB8AC3E}">
        <p14:creationId xmlns:p14="http://schemas.microsoft.com/office/powerpoint/2010/main" val="753234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71799"/>
            <a:ext cx="9180594" cy="1901420"/>
          </a:xfrm>
          <a:prstGeom prst="rect">
            <a:avLst/>
          </a:prstGeom>
        </p:spPr>
      </p:pic>
      <p:pic>
        <p:nvPicPr>
          <p:cNvPr id="5" name="Picture 4"/>
          <p:cNvPicPr>
            <a:picLocks noChangeAspect="1"/>
          </p:cNvPicPr>
          <p:nvPr/>
        </p:nvPicPr>
        <p:blipFill>
          <a:blip r:embed="rId4"/>
          <a:stretch>
            <a:fillRect/>
          </a:stretch>
        </p:blipFill>
        <p:spPr>
          <a:xfrm>
            <a:off x="1339101" y="4851400"/>
            <a:ext cx="4965700" cy="292100"/>
          </a:xfrm>
          <a:prstGeom prst="rect">
            <a:avLst/>
          </a:prstGeom>
          <a:solidFill>
            <a:schemeClr val="tx1"/>
          </a:solidFill>
        </p:spPr>
      </p:pic>
    </p:spTree>
    <p:extLst>
      <p:ext uri="{BB962C8B-B14F-4D97-AF65-F5344CB8AC3E}">
        <p14:creationId xmlns:p14="http://schemas.microsoft.com/office/powerpoint/2010/main" val="650947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Content Placeholder 4"/>
          <p:cNvSpPr>
            <a:spLocks noGrp="1"/>
          </p:cNvSpPr>
          <p:nvPr>
            <p:ph idx="1"/>
          </p:nvPr>
        </p:nvSpPr>
        <p:spPr>
          <a:xfrm>
            <a:off x="522780" y="1706890"/>
            <a:ext cx="8087917" cy="3034393"/>
          </a:xfrm>
        </p:spPr>
        <p:txBody>
          <a:bodyPr>
            <a:noAutofit/>
          </a:bodyPr>
          <a:lstStyle/>
          <a:p>
            <a:pPr marL="342900" lvl="1" indent="0">
              <a:buNone/>
            </a:pPr>
            <a:r>
              <a:rPr lang="en-US" sz="2000" u="sng" dirty="0" smtClean="0">
                <a:cs typeface="Arial"/>
              </a:rPr>
              <a:t>Suggested alternatives</a:t>
            </a:r>
          </a:p>
          <a:p>
            <a:pPr lvl="2">
              <a:buFont typeface="Arial"/>
              <a:buChar char="•"/>
            </a:pPr>
            <a:r>
              <a:rPr lang="en-US" sz="2000" dirty="0">
                <a:cs typeface="Arial"/>
              </a:rPr>
              <a:t>a</a:t>
            </a:r>
            <a:r>
              <a:rPr lang="en-US" sz="2000" dirty="0" smtClean="0">
                <a:cs typeface="Arial"/>
              </a:rPr>
              <a:t>ntibiotics </a:t>
            </a:r>
            <a:r>
              <a:rPr lang="en-US" sz="2000" dirty="0" smtClean="0">
                <a:cs typeface="Arial"/>
              </a:rPr>
              <a:t>are generally not indicated for this”</a:t>
            </a:r>
          </a:p>
          <a:p>
            <a:pPr marL="342900" lvl="1" indent="0">
              <a:buNone/>
            </a:pPr>
            <a:r>
              <a:rPr lang="en-US" sz="2000" u="sng" dirty="0" smtClean="0">
                <a:cs typeface="Arial"/>
              </a:rPr>
              <a:t>Accountable justification</a:t>
            </a:r>
          </a:p>
          <a:p>
            <a:pPr lvl="2">
              <a:buFont typeface="Arial"/>
              <a:buChar char="•"/>
            </a:pPr>
            <a:r>
              <a:rPr lang="en-US" sz="2000" dirty="0">
                <a:cs typeface="Arial"/>
              </a:rPr>
              <a:t>f</a:t>
            </a:r>
            <a:r>
              <a:rPr lang="en-US" sz="2000" dirty="0" smtClean="0">
                <a:cs typeface="Arial"/>
              </a:rPr>
              <a:t>ree </a:t>
            </a:r>
            <a:r>
              <a:rPr lang="en-US" sz="2000" dirty="0" smtClean="0">
                <a:cs typeface="Arial"/>
              </a:rPr>
              <a:t>text, or “no justification given”</a:t>
            </a:r>
          </a:p>
          <a:p>
            <a:pPr marL="342900" lvl="1" indent="0">
              <a:buNone/>
            </a:pPr>
            <a:r>
              <a:rPr lang="en-US" sz="2000" u="sng" dirty="0" smtClean="0">
                <a:cs typeface="Arial"/>
              </a:rPr>
              <a:t>Peer comparison</a:t>
            </a:r>
          </a:p>
          <a:p>
            <a:pPr lvl="2">
              <a:buFont typeface="Arial"/>
              <a:buChar char="•"/>
            </a:pPr>
            <a:r>
              <a:rPr lang="en-US" sz="2000" dirty="0" smtClean="0">
                <a:cs typeface="Arial"/>
              </a:rPr>
              <a:t>top </a:t>
            </a:r>
            <a:r>
              <a:rPr lang="en-US" sz="2000" dirty="0" err="1" smtClean="0">
                <a:cs typeface="Arial"/>
              </a:rPr>
              <a:t>decile</a:t>
            </a:r>
            <a:r>
              <a:rPr lang="en-US" sz="2000" dirty="0" smtClean="0">
                <a:cs typeface="Arial"/>
              </a:rPr>
              <a:t> </a:t>
            </a:r>
            <a:r>
              <a:rPr lang="en-US" sz="2000" dirty="0" smtClean="0">
                <a:cs typeface="Arial"/>
              </a:rPr>
              <a:t>“</a:t>
            </a:r>
            <a:r>
              <a:rPr lang="en-US" sz="2000" dirty="0" smtClean="0">
                <a:cs typeface="Arial"/>
              </a:rPr>
              <a:t>top</a:t>
            </a:r>
            <a:r>
              <a:rPr lang="en-US" sz="2000" dirty="0" smtClean="0">
                <a:cs typeface="Arial"/>
              </a:rPr>
              <a:t> </a:t>
            </a:r>
            <a:r>
              <a:rPr lang="en-US" sz="2000" dirty="0" smtClean="0">
                <a:cs typeface="Arial"/>
              </a:rPr>
              <a:t>performer” or “not top performer” </a:t>
            </a:r>
            <a:endParaRPr lang="en-US" sz="2000" dirty="0">
              <a:cs typeface="Arial"/>
            </a:endParaRPr>
          </a:p>
        </p:txBody>
      </p:sp>
      <p:pic>
        <p:nvPicPr>
          <p:cNvPr id="5" name="Picture 4"/>
          <p:cNvPicPr>
            <a:picLocks noChangeAspect="1"/>
          </p:cNvPicPr>
          <p:nvPr/>
        </p:nvPicPr>
        <p:blipFill>
          <a:blip r:embed="rId3"/>
          <a:stretch>
            <a:fillRect/>
          </a:stretch>
        </p:blipFill>
        <p:spPr>
          <a:xfrm>
            <a:off x="5870841" y="4778174"/>
            <a:ext cx="2895600" cy="241300"/>
          </a:xfrm>
          <a:prstGeom prst="rect">
            <a:avLst/>
          </a:prstGeom>
        </p:spPr>
      </p:pic>
      <p:pic>
        <p:nvPicPr>
          <p:cNvPr id="6" name="Picture 5"/>
          <p:cNvPicPr>
            <a:picLocks noChangeAspect="1"/>
          </p:cNvPicPr>
          <p:nvPr/>
        </p:nvPicPr>
        <p:blipFill>
          <a:blip r:embed="rId4"/>
          <a:stretch>
            <a:fillRect/>
          </a:stretch>
        </p:blipFill>
        <p:spPr>
          <a:xfrm>
            <a:off x="0" y="0"/>
            <a:ext cx="6526063" cy="1870527"/>
          </a:xfrm>
          <a:prstGeom prst="rect">
            <a:avLst/>
          </a:prstGeom>
        </p:spPr>
      </p:pic>
    </p:spTree>
    <p:extLst>
      <p:ext uri="{BB962C8B-B14F-4D97-AF65-F5344CB8AC3E}">
        <p14:creationId xmlns:p14="http://schemas.microsoft.com/office/powerpoint/2010/main" val="2481881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Intervention 3: Peer Comparison</a:t>
            </a:r>
            <a:endParaRPr lang="en-US" sz="3600" dirty="0">
              <a:solidFill>
                <a:srgbClr val="FFFF00"/>
              </a:solidFill>
            </a:endParaRPr>
          </a:p>
        </p:txBody>
      </p:sp>
      <p:sp>
        <p:nvSpPr>
          <p:cNvPr id="3" name="Content Placeholder 2"/>
          <p:cNvSpPr>
            <a:spLocks noGrp="1"/>
          </p:cNvSpPr>
          <p:nvPr>
            <p:ph idx="1"/>
          </p:nvPr>
        </p:nvSpPr>
        <p:spPr/>
        <p:txBody>
          <a:bodyPr>
            <a:noAutofit/>
          </a:bodyPr>
          <a:lstStyle/>
          <a:p>
            <a:pPr>
              <a:spcBef>
                <a:spcPts val="0"/>
              </a:spcBef>
              <a:buNone/>
            </a:pPr>
            <a:r>
              <a:rPr lang="en-US" sz="2000" b="1" i="1" dirty="0" smtClean="0">
                <a:solidFill>
                  <a:srgbClr val="FFFF00"/>
                </a:solidFill>
              </a:rPr>
              <a:t>“You are a Top Performer”</a:t>
            </a:r>
            <a:r>
              <a:rPr lang="en-US" sz="2000" dirty="0" smtClean="0"/>
              <a:t/>
            </a:r>
            <a:br>
              <a:rPr lang="en-US" sz="2000" dirty="0" smtClean="0"/>
            </a:br>
            <a:r>
              <a:rPr lang="en-US" sz="2000" dirty="0" smtClean="0"/>
              <a:t>You are in the top 10% of clinicians. You wrote 0 prescriptions out of 21 acute respiratory infection cases that did not warrant antibiotics. </a:t>
            </a:r>
          </a:p>
          <a:p>
            <a:pPr>
              <a:buNone/>
            </a:pPr>
            <a:endParaRPr lang="en-US" sz="2000" b="1" i="1" dirty="0" smtClean="0"/>
          </a:p>
          <a:p>
            <a:pPr>
              <a:buNone/>
            </a:pPr>
            <a:r>
              <a:rPr lang="en-US" sz="2000" b="1" i="1" dirty="0" smtClean="0">
                <a:solidFill>
                  <a:srgbClr val="FFFF00"/>
                </a:solidFill>
              </a:rPr>
              <a:t>“You are not a Top Performer”</a:t>
            </a:r>
            <a:r>
              <a:rPr lang="en-US" sz="2000" dirty="0" smtClean="0">
                <a:solidFill>
                  <a:srgbClr val="FFFF00"/>
                </a:solidFill>
              </a:rPr>
              <a:t/>
            </a:r>
            <a:br>
              <a:rPr lang="en-US" sz="2000" dirty="0" smtClean="0">
                <a:solidFill>
                  <a:srgbClr val="FFFF00"/>
                </a:solidFill>
              </a:rPr>
            </a:br>
            <a:r>
              <a:rPr lang="en-US" sz="2000" dirty="0" smtClean="0"/>
              <a:t>Your inappropriate antibiotic prescribing rate is 15%. Top performers' rate is 0%. You wrote 3 prescriptions out of 20 acute respiratory infection cases that did not warrant antibiotics.</a:t>
            </a:r>
          </a:p>
          <a:p>
            <a:endParaRPr lang="en-US" dirty="0"/>
          </a:p>
        </p:txBody>
      </p:sp>
      <p:pic>
        <p:nvPicPr>
          <p:cNvPr id="4" name="Picture 3"/>
          <p:cNvPicPr>
            <a:picLocks noChangeAspect="1"/>
          </p:cNvPicPr>
          <p:nvPr/>
        </p:nvPicPr>
        <p:blipFill>
          <a:blip r:embed="rId3"/>
          <a:stretch>
            <a:fillRect/>
          </a:stretch>
        </p:blipFill>
        <p:spPr>
          <a:xfrm>
            <a:off x="5870841" y="4778174"/>
            <a:ext cx="2895600" cy="241300"/>
          </a:xfrm>
          <a:prstGeom prst="rect">
            <a:avLst/>
          </a:prstGeom>
        </p:spPr>
      </p:pic>
    </p:spTree>
    <p:extLst>
      <p:ext uri="{BB962C8B-B14F-4D97-AF65-F5344CB8AC3E}">
        <p14:creationId xmlns:p14="http://schemas.microsoft.com/office/powerpoint/2010/main" val="251412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69900"/>
            <a:ext cx="9144000" cy="4184754"/>
          </a:xfrm>
          <a:prstGeom prst="rect">
            <a:avLst/>
          </a:prstGeom>
        </p:spPr>
      </p:pic>
      <p:pic>
        <p:nvPicPr>
          <p:cNvPr id="5" name="Picture 4"/>
          <p:cNvPicPr>
            <a:picLocks noChangeAspect="1"/>
          </p:cNvPicPr>
          <p:nvPr/>
        </p:nvPicPr>
        <p:blipFill>
          <a:blip r:embed="rId3"/>
          <a:stretch>
            <a:fillRect/>
          </a:stretch>
        </p:blipFill>
        <p:spPr>
          <a:xfrm>
            <a:off x="5870841" y="4778174"/>
            <a:ext cx="2895600" cy="241300"/>
          </a:xfrm>
          <a:prstGeom prst="rect">
            <a:avLst/>
          </a:prstGeom>
        </p:spPr>
      </p:pic>
    </p:spTree>
    <p:extLst>
      <p:ext uri="{BB962C8B-B14F-4D97-AF65-F5344CB8AC3E}">
        <p14:creationId xmlns:p14="http://schemas.microsoft.com/office/powerpoint/2010/main" val="391207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3600" dirty="0" smtClean="0">
                <a:solidFill>
                  <a:srgbClr val="FFFF00"/>
                </a:solidFill>
              </a:rPr>
              <a:t>Summary </a:t>
            </a:r>
            <a:endParaRPr lang="en-US" sz="3600" dirty="0">
              <a:solidFill>
                <a:srgbClr val="FFFF00"/>
              </a:solidFill>
            </a:endParaRPr>
          </a:p>
        </p:txBody>
      </p:sp>
      <p:sp>
        <p:nvSpPr>
          <p:cNvPr id="21508" name="Content Placeholder 4"/>
          <p:cNvSpPr>
            <a:spLocks noGrp="1"/>
          </p:cNvSpPr>
          <p:nvPr>
            <p:ph idx="1"/>
          </p:nvPr>
        </p:nvSpPr>
        <p:spPr>
          <a:xfrm>
            <a:off x="513158" y="1478122"/>
            <a:ext cx="8087917" cy="3372615"/>
          </a:xfrm>
        </p:spPr>
        <p:txBody>
          <a:bodyPr>
            <a:noAutofit/>
          </a:bodyPr>
          <a:lstStyle/>
          <a:p>
            <a:pPr>
              <a:buFont typeface="Arial"/>
              <a:buChar char="•"/>
            </a:pPr>
            <a:r>
              <a:rPr lang="en-US" sz="2000" dirty="0">
                <a:latin typeface="Arial"/>
                <a:cs typeface="Arial"/>
              </a:rPr>
              <a:t>a</a:t>
            </a:r>
            <a:r>
              <a:rPr lang="en-US" sz="2000" dirty="0" smtClean="0">
                <a:latin typeface="Arial"/>
                <a:cs typeface="Arial"/>
              </a:rPr>
              <a:t>ntibiotic prescribing in the ambulatory setting is common and has only slightly improved in certain areas over time</a:t>
            </a:r>
          </a:p>
          <a:p>
            <a:pPr>
              <a:buFont typeface="Arial"/>
              <a:buChar char="•"/>
            </a:pPr>
            <a:r>
              <a:rPr lang="en-US" sz="2000" dirty="0" smtClean="0">
                <a:latin typeface="Arial"/>
                <a:cs typeface="Arial"/>
              </a:rPr>
              <a:t>many investigators and public health entities have implemented promising strategies to improve use, such as education, audit with feedback, and decision support</a:t>
            </a:r>
          </a:p>
          <a:p>
            <a:pPr>
              <a:buFont typeface="Arial"/>
              <a:buChar char="•"/>
            </a:pPr>
            <a:r>
              <a:rPr lang="en-US" sz="2000" dirty="0" smtClean="0">
                <a:latin typeface="Arial"/>
                <a:cs typeface="Arial"/>
              </a:rPr>
              <a:t>socio-behavioral approaches, such as improving communication and holding clinicians accountable can also be effective</a:t>
            </a:r>
          </a:p>
        </p:txBody>
      </p:sp>
    </p:spTree>
    <p:extLst>
      <p:ext uri="{BB962C8B-B14F-4D97-AF65-F5344CB8AC3E}">
        <p14:creationId xmlns:p14="http://schemas.microsoft.com/office/powerpoint/2010/main" val="1801723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rPr>
              <a:t>What we need</a:t>
            </a:r>
            <a:endParaRPr lang="en-US" sz="3600" dirty="0">
              <a:solidFill>
                <a:srgbClr val="FFFF00"/>
              </a:solidFill>
            </a:endParaRPr>
          </a:p>
        </p:txBody>
      </p:sp>
      <p:sp>
        <p:nvSpPr>
          <p:cNvPr id="21508" name="Content Placeholder 4"/>
          <p:cNvSpPr>
            <a:spLocks noGrp="1"/>
          </p:cNvSpPr>
          <p:nvPr>
            <p:ph idx="1"/>
          </p:nvPr>
        </p:nvSpPr>
        <p:spPr>
          <a:xfrm>
            <a:off x="513158" y="1514475"/>
            <a:ext cx="8087917" cy="3546710"/>
          </a:xfrm>
        </p:spPr>
        <p:txBody>
          <a:bodyPr>
            <a:noAutofit/>
          </a:bodyPr>
          <a:lstStyle/>
          <a:p>
            <a:pPr>
              <a:buFont typeface="Arial"/>
              <a:buChar char="•"/>
            </a:pPr>
            <a:r>
              <a:rPr lang="en-US" sz="2000" u="sng" dirty="0">
                <a:cs typeface="Arial"/>
              </a:rPr>
              <a:t>Widespread implementation of the approaches we already have</a:t>
            </a:r>
          </a:p>
          <a:p>
            <a:pPr>
              <a:buFont typeface="Arial"/>
              <a:buChar char="•"/>
            </a:pPr>
            <a:r>
              <a:rPr lang="en-US" sz="2000" dirty="0" smtClean="0">
                <a:latin typeface="Arial"/>
                <a:cs typeface="Arial"/>
              </a:rPr>
              <a:t>mechanism for tracking antibiotic use for benchmarking/feedback</a:t>
            </a:r>
          </a:p>
          <a:p>
            <a:pPr lvl="1">
              <a:buFont typeface="Arial"/>
              <a:buChar char="•"/>
            </a:pPr>
            <a:r>
              <a:rPr lang="en-US" sz="2000" dirty="0" smtClean="0">
                <a:latin typeface="Arial" charset="0"/>
                <a:ea typeface="ＭＳ Ｐゴシック" charset="0"/>
                <a:cs typeface="Arial" charset="0"/>
              </a:rPr>
              <a:t>overall antibiotic use; by condition/setting to identify targets</a:t>
            </a:r>
          </a:p>
          <a:p>
            <a:pPr lvl="1">
              <a:buFont typeface="Arial"/>
              <a:buChar char="•"/>
            </a:pPr>
            <a:r>
              <a:rPr lang="en-US" sz="2000" dirty="0" smtClean="0">
                <a:latin typeface="Arial" charset="0"/>
                <a:ea typeface="ＭＳ Ｐゴシック" charset="0"/>
                <a:cs typeface="Arial" charset="0"/>
              </a:rPr>
              <a:t>antibiotic choice (FQ, macrolides, 3</a:t>
            </a:r>
            <a:r>
              <a:rPr lang="en-US" sz="2000" baseline="30000" dirty="0" smtClean="0">
                <a:latin typeface="Arial" charset="0"/>
                <a:ea typeface="ＭＳ Ｐゴシック" charset="0"/>
                <a:cs typeface="Arial" charset="0"/>
              </a:rPr>
              <a:t>rd</a:t>
            </a:r>
            <a:r>
              <a:rPr lang="en-US" sz="2000" dirty="0" smtClean="0">
                <a:latin typeface="Arial" charset="0"/>
                <a:ea typeface="ＭＳ Ｐゴシック" charset="0"/>
                <a:cs typeface="Arial" charset="0"/>
              </a:rPr>
              <a:t> </a:t>
            </a:r>
            <a:r>
              <a:rPr lang="en-US" sz="2000" dirty="0" err="1" smtClean="0">
                <a:latin typeface="Arial" charset="0"/>
                <a:ea typeface="ＭＳ Ｐゴシック" charset="0"/>
                <a:cs typeface="Arial" charset="0"/>
              </a:rPr>
              <a:t>ceph</a:t>
            </a:r>
            <a:r>
              <a:rPr lang="en-US" sz="2000" dirty="0" smtClean="0">
                <a:latin typeface="Arial" charset="0"/>
                <a:ea typeface="ＭＳ Ｐゴシック" charset="0"/>
                <a:cs typeface="Arial" charset="0"/>
              </a:rPr>
              <a:t>)</a:t>
            </a:r>
          </a:p>
          <a:p>
            <a:pPr>
              <a:buFont typeface="Arial"/>
              <a:buChar char="•"/>
            </a:pPr>
            <a:r>
              <a:rPr lang="en-US" sz="2000" dirty="0" smtClean="0">
                <a:latin typeface="Arial"/>
                <a:cs typeface="Arial"/>
              </a:rPr>
              <a:t>additional targets:</a:t>
            </a:r>
          </a:p>
          <a:p>
            <a:pPr lvl="1">
              <a:buFont typeface="Arial"/>
              <a:buChar char="•"/>
            </a:pPr>
            <a:r>
              <a:rPr lang="en-US" sz="2000" dirty="0" smtClean="0">
                <a:latin typeface="Arial"/>
                <a:cs typeface="Arial"/>
              </a:rPr>
              <a:t>duration of </a:t>
            </a:r>
            <a:r>
              <a:rPr lang="en-US" sz="2000" dirty="0" err="1" smtClean="0">
                <a:latin typeface="Arial"/>
                <a:cs typeface="Arial"/>
              </a:rPr>
              <a:t>Tx</a:t>
            </a:r>
            <a:r>
              <a:rPr lang="en-US" sz="2000" dirty="0" smtClean="0">
                <a:latin typeface="Arial"/>
                <a:cs typeface="Arial"/>
              </a:rPr>
              <a:t> (UTI, CAP, AOM)</a:t>
            </a:r>
          </a:p>
          <a:p>
            <a:pPr lvl="1">
              <a:buFont typeface="Arial"/>
              <a:buChar char="•"/>
            </a:pPr>
            <a:r>
              <a:rPr lang="en-US" sz="2000" dirty="0">
                <a:latin typeface="Arial"/>
                <a:cs typeface="Arial"/>
              </a:rPr>
              <a:t>h</a:t>
            </a:r>
            <a:r>
              <a:rPr lang="en-US" sz="2000" dirty="0" smtClean="0">
                <a:latin typeface="Arial"/>
                <a:cs typeface="Arial"/>
              </a:rPr>
              <a:t>ospital discharge (OPAT, oral)</a:t>
            </a:r>
          </a:p>
          <a:p>
            <a:pPr lvl="1">
              <a:buFont typeface="Arial"/>
              <a:buChar char="•"/>
            </a:pPr>
            <a:r>
              <a:rPr lang="en-US" sz="2000" dirty="0" smtClean="0">
                <a:latin typeface="Arial"/>
                <a:cs typeface="Arial"/>
              </a:rPr>
              <a:t>Emergency Department</a:t>
            </a:r>
          </a:p>
          <a:p>
            <a:pPr lvl="1">
              <a:buFont typeface="Arial"/>
              <a:buChar char="•"/>
            </a:pPr>
            <a:r>
              <a:rPr lang="en-US" sz="2000" dirty="0" smtClean="0">
                <a:latin typeface="Arial"/>
                <a:cs typeface="Arial"/>
              </a:rPr>
              <a:t>ambulatory surgery</a:t>
            </a:r>
          </a:p>
          <a:p>
            <a:endParaRPr lang="en-US" sz="1600" dirty="0">
              <a:latin typeface="Arial"/>
              <a:ea typeface="Arial" charset="0"/>
              <a:cs typeface="Arial"/>
            </a:endParaRPr>
          </a:p>
        </p:txBody>
      </p:sp>
    </p:spTree>
    <p:extLst>
      <p:ext uri="{BB962C8B-B14F-4D97-AF65-F5344CB8AC3E}">
        <p14:creationId xmlns:p14="http://schemas.microsoft.com/office/powerpoint/2010/main" val="4057923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0753" y="1519406"/>
            <a:ext cx="7901247" cy="2742149"/>
          </a:xfrm>
        </p:spPr>
        <p:txBody>
          <a:bodyPr/>
          <a:lstStyle/>
          <a:p>
            <a:pPr marL="342900" indent="-342900">
              <a:buFont typeface="Arial"/>
              <a:buChar char="•"/>
            </a:pPr>
            <a:r>
              <a:rPr lang="en-US" sz="2400" dirty="0">
                <a:cs typeface="Arial"/>
              </a:rPr>
              <a:t>IMS Health </a:t>
            </a:r>
            <a:r>
              <a:rPr lang="en-US" sz="2400" dirty="0" err="1">
                <a:cs typeface="Arial"/>
              </a:rPr>
              <a:t>Xponent</a:t>
            </a:r>
            <a:r>
              <a:rPr lang="en-US" sz="2400" dirty="0">
                <a:cs typeface="Arial"/>
              </a:rPr>
              <a:t> </a:t>
            </a:r>
            <a:r>
              <a:rPr lang="en-US" sz="2400" dirty="0" smtClean="0">
                <a:cs typeface="Arial"/>
              </a:rPr>
              <a:t>database</a:t>
            </a:r>
            <a:endParaRPr lang="en-US" sz="2400" dirty="0">
              <a:cs typeface="Arial"/>
            </a:endParaRPr>
          </a:p>
          <a:p>
            <a:pPr marL="342900" indent="-342900">
              <a:buFont typeface="Arial"/>
              <a:buChar char="•"/>
            </a:pPr>
            <a:r>
              <a:rPr lang="en-US" sz="2400" dirty="0">
                <a:solidFill>
                  <a:srgbClr val="FFFF00"/>
                </a:solidFill>
                <a:cs typeface="Arial"/>
              </a:rPr>
              <a:t>262.5 million </a:t>
            </a:r>
            <a:r>
              <a:rPr lang="en-US" sz="2400" dirty="0">
                <a:cs typeface="Arial"/>
              </a:rPr>
              <a:t>antibiotic prescriptions dispensed in </a:t>
            </a:r>
            <a:r>
              <a:rPr lang="en-US" sz="2400" dirty="0" smtClean="0">
                <a:cs typeface="Arial"/>
              </a:rPr>
              <a:t>2011</a:t>
            </a:r>
            <a:endParaRPr lang="en-US" sz="2400" dirty="0">
              <a:cs typeface="Arial"/>
            </a:endParaRPr>
          </a:p>
          <a:p>
            <a:pPr marL="342900" indent="-342900">
              <a:buFont typeface="Arial"/>
              <a:buChar char="•"/>
            </a:pPr>
            <a:r>
              <a:rPr lang="en-US" sz="2400" dirty="0">
                <a:cs typeface="Arial"/>
              </a:rPr>
              <a:t>842 prescriptions per 1000 persons</a:t>
            </a:r>
          </a:p>
        </p:txBody>
      </p:sp>
      <p:pic>
        <p:nvPicPr>
          <p:cNvPr id="5" name="Picture 4"/>
          <p:cNvPicPr>
            <a:picLocks noChangeAspect="1"/>
          </p:cNvPicPr>
          <p:nvPr/>
        </p:nvPicPr>
        <p:blipFill>
          <a:blip r:embed="rId2"/>
          <a:stretch>
            <a:fillRect/>
          </a:stretch>
        </p:blipFill>
        <p:spPr>
          <a:xfrm>
            <a:off x="1140336" y="112889"/>
            <a:ext cx="6730607" cy="2263657"/>
          </a:xfrm>
          <a:prstGeom prst="rect">
            <a:avLst/>
          </a:prstGeom>
          <a:solidFill>
            <a:schemeClr val="tx1"/>
          </a:solidFill>
        </p:spPr>
      </p:pic>
      <p:sp>
        <p:nvSpPr>
          <p:cNvPr id="9" name="TextBox 8"/>
          <p:cNvSpPr txBox="1"/>
          <p:nvPr/>
        </p:nvSpPr>
        <p:spPr>
          <a:xfrm>
            <a:off x="4745942" y="4699342"/>
            <a:ext cx="4254501" cy="307777"/>
          </a:xfrm>
          <a:prstGeom prst="rect">
            <a:avLst/>
          </a:prstGeom>
          <a:noFill/>
        </p:spPr>
        <p:txBody>
          <a:bodyPr wrap="square" rtlCol="0">
            <a:spAutoFit/>
          </a:bodyPr>
          <a:lstStyle/>
          <a:p>
            <a:r>
              <a:rPr lang="en-US" i="1" dirty="0"/>
              <a:t>Clinical Infectious Diseases </a:t>
            </a:r>
            <a:r>
              <a:rPr lang="en-US" dirty="0"/>
              <a:t>2015;60(9):1308–16</a:t>
            </a:r>
          </a:p>
        </p:txBody>
      </p:sp>
    </p:spTree>
    <p:extLst>
      <p:ext uri="{BB962C8B-B14F-4D97-AF65-F5344CB8AC3E}">
        <p14:creationId xmlns:p14="http://schemas.microsoft.com/office/powerpoint/2010/main" val="1390076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501333" y="267576"/>
            <a:ext cx="8099742" cy="741045"/>
          </a:xfrm>
          <a:prstGeom prst="rect">
            <a:avLst/>
          </a:prstGeom>
          <a:effectLst/>
        </p:spPr>
        <p:txBody>
          <a:bodyPr vert="horz" lIns="68580" tIns="34290" rIns="68580" bIns="34290" rtlCol="0" anchor="b">
            <a:normAutofit/>
          </a:bodyPr>
          <a:lstStyle>
            <a:lvl1pPr algn="l" defTabSz="342900" rtl="0" eaLnBrk="1" latinLnBrk="0" hangingPunct="1">
              <a:spcBef>
                <a:spcPct val="0"/>
              </a:spcBef>
              <a:buNone/>
              <a:defRPr sz="3600" kern="1200" cap="all" baseline="0">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FFFF00"/>
                </a:solidFill>
              </a:rPr>
              <a:t>Thank you</a:t>
            </a:r>
            <a:endParaRPr lang="en-US" dirty="0">
              <a:solidFill>
                <a:srgbClr val="FFFF00"/>
              </a:solidFill>
            </a:endParaRPr>
          </a:p>
        </p:txBody>
      </p:sp>
      <p:sp>
        <p:nvSpPr>
          <p:cNvPr id="3" name="TextBox 2"/>
          <p:cNvSpPr txBox="1"/>
          <p:nvPr/>
        </p:nvSpPr>
        <p:spPr>
          <a:xfrm>
            <a:off x="601037" y="1580378"/>
            <a:ext cx="2087343" cy="369332"/>
          </a:xfrm>
          <a:prstGeom prst="rect">
            <a:avLst/>
          </a:prstGeom>
          <a:noFill/>
        </p:spPr>
        <p:txBody>
          <a:bodyPr wrap="none" rtlCol="0">
            <a:spAutoFit/>
          </a:bodyPr>
          <a:lstStyle/>
          <a:p>
            <a:r>
              <a:rPr lang="en-US" sz="1800" dirty="0" err="1" smtClean="0">
                <a:solidFill>
                  <a:srgbClr val="FFFF00"/>
                </a:solidFill>
              </a:rPr>
              <a:t>gerberj@chop.edu</a:t>
            </a:r>
            <a:endParaRPr lang="en-US" sz="1800" dirty="0">
              <a:solidFill>
                <a:srgbClr val="FFFF00"/>
              </a:solidFill>
            </a:endParaRPr>
          </a:p>
        </p:txBody>
      </p:sp>
      <p:pic>
        <p:nvPicPr>
          <p:cNvPr id="5" name="Picture 4"/>
          <p:cNvPicPr>
            <a:picLocks noChangeAspect="1"/>
          </p:cNvPicPr>
          <p:nvPr/>
        </p:nvPicPr>
        <p:blipFill>
          <a:blip r:embed="rId2"/>
          <a:stretch>
            <a:fillRect/>
          </a:stretch>
        </p:blipFill>
        <p:spPr>
          <a:xfrm>
            <a:off x="3740158" y="643203"/>
            <a:ext cx="4998720" cy="4165600"/>
          </a:xfrm>
          <a:prstGeom prst="rect">
            <a:avLst/>
          </a:prstGeom>
        </p:spPr>
      </p:pic>
    </p:spTree>
    <p:extLst>
      <p:ext uri="{BB962C8B-B14F-4D97-AF65-F5344CB8AC3E}">
        <p14:creationId xmlns:p14="http://schemas.microsoft.com/office/powerpoint/2010/main" val="19180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6711" y="74083"/>
            <a:ext cx="3005004" cy="5069417"/>
          </a:xfrm>
          <a:prstGeom prst="rect">
            <a:avLst/>
          </a:prstGeom>
          <a:solidFill>
            <a:schemeClr val="tx1"/>
          </a:solidFill>
        </p:spPr>
      </p:pic>
      <p:pic>
        <p:nvPicPr>
          <p:cNvPr id="7" name="Picture 6"/>
          <p:cNvPicPr>
            <a:picLocks noChangeAspect="1"/>
          </p:cNvPicPr>
          <p:nvPr/>
        </p:nvPicPr>
        <p:blipFill>
          <a:blip r:embed="rId3"/>
          <a:stretch>
            <a:fillRect/>
          </a:stretch>
        </p:blipFill>
        <p:spPr>
          <a:xfrm>
            <a:off x="5739341" y="878417"/>
            <a:ext cx="2441575" cy="3255433"/>
          </a:xfrm>
          <a:prstGeom prst="rect">
            <a:avLst/>
          </a:prstGeom>
        </p:spPr>
      </p:pic>
      <p:sp>
        <p:nvSpPr>
          <p:cNvPr id="8" name="Rounded Rectangle 7"/>
          <p:cNvSpPr/>
          <p:nvPr/>
        </p:nvSpPr>
        <p:spPr>
          <a:xfrm>
            <a:off x="683684" y="855134"/>
            <a:ext cx="1623483" cy="182033"/>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10" name="TextBox 9"/>
          <p:cNvSpPr txBox="1"/>
          <p:nvPr/>
        </p:nvSpPr>
        <p:spPr>
          <a:xfrm>
            <a:off x="4745942" y="4699342"/>
            <a:ext cx="4254501" cy="307777"/>
          </a:xfrm>
          <a:prstGeom prst="rect">
            <a:avLst/>
          </a:prstGeom>
          <a:noFill/>
        </p:spPr>
        <p:txBody>
          <a:bodyPr wrap="square" rtlCol="0">
            <a:spAutoFit/>
          </a:bodyPr>
          <a:lstStyle/>
          <a:p>
            <a:r>
              <a:rPr lang="en-US" i="1" dirty="0"/>
              <a:t>Clinical Infectious Diseases </a:t>
            </a:r>
            <a:r>
              <a:rPr lang="en-US" dirty="0"/>
              <a:t>2015;60(9):1308–16</a:t>
            </a:r>
          </a:p>
        </p:txBody>
      </p:sp>
    </p:spTree>
    <p:extLst>
      <p:ext uri="{BB962C8B-B14F-4D97-AF65-F5344CB8AC3E}">
        <p14:creationId xmlns:p14="http://schemas.microsoft.com/office/powerpoint/2010/main" val="54740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6711" y="74083"/>
            <a:ext cx="3005004" cy="5069417"/>
          </a:xfrm>
          <a:prstGeom prst="rect">
            <a:avLst/>
          </a:prstGeom>
          <a:solidFill>
            <a:schemeClr val="tx1"/>
          </a:solidFill>
        </p:spPr>
      </p:pic>
      <p:pic>
        <p:nvPicPr>
          <p:cNvPr id="7" name="Picture 6"/>
          <p:cNvPicPr>
            <a:picLocks noChangeAspect="1"/>
          </p:cNvPicPr>
          <p:nvPr/>
        </p:nvPicPr>
        <p:blipFill>
          <a:blip r:embed="rId3"/>
          <a:stretch>
            <a:fillRect/>
          </a:stretch>
        </p:blipFill>
        <p:spPr>
          <a:xfrm>
            <a:off x="5739341" y="878417"/>
            <a:ext cx="2441575" cy="3255433"/>
          </a:xfrm>
          <a:prstGeom prst="rect">
            <a:avLst/>
          </a:prstGeom>
        </p:spPr>
      </p:pic>
      <p:sp>
        <p:nvSpPr>
          <p:cNvPr id="8" name="Rounded Rectangle 7"/>
          <p:cNvSpPr/>
          <p:nvPr/>
        </p:nvSpPr>
        <p:spPr>
          <a:xfrm>
            <a:off x="683684" y="982130"/>
            <a:ext cx="1623483" cy="182033"/>
          </a:xfrm>
          <a:prstGeom prst="round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10" name="TextBox 9"/>
          <p:cNvSpPr txBox="1"/>
          <p:nvPr/>
        </p:nvSpPr>
        <p:spPr>
          <a:xfrm>
            <a:off x="4745942" y="4699342"/>
            <a:ext cx="4254501" cy="307777"/>
          </a:xfrm>
          <a:prstGeom prst="rect">
            <a:avLst/>
          </a:prstGeom>
          <a:noFill/>
        </p:spPr>
        <p:txBody>
          <a:bodyPr wrap="square" rtlCol="0">
            <a:spAutoFit/>
          </a:bodyPr>
          <a:lstStyle/>
          <a:p>
            <a:r>
              <a:rPr lang="en-US" i="1" dirty="0"/>
              <a:t>Clinical Infectious Diseases </a:t>
            </a:r>
            <a:r>
              <a:rPr lang="en-US" dirty="0"/>
              <a:t>2015;60(9):1308–16</a:t>
            </a:r>
          </a:p>
        </p:txBody>
      </p:sp>
    </p:spTree>
    <p:extLst>
      <p:ext uri="{BB962C8B-B14F-4D97-AF65-F5344CB8AC3E}">
        <p14:creationId xmlns:p14="http://schemas.microsoft.com/office/powerpoint/2010/main" val="479724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IDweek templat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IDweek template" id="{AF47E7E0-46E8-408D-8C0D-6EA769FC4AB0}" vid="{971D2481-BF45-471C-AA2D-513FC344E09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8068</TotalTime>
  <Words>3171</Words>
  <Application>Microsoft Macintosh PowerPoint</Application>
  <PresentationFormat>On-screen Show (16:9)</PresentationFormat>
  <Paragraphs>352</Paragraphs>
  <Slides>70</Slides>
  <Notes>26</Notes>
  <HiddenSlides>0</HiddenSlides>
  <MMClips>0</MMClips>
  <ScaleCrop>false</ScaleCrop>
  <HeadingPairs>
    <vt:vector size="4" baseType="variant">
      <vt:variant>
        <vt:lpstr>Theme</vt:lpstr>
      </vt:variant>
      <vt:variant>
        <vt:i4>2</vt:i4>
      </vt:variant>
      <vt:variant>
        <vt:lpstr>Slide Titles</vt:lpstr>
      </vt:variant>
      <vt:variant>
        <vt:i4>70</vt:i4>
      </vt:variant>
    </vt:vector>
  </HeadingPairs>
  <TitlesOfParts>
    <vt:vector size="72" baseType="lpstr">
      <vt:lpstr>IDweek template</vt:lpstr>
      <vt:lpstr>Custom Design</vt:lpstr>
      <vt:lpstr>Outpatient antimicrobial stewardship </vt:lpstr>
      <vt:lpstr>DISCLOSURE STATEMENT</vt:lpstr>
      <vt:lpstr>Learning objectives</vt:lpstr>
      <vt:lpstr>PowerPoint Presentation</vt:lpstr>
      <vt:lpstr>PowerPoint Presentation</vt:lpstr>
      <vt:lpstr>WHY outpatient stewardship?</vt:lpstr>
      <vt:lpstr>PowerPoint Presentation</vt:lpstr>
      <vt:lpstr>PowerPoint Presentation</vt:lpstr>
      <vt:lpstr>PowerPoint Presentation</vt:lpstr>
      <vt:lpstr>PowerPoint Presentation</vt:lpstr>
      <vt:lpstr>PowerPoint Presentation</vt:lpstr>
      <vt:lpstr>Antibiotic use:  outpatient children</vt:lpstr>
      <vt:lpstr>PowerPoint Presentation</vt:lpstr>
      <vt:lpstr>Ternhag A. NEJM 2013;369:1175-1176. Hicks LA et al. NEJM 2010;368:1461-2</vt:lpstr>
      <vt:lpstr>Ternhag A. NEJM 2013;369:1175-1176. Hicks LA et al. NEJM 2010;368:1461-2</vt:lpstr>
      <vt:lpstr>Ternhag A. NEJM 2013;369:1175-1176. Hicks LA et al. NEJM 2010;368:1461-2</vt:lpstr>
      <vt:lpstr>PowerPoint Presentation</vt:lpstr>
      <vt:lpstr>PowerPoint Presentation</vt:lpstr>
      <vt:lpstr>Resistance aside…</vt:lpstr>
      <vt:lpstr>PowerPoint Presentation</vt:lpstr>
      <vt:lpstr>PowerPoint Presentation</vt:lpstr>
      <vt:lpstr>Antibiotic use for artis</vt:lpstr>
      <vt:lpstr>Is there room for improvement?</vt:lpstr>
      <vt:lpstr>PowerPoint Presentation</vt:lpstr>
      <vt:lpstr>Off-Guideline Antibiotic Prescribing</vt:lpstr>
      <vt:lpstr>PowerPoint Presentation</vt:lpstr>
      <vt:lpstr>PowerPoint Presentation</vt:lpstr>
      <vt:lpstr>How can we do this?</vt:lpstr>
      <vt:lpstr>PowerPoint Presentation</vt:lpstr>
      <vt:lpstr>Antimicrobial stewardship</vt:lpstr>
      <vt:lpstr>Antimicrobial Stewardship</vt:lpstr>
      <vt:lpstr>Antimicrobial Stewardship</vt:lpstr>
      <vt:lpstr>What has been done?</vt:lpstr>
      <vt:lpstr>Clinical Decision Support</vt:lpstr>
      <vt:lpstr>PowerPoint Presentation</vt:lpstr>
      <vt:lpstr>PowerPoint Presentation</vt:lpstr>
      <vt:lpstr>Education of Clinicians and Patients</vt:lpstr>
      <vt:lpstr>PowerPoint Presentation</vt:lpstr>
      <vt:lpstr>PowerPoint Presentation</vt:lpstr>
      <vt:lpstr>Audit and Feedback</vt:lpstr>
      <vt:lpstr>PowerPoint Presentation</vt:lpstr>
      <vt:lpstr>Intervention:  timeline</vt:lpstr>
      <vt:lpstr>PowerPoint Presentation</vt:lpstr>
      <vt:lpstr>PowerPoint Presentation</vt:lpstr>
      <vt:lpstr>PowerPoint Presentation</vt:lpstr>
      <vt:lpstr>PowerPoint Presentation</vt:lpstr>
      <vt:lpstr>What do Clinicians Think?</vt:lpstr>
      <vt:lpstr>PowerPoint Presentation</vt:lpstr>
      <vt:lpstr>Qualitative analyses</vt:lpstr>
      <vt:lpstr>“We have lots of parents who come in and they know what they want. They don’t care what we have to say. They want the antibiotic that they want because they know what is wrong with their child.”</vt:lpstr>
      <vt:lpstr>Clinician perceptions</vt:lpstr>
      <vt:lpstr>What do parents think?</vt:lpstr>
      <vt:lpstr>What do parents want?</vt:lpstr>
      <vt:lpstr>Parent perceptions</vt:lpstr>
      <vt:lpstr>What do parents think?</vt:lpstr>
      <vt:lpstr>communication</vt:lpstr>
      <vt:lpstr>PowerPoint Presentation</vt:lpstr>
      <vt:lpstr>Non-clinical drivers of antibiotic prescribing?</vt:lpstr>
      <vt:lpstr>PowerPoint Presentation</vt:lpstr>
      <vt:lpstr>Human behavior And prescribing</vt:lpstr>
      <vt:lpstr>Novel Socio-Behavioral Strategies</vt:lpstr>
      <vt:lpstr>PowerPoint Presentation</vt:lpstr>
      <vt:lpstr>PowerPoint Presentation</vt:lpstr>
      <vt:lpstr>PowerPoint Presentation</vt:lpstr>
      <vt:lpstr>PowerPoint Presentation</vt:lpstr>
      <vt:lpstr>Intervention 3: Peer Comparison</vt:lpstr>
      <vt:lpstr>PowerPoint Presentation</vt:lpstr>
      <vt:lpstr>Summary </vt:lpstr>
      <vt:lpstr>What we need</vt:lpstr>
      <vt:lpstr>PowerPoint Presentation</vt:lpstr>
    </vt:vector>
  </TitlesOfParts>
  <Company>IDSA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Michele Wagner</dc:title>
  <dc:creator>Wagner, Michele</dc:creator>
  <cp:lastModifiedBy>Jeffrey Gerber</cp:lastModifiedBy>
  <cp:revision>457</cp:revision>
  <dcterms:created xsi:type="dcterms:W3CDTF">2015-05-21T15:32:10Z</dcterms:created>
  <dcterms:modified xsi:type="dcterms:W3CDTF">2016-11-17T04:58:54Z</dcterms:modified>
</cp:coreProperties>
</file>