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4" r:id="rId1"/>
  </p:sldMasterIdLst>
  <p:sldIdLst>
    <p:sldId id="256" r:id="rId2"/>
    <p:sldId id="257" r:id="rId3"/>
    <p:sldId id="259" r:id="rId4"/>
    <p:sldId id="260" r:id="rId5"/>
    <p:sldId id="258" r:id="rId6"/>
    <p:sldId id="261" r:id="rId7"/>
    <p:sldId id="265" r:id="rId8"/>
    <p:sldId id="262" r:id="rId9"/>
    <p:sldId id="266" r:id="rId10"/>
    <p:sldId id="267" r:id="rId11"/>
    <p:sldId id="268" r:id="rId12"/>
    <p:sldId id="263" r:id="rId13"/>
    <p:sldId id="269" r:id="rId14"/>
    <p:sldId id="270" r:id="rId15"/>
    <p:sldId id="271" r:id="rId16"/>
    <p:sldId id="264"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1"/>
  </p:normalViewPr>
  <p:slideViewPr>
    <p:cSldViewPr snapToGrid="0" snapToObjects="1">
      <p:cViewPr>
        <p:scale>
          <a:sx n="124" d="100"/>
          <a:sy n="124" d="100"/>
        </p:scale>
        <p:origin x="1584" y="3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6190587F-D437-DB4B-AF4E-4145EF34BDA8}" type="datetimeFigureOut">
              <a:rPr lang="en-US" smtClean="0"/>
              <a:t>11/15/2016</a:t>
            </a:fld>
            <a:endParaRPr lang="en-US"/>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US"/>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938C2E70-7A24-864D-81A0-D0265E521DD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90587F-D437-DB4B-AF4E-4145EF34BDA8}" type="datetimeFigureOut">
              <a:rPr lang="en-US" smtClean="0"/>
              <a:t>11/15/2016</a:t>
            </a:fld>
            <a:endParaRPr lang="en-US"/>
          </a:p>
        </p:txBody>
      </p:sp>
      <p:sp>
        <p:nvSpPr>
          <p:cNvPr id="6" name="Footer Placeholder 5"/>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90587F-D437-DB4B-AF4E-4145EF34BDA8}" type="datetimeFigureOut">
              <a:rPr lang="en-US" smtClean="0"/>
              <a:t>11/15/2016</a:t>
            </a:fld>
            <a:endParaRPr lang="en-US"/>
          </a:p>
        </p:txBody>
      </p:sp>
      <p:sp>
        <p:nvSpPr>
          <p:cNvPr id="5" name="Footer Placeholder 4"/>
          <p:cNvSpPr>
            <a:spLocks noGrp="1"/>
          </p:cNvSpPr>
          <p:nvPr>
            <p:ph type="ftr" sz="quarter" idx="11"/>
          </p:nvPr>
        </p:nvSpPr>
        <p:spPr/>
        <p:txBody>
          <a:body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smtClean="0"/>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90587F-D437-DB4B-AF4E-4145EF34BDA8}" type="datetimeFigureOut">
              <a:rPr lang="en-US" smtClean="0"/>
              <a:t>11/15/2016</a:t>
            </a:fld>
            <a:endParaRPr lang="en-US"/>
          </a:p>
        </p:txBody>
      </p:sp>
      <p:sp>
        <p:nvSpPr>
          <p:cNvPr id="5" name="Footer Placeholder 4"/>
          <p:cNvSpPr>
            <a:spLocks noGrp="1"/>
          </p:cNvSpPr>
          <p:nvPr>
            <p:ph type="ftr" sz="quarter" idx="11"/>
          </p:nvPr>
        </p:nvSpPr>
        <p:spPr/>
        <p:txBody>
          <a:bodyPr/>
          <a:lstStyle/>
          <a:p>
            <a:endParaRPr lang="en-US"/>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90587F-D437-DB4B-AF4E-4145EF34BDA8}" type="datetimeFigureOut">
              <a:rPr lang="en-US" smtClean="0"/>
              <a:t>11/15/2016</a:t>
            </a:fld>
            <a:endParaRPr lang="en-US"/>
          </a:p>
        </p:txBody>
      </p:sp>
      <p:sp>
        <p:nvSpPr>
          <p:cNvPr id="5" name="Footer Placeholder 4"/>
          <p:cNvSpPr>
            <a:spLocks noGrp="1"/>
          </p:cNvSpPr>
          <p:nvPr>
            <p:ph type="ftr" sz="quarter" idx="11"/>
          </p:nvPr>
        </p:nvSpPr>
        <p:spPr/>
        <p:txBody>
          <a:body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190587F-D437-DB4B-AF4E-4145EF34BDA8}" type="datetimeFigureOut">
              <a:rPr lang="en-US" smtClean="0"/>
              <a:t>11/15/2016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190587F-D437-DB4B-AF4E-4145EF34BDA8}" type="datetimeFigureOut">
              <a:rPr lang="en-US" smtClean="0"/>
              <a:t>11/15/2016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90587F-D437-DB4B-AF4E-4145EF34BDA8}" type="datetimeFigureOut">
              <a:rPr lang="en-US" smtClean="0"/>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90587F-D437-DB4B-AF4E-4145EF34BDA8}" type="datetimeFigureOut">
              <a:rPr lang="en-US" smtClean="0"/>
              <a:t>11/15/2016</a:t>
            </a:fld>
            <a:endParaRPr lang="en-US"/>
          </a:p>
        </p:txBody>
      </p:sp>
      <p:sp>
        <p:nvSpPr>
          <p:cNvPr id="5" name="Footer Placeholder 4"/>
          <p:cNvSpPr>
            <a:spLocks noGrp="1"/>
          </p:cNvSpPr>
          <p:nvPr>
            <p:ph type="ftr" sz="quarter" idx="11"/>
          </p:nvPr>
        </p:nvSpPr>
        <p:spPr/>
        <p:txBody>
          <a:bodyPr/>
          <a:lstStyle/>
          <a:p>
            <a:endParaRPr lang="en-US"/>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90587F-D437-DB4B-AF4E-4145EF34BDA8}" type="datetimeFigureOut">
              <a:rPr lang="en-US" smtClean="0"/>
              <a:t>11/15/2016</a:t>
            </a:fld>
            <a:endParaRPr lang="en-US"/>
          </a:p>
        </p:txBody>
      </p:sp>
      <p:sp>
        <p:nvSpPr>
          <p:cNvPr id="5" name="Footer Placeholder 4"/>
          <p:cNvSpPr>
            <a:spLocks noGrp="1"/>
          </p:cNvSpPr>
          <p:nvPr>
            <p:ph type="ftr" sz="quarter" idx="11"/>
          </p:nvPr>
        </p:nvSpPr>
        <p:spPr/>
        <p:txBody>
          <a:bodyPr/>
          <a:lstStyle>
            <a:lvl1pPr>
              <a:defRPr sz="1000" b="1"/>
            </a:lvl1pPr>
          </a:lstStyle>
          <a:p>
            <a:endParaRPr lang="en-US"/>
          </a:p>
        </p:txBody>
      </p:sp>
      <p:sp>
        <p:nvSpPr>
          <p:cNvPr id="6" name="Slide Number Placeholder 5"/>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90587F-D437-DB4B-AF4E-4145EF34BDA8}" type="datetimeFigureOut">
              <a:rPr lang="en-US" smtClean="0"/>
              <a:t>11/15/2016</a:t>
            </a:fld>
            <a:endParaRPr lang="en-US"/>
          </a:p>
        </p:txBody>
      </p:sp>
      <p:sp>
        <p:nvSpPr>
          <p:cNvPr id="5" name="Footer Placeholder 4"/>
          <p:cNvSpPr>
            <a:spLocks noGrp="1"/>
          </p:cNvSpPr>
          <p:nvPr>
            <p:ph type="ftr" sz="quarter" idx="11"/>
          </p:nvPr>
        </p:nvSpPr>
        <p:spPr/>
        <p:txBody>
          <a:bodyPr/>
          <a:lstStyle>
            <a:lvl1pPr>
              <a:defRPr sz="1000" b="1"/>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90587F-D437-DB4B-AF4E-4145EF34BDA8}" type="datetimeFigureOut">
              <a:rPr lang="en-US" smtClean="0"/>
              <a:t>11/15/2016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90587F-D437-DB4B-AF4E-4145EF34BDA8}" type="datetimeFigureOut">
              <a:rPr lang="en-US" smtClean="0"/>
              <a:t>11/15/2016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90587F-D437-DB4B-AF4E-4145EF34BDA8}" type="datetimeFigureOut">
              <a:rPr lang="en-US" smtClean="0"/>
              <a:t>11/15/2016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0587F-D437-DB4B-AF4E-4145EF34BDA8}" type="datetimeFigureOut">
              <a:rPr lang="en-US" smtClean="0"/>
              <a:t>11/15/2016</a:t>
            </a:fld>
            <a:endParaRPr lang="en-US"/>
          </a:p>
        </p:txBody>
      </p:sp>
      <p:sp>
        <p:nvSpPr>
          <p:cNvPr id="3" name="Footer Placeholder 2"/>
          <p:cNvSpPr>
            <a:spLocks noGrp="1"/>
          </p:cNvSpPr>
          <p:nvPr>
            <p:ph type="ftr" sz="quarter" idx="11"/>
          </p:nvPr>
        </p:nvSpPr>
        <p:spPr/>
        <p:txBody>
          <a:bodyPr/>
          <a:lstStyle/>
          <a:p>
            <a:endParaRPr lang="en-US"/>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90587F-D437-DB4B-AF4E-4145EF34BDA8}" type="datetimeFigureOut">
              <a:rPr lang="en-US" smtClean="0"/>
              <a:t>11/15/2016</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90587F-D437-DB4B-AF4E-4145EF34BDA8}" type="datetimeFigureOut">
              <a:rPr lang="en-US" smtClean="0"/>
              <a:t>11/15/2016</a:t>
            </a:fld>
            <a:endParaRPr lang="en-US"/>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38C2E70-7A24-864D-81A0-D0265E521DD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6190587F-D437-DB4B-AF4E-4145EF34BDA8}" type="datetimeFigureOut">
              <a:rPr lang="en-US" smtClean="0"/>
              <a:t>11/15/2016</a:t>
            </a:fld>
            <a:endParaRPr lang="en-US"/>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US"/>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38C2E70-7A24-864D-81A0-D0265E521DDB}" type="slidenum">
              <a:rPr lang="en-US" smtClean="0"/>
              <a:t>‹#›</a:t>
            </a:fld>
            <a:endParaRPr lang="en-US"/>
          </a:p>
        </p:txBody>
      </p:sp>
    </p:spTree>
    <p:extLst>
      <p:ext uri="{BB962C8B-B14F-4D97-AF65-F5344CB8AC3E}">
        <p14:creationId xmlns:p14="http://schemas.microsoft.com/office/powerpoint/2010/main" val="1962891349"/>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Strategies to Reduce Antibiotic Resistance and to Improve Infection Control</a:t>
            </a:r>
            <a:endParaRPr lang="en-US" dirty="0"/>
          </a:p>
        </p:txBody>
      </p:sp>
      <p:sp>
        <p:nvSpPr>
          <p:cNvPr id="3" name="Subtitle 2"/>
          <p:cNvSpPr>
            <a:spLocks noGrp="1"/>
          </p:cNvSpPr>
          <p:nvPr>
            <p:ph type="subTitle" idx="1"/>
          </p:nvPr>
        </p:nvSpPr>
        <p:spPr/>
        <p:txBody>
          <a:bodyPr/>
          <a:lstStyle/>
          <a:p>
            <a:r>
              <a:rPr lang="en-US" dirty="0" smtClean="0"/>
              <a:t>Robin Oliver, M.D., CPE</a:t>
            </a:r>
            <a:endParaRPr lang="en-US" dirty="0"/>
          </a:p>
        </p:txBody>
      </p:sp>
    </p:spTree>
    <p:extLst>
      <p:ext uri="{BB962C8B-B14F-4D97-AF65-F5344CB8AC3E}">
        <p14:creationId xmlns:p14="http://schemas.microsoft.com/office/powerpoint/2010/main" val="8870193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Core elements: Action for policy and practice</a:t>
            </a:r>
          </a:p>
        </p:txBody>
      </p:sp>
      <p:sp>
        <p:nvSpPr>
          <p:cNvPr id="3" name="Content Placeholder 2"/>
          <p:cNvSpPr>
            <a:spLocks noGrp="1"/>
          </p:cNvSpPr>
          <p:nvPr>
            <p:ph idx="1"/>
          </p:nvPr>
        </p:nvSpPr>
        <p:spPr/>
        <p:txBody>
          <a:bodyPr>
            <a:normAutofit/>
          </a:bodyPr>
          <a:lstStyle/>
          <a:p>
            <a:r>
              <a:rPr lang="en-US" b="1" dirty="0"/>
              <a:t>Outpatient clinic and health care system leaders </a:t>
            </a:r>
            <a:r>
              <a:rPr lang="en-US" dirty="0"/>
              <a:t>can take at least one of the following actions to improve antibiotic prescribing based on established standards or national clinical practice guidelines:</a:t>
            </a:r>
          </a:p>
          <a:p>
            <a:pPr lvl="1"/>
            <a:r>
              <a:rPr lang="en-US" b="1" dirty="0"/>
              <a:t>Provide </a:t>
            </a:r>
            <a:r>
              <a:rPr lang="en-US" b="1" dirty="0" smtClean="0"/>
              <a:t>communication </a:t>
            </a:r>
            <a:r>
              <a:rPr lang="en-US" b="1" dirty="0"/>
              <a:t>skills training for clinicians- </a:t>
            </a:r>
            <a:r>
              <a:rPr lang="en-US" dirty="0"/>
              <a:t>strategies to address patient concerns regarding prognosis, benefits, and harms of antibiotic treatment; management of self-limiting conditions; and clinician concerns regarding managing patient expectations for antibiotics during a clinical visit </a:t>
            </a:r>
          </a:p>
          <a:p>
            <a:pPr lvl="1"/>
            <a:r>
              <a:rPr lang="en-US" b="1" dirty="0"/>
              <a:t>Require </a:t>
            </a:r>
            <a:r>
              <a:rPr lang="en-US" b="1" dirty="0" smtClean="0"/>
              <a:t>written </a:t>
            </a:r>
            <a:r>
              <a:rPr lang="en-US" b="1" dirty="0"/>
              <a:t>justification </a:t>
            </a:r>
            <a:r>
              <a:rPr lang="en-US" dirty="0"/>
              <a:t>in the medical record for </a:t>
            </a:r>
            <a:r>
              <a:rPr lang="en-US" dirty="0" smtClean="0"/>
              <a:t>non-recommended </a:t>
            </a:r>
            <a:r>
              <a:rPr lang="en-US" dirty="0"/>
              <a:t>antibiotic prescribing</a:t>
            </a:r>
            <a:r>
              <a:rPr lang="en-US" dirty="0" smtClean="0"/>
              <a:t>.</a:t>
            </a:r>
            <a:endParaRPr lang="en-US" dirty="0"/>
          </a:p>
        </p:txBody>
      </p:sp>
    </p:spTree>
    <p:extLst>
      <p:ext uri="{BB962C8B-B14F-4D97-AF65-F5344CB8AC3E}">
        <p14:creationId xmlns:p14="http://schemas.microsoft.com/office/powerpoint/2010/main" val="1667462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Core elements: Action for policy and practice</a:t>
            </a:r>
          </a:p>
        </p:txBody>
      </p:sp>
      <p:sp>
        <p:nvSpPr>
          <p:cNvPr id="3" name="Content Placeholder 2"/>
          <p:cNvSpPr>
            <a:spLocks noGrp="1"/>
          </p:cNvSpPr>
          <p:nvPr>
            <p:ph idx="1"/>
          </p:nvPr>
        </p:nvSpPr>
        <p:spPr/>
        <p:txBody>
          <a:bodyPr/>
          <a:lstStyle/>
          <a:p>
            <a:pPr lvl="1"/>
            <a:r>
              <a:rPr lang="en-US" sz="1800" b="1" dirty="0" smtClean="0"/>
              <a:t>Provide </a:t>
            </a:r>
            <a:r>
              <a:rPr lang="en-US" sz="1800" b="1" dirty="0"/>
              <a:t>support </a:t>
            </a:r>
            <a:r>
              <a:rPr lang="en-US" sz="1800" dirty="0"/>
              <a:t>for clinical decisions- Clinical decision support (like </a:t>
            </a:r>
            <a:r>
              <a:rPr lang="en-US" sz="1800" dirty="0" err="1"/>
              <a:t>UpToDate</a:t>
            </a:r>
            <a:r>
              <a:rPr lang="en-US" sz="1800" dirty="0"/>
              <a:t>) which provides specific information in electronic or print form during the typical workflow, can facilitate accurate diagnoses and effective management of common conditions</a:t>
            </a:r>
          </a:p>
          <a:p>
            <a:pPr lvl="1"/>
            <a:r>
              <a:rPr lang="en-US" sz="1800" b="1" dirty="0"/>
              <a:t>Use call centers, nurse hotlines, or pharmacist consultations </a:t>
            </a:r>
            <a:r>
              <a:rPr lang="en-US" sz="1800" dirty="0"/>
              <a:t>as triage systems to prevent unnecessary </a:t>
            </a:r>
            <a:r>
              <a:rPr lang="en-US" sz="1800" dirty="0" smtClean="0"/>
              <a:t>visits</a:t>
            </a:r>
          </a:p>
          <a:p>
            <a:pPr lvl="2"/>
            <a:r>
              <a:rPr lang="en-US" sz="1800" dirty="0"/>
              <a:t>These resources can be used to reduce unnecessary visits for conditions that do not require a clinic </a:t>
            </a:r>
            <a:r>
              <a:rPr lang="en-US" sz="1800" dirty="0" smtClean="0"/>
              <a:t>visit, such </a:t>
            </a:r>
            <a:r>
              <a:rPr lang="en-US" sz="1800" dirty="0"/>
              <a:t>as a common cold.</a:t>
            </a:r>
          </a:p>
          <a:p>
            <a:endParaRPr lang="en-US" dirty="0"/>
          </a:p>
        </p:txBody>
      </p:sp>
    </p:spTree>
    <p:extLst>
      <p:ext uri="{BB962C8B-B14F-4D97-AF65-F5344CB8AC3E}">
        <p14:creationId xmlns:p14="http://schemas.microsoft.com/office/powerpoint/2010/main" val="276335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05089"/>
            <a:ext cx="8825659" cy="706964"/>
          </a:xfrm>
        </p:spPr>
        <p:txBody>
          <a:bodyPr/>
          <a:lstStyle/>
          <a:p>
            <a:r>
              <a:rPr lang="en-US" sz="3200" dirty="0" smtClean="0"/>
              <a:t>Core elements: Tracking and Reporting</a:t>
            </a:r>
            <a:endParaRPr lang="en-US" sz="3200" dirty="0"/>
          </a:p>
        </p:txBody>
      </p:sp>
      <p:sp>
        <p:nvSpPr>
          <p:cNvPr id="3" name="Content Placeholder 2"/>
          <p:cNvSpPr>
            <a:spLocks noGrp="1"/>
          </p:cNvSpPr>
          <p:nvPr>
            <p:ph idx="1"/>
          </p:nvPr>
        </p:nvSpPr>
        <p:spPr/>
        <p:txBody>
          <a:bodyPr>
            <a:normAutofit lnSpcReduction="10000"/>
          </a:bodyPr>
          <a:lstStyle/>
          <a:p>
            <a:r>
              <a:rPr lang="en-US" b="1" dirty="0"/>
              <a:t>Tracking and reporting</a:t>
            </a:r>
            <a:r>
              <a:rPr lang="en-US" dirty="0"/>
              <a:t>: Monitor antibiotic prescribing practices and offer regular feedback to clinicians, or have clinicians assess their own antibiotic prescribing practices themselves</a:t>
            </a:r>
            <a:r>
              <a:rPr lang="en-US" dirty="0" smtClean="0"/>
              <a:t>.</a:t>
            </a:r>
          </a:p>
          <a:p>
            <a:pPr lvl="1"/>
            <a:r>
              <a:rPr lang="en-US" dirty="0"/>
              <a:t>Tracking and reporting clinician antibiotic </a:t>
            </a:r>
            <a:r>
              <a:rPr lang="en-US" dirty="0" smtClean="0"/>
              <a:t>prescribing </a:t>
            </a:r>
          </a:p>
          <a:p>
            <a:pPr lvl="2"/>
            <a:r>
              <a:rPr lang="en-US" dirty="0"/>
              <a:t>Can guide changes in practice </a:t>
            </a:r>
          </a:p>
          <a:p>
            <a:pPr lvl="2"/>
            <a:r>
              <a:rPr lang="en-US" dirty="0"/>
              <a:t>Can be used to assess progress in improving antibiotic prescribing</a:t>
            </a:r>
            <a:r>
              <a:rPr lang="en-US" dirty="0" smtClean="0"/>
              <a:t>.</a:t>
            </a:r>
          </a:p>
          <a:p>
            <a:pPr lvl="1"/>
            <a:r>
              <a:rPr lang="en-US" b="1" dirty="0"/>
              <a:t>Individualized feedback </a:t>
            </a:r>
            <a:r>
              <a:rPr lang="en-US" dirty="0"/>
              <a:t>provided to clinicians on antibiotic </a:t>
            </a:r>
            <a:r>
              <a:rPr lang="en-US" dirty="0" smtClean="0"/>
              <a:t>prescribing, particularly when compared with peers,  </a:t>
            </a:r>
            <a:r>
              <a:rPr lang="en-US" dirty="0"/>
              <a:t>is an effective way to promote adherence to evidence-based guidelines </a:t>
            </a:r>
            <a:endParaRPr lang="en-US" dirty="0" smtClean="0"/>
          </a:p>
          <a:p>
            <a:pPr lvl="1"/>
            <a:r>
              <a:rPr lang="en-US" b="1" dirty="0"/>
              <a:t>F</a:t>
            </a:r>
            <a:r>
              <a:rPr lang="en-US" b="1" dirty="0" smtClean="0"/>
              <a:t>eedback </a:t>
            </a:r>
            <a:r>
              <a:rPr lang="en-US" b="1" dirty="0"/>
              <a:t>from clinicians </a:t>
            </a:r>
            <a:r>
              <a:rPr lang="en-US" dirty="0"/>
              <a:t>about stewardship interventions can help guide modifications to maximize the impact and improve the acceptability of stewardship interventions </a:t>
            </a:r>
            <a:endParaRPr lang="en-US" dirty="0" smtClean="0"/>
          </a:p>
        </p:txBody>
      </p:sp>
    </p:spTree>
    <p:extLst>
      <p:ext uri="{BB962C8B-B14F-4D97-AF65-F5344CB8AC3E}">
        <p14:creationId xmlns:p14="http://schemas.microsoft.com/office/powerpoint/2010/main" val="134005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Core elements: Tracking and Reporting</a:t>
            </a:r>
          </a:p>
        </p:txBody>
      </p:sp>
      <p:sp>
        <p:nvSpPr>
          <p:cNvPr id="3" name="Content Placeholder 2"/>
          <p:cNvSpPr>
            <a:spLocks noGrp="1"/>
          </p:cNvSpPr>
          <p:nvPr>
            <p:ph idx="1"/>
          </p:nvPr>
        </p:nvSpPr>
        <p:spPr/>
        <p:txBody>
          <a:bodyPr>
            <a:normAutofit/>
          </a:bodyPr>
          <a:lstStyle/>
          <a:p>
            <a:r>
              <a:rPr lang="en-US" dirty="0"/>
              <a:t>Tracking and reporting for identified high-priority conditions can be used to </a:t>
            </a:r>
            <a:r>
              <a:rPr lang="en-US" dirty="0" smtClean="0"/>
              <a:t>assess</a:t>
            </a:r>
          </a:p>
          <a:p>
            <a:pPr lvl="1"/>
            <a:r>
              <a:rPr lang="en-US" sz="1800" dirty="0" smtClean="0"/>
              <a:t>Whether </a:t>
            </a:r>
            <a:r>
              <a:rPr lang="en-US" sz="1800" dirty="0"/>
              <a:t>an antibiotic was appropriate for the assigned </a:t>
            </a:r>
            <a:r>
              <a:rPr lang="en-US" sz="1800" dirty="0" smtClean="0"/>
              <a:t>diagnosis </a:t>
            </a:r>
          </a:p>
          <a:p>
            <a:pPr lvl="1"/>
            <a:r>
              <a:rPr lang="en-US" sz="1800" dirty="0"/>
              <a:t>W</a:t>
            </a:r>
            <a:r>
              <a:rPr lang="en-US" sz="1800" dirty="0" smtClean="0"/>
              <a:t>hether </a:t>
            </a:r>
            <a:r>
              <a:rPr lang="en-US" sz="1800" dirty="0"/>
              <a:t>the diagnostic criteria were met before assigning an antibiotic-appropriate </a:t>
            </a:r>
            <a:r>
              <a:rPr lang="en-US" sz="1800" dirty="0" smtClean="0"/>
              <a:t>diagnosis </a:t>
            </a:r>
          </a:p>
          <a:p>
            <a:pPr lvl="1"/>
            <a:r>
              <a:rPr lang="en-US" sz="1800" dirty="0"/>
              <a:t>W</a:t>
            </a:r>
            <a:r>
              <a:rPr lang="en-US" sz="1800" dirty="0" smtClean="0"/>
              <a:t>hether </a:t>
            </a:r>
            <a:r>
              <a:rPr lang="en-US" sz="1800" dirty="0"/>
              <a:t>the selected antibiotic was the recommended </a:t>
            </a:r>
            <a:r>
              <a:rPr lang="en-US" sz="1800" dirty="0" smtClean="0"/>
              <a:t>agent </a:t>
            </a:r>
            <a:endParaRPr lang="en-US" sz="1800" dirty="0"/>
          </a:p>
          <a:p>
            <a:pPr lvl="1"/>
            <a:r>
              <a:rPr lang="en-US" sz="1800" dirty="0"/>
              <a:t>W</a:t>
            </a:r>
            <a:r>
              <a:rPr lang="en-US" sz="1800" dirty="0" smtClean="0"/>
              <a:t>hether </a:t>
            </a:r>
            <a:r>
              <a:rPr lang="en-US" sz="1800" dirty="0"/>
              <a:t>the dose and duration were </a:t>
            </a:r>
            <a:r>
              <a:rPr lang="en-US" sz="1800" dirty="0" smtClean="0"/>
              <a:t>correct</a:t>
            </a:r>
          </a:p>
          <a:p>
            <a:pPr lvl="1"/>
            <a:r>
              <a:rPr lang="en-US" sz="1800" dirty="0" smtClean="0"/>
              <a:t>Any </a:t>
            </a:r>
            <a:r>
              <a:rPr lang="en-US" sz="1800" dirty="0"/>
              <a:t>complications of </a:t>
            </a:r>
            <a:r>
              <a:rPr lang="en-US" sz="1800" dirty="0" smtClean="0"/>
              <a:t>related to antibiotic </a:t>
            </a:r>
            <a:r>
              <a:rPr lang="en-US" sz="1800" dirty="0"/>
              <a:t>use</a:t>
            </a:r>
          </a:p>
        </p:txBody>
      </p:sp>
    </p:spTree>
    <p:extLst>
      <p:ext uri="{BB962C8B-B14F-4D97-AF65-F5344CB8AC3E}">
        <p14:creationId xmlns:p14="http://schemas.microsoft.com/office/powerpoint/2010/main" val="1119351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777726"/>
            <a:ext cx="8825659" cy="706964"/>
          </a:xfrm>
        </p:spPr>
        <p:txBody>
          <a:bodyPr/>
          <a:lstStyle/>
          <a:p>
            <a:r>
              <a:rPr lang="en-US" sz="2800" dirty="0"/>
              <a:t>Core elements: Tracking and Reporting</a:t>
            </a:r>
          </a:p>
        </p:txBody>
      </p:sp>
      <p:sp>
        <p:nvSpPr>
          <p:cNvPr id="3" name="Content Placeholder 2"/>
          <p:cNvSpPr>
            <a:spLocks noGrp="1"/>
          </p:cNvSpPr>
          <p:nvPr>
            <p:ph idx="1"/>
          </p:nvPr>
        </p:nvSpPr>
        <p:spPr/>
        <p:txBody>
          <a:bodyPr>
            <a:normAutofit/>
          </a:bodyPr>
          <a:lstStyle/>
          <a:p>
            <a:r>
              <a:rPr lang="en-US" sz="2000" dirty="0" smtClean="0"/>
              <a:t>Clinicians </a:t>
            </a:r>
            <a:r>
              <a:rPr lang="en-US" sz="2000" dirty="0"/>
              <a:t>can track and report their own antibiotic prescribing practices by doing at least one of the following</a:t>
            </a:r>
            <a:r>
              <a:rPr lang="en-US" sz="2000" dirty="0" smtClean="0"/>
              <a:t>:</a:t>
            </a:r>
          </a:p>
          <a:p>
            <a:pPr lvl="1"/>
            <a:r>
              <a:rPr lang="en-US" sz="2000" dirty="0"/>
              <a:t>Self-evaluate antibiotic prescribing practices</a:t>
            </a:r>
            <a:r>
              <a:rPr lang="en-US" sz="2000" dirty="0" smtClean="0"/>
              <a:t>.</a:t>
            </a:r>
          </a:p>
          <a:p>
            <a:pPr lvl="1"/>
            <a:r>
              <a:rPr lang="en-US" sz="2000" dirty="0"/>
              <a:t>Participate in continuing medical education and quality improvement activities to track and improve antibiotic prescribing</a:t>
            </a:r>
          </a:p>
        </p:txBody>
      </p:sp>
    </p:spTree>
    <p:extLst>
      <p:ext uri="{BB962C8B-B14F-4D97-AF65-F5344CB8AC3E}">
        <p14:creationId xmlns:p14="http://schemas.microsoft.com/office/powerpoint/2010/main" val="2056836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Core elements: Tracking and Reporting</a:t>
            </a:r>
          </a:p>
        </p:txBody>
      </p:sp>
      <p:sp>
        <p:nvSpPr>
          <p:cNvPr id="3" name="Content Placeholder 2"/>
          <p:cNvSpPr>
            <a:spLocks noGrp="1"/>
          </p:cNvSpPr>
          <p:nvPr>
            <p:ph idx="1"/>
          </p:nvPr>
        </p:nvSpPr>
        <p:spPr/>
        <p:txBody>
          <a:bodyPr>
            <a:normAutofit/>
          </a:bodyPr>
          <a:lstStyle/>
          <a:p>
            <a:r>
              <a:rPr lang="en-US" sz="2000" b="1" dirty="0"/>
              <a:t>Outpatient clinic or health care system leaders </a:t>
            </a:r>
            <a:r>
              <a:rPr lang="en-US" sz="2000" dirty="0"/>
              <a:t>can do at least one of the following</a:t>
            </a:r>
            <a:r>
              <a:rPr lang="en-US" sz="2000" dirty="0" smtClean="0"/>
              <a:t>:</a:t>
            </a:r>
          </a:p>
          <a:p>
            <a:pPr lvl="1"/>
            <a:r>
              <a:rPr lang="en-US" sz="2000" b="1" dirty="0" smtClean="0"/>
              <a:t> </a:t>
            </a:r>
            <a:r>
              <a:rPr lang="en-US" sz="2000" b="1" dirty="0"/>
              <a:t>Implement </a:t>
            </a:r>
            <a:r>
              <a:rPr lang="en-US" sz="2000" dirty="0"/>
              <a:t>at least one antibiotic prescribing tracking and reporting system</a:t>
            </a:r>
            <a:r>
              <a:rPr lang="en-US" sz="2000" dirty="0" smtClean="0"/>
              <a:t>.</a:t>
            </a:r>
          </a:p>
          <a:p>
            <a:pPr lvl="1"/>
            <a:r>
              <a:rPr lang="en-US" sz="2000" b="1" dirty="0"/>
              <a:t>Assess and share performance </a:t>
            </a:r>
            <a:r>
              <a:rPr lang="en-US" sz="2000" dirty="0"/>
              <a:t>on quality measures and established reduction goals addressing appropriate antibiotic prescribing from health care plans and </a:t>
            </a:r>
            <a:r>
              <a:rPr lang="en-US" sz="2000" dirty="0" smtClean="0"/>
              <a:t>payers</a:t>
            </a:r>
            <a:endParaRPr lang="en-US" sz="2000" dirty="0"/>
          </a:p>
        </p:txBody>
      </p:sp>
    </p:spTree>
    <p:extLst>
      <p:ext uri="{BB962C8B-B14F-4D97-AF65-F5344CB8AC3E}">
        <p14:creationId xmlns:p14="http://schemas.microsoft.com/office/powerpoint/2010/main" val="994854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Core elements: </a:t>
            </a:r>
            <a:r>
              <a:rPr lang="en-US" sz="3200" dirty="0"/>
              <a:t>Education and expertise</a:t>
            </a:r>
          </a:p>
        </p:txBody>
      </p:sp>
      <p:sp>
        <p:nvSpPr>
          <p:cNvPr id="3" name="Content Placeholder 2"/>
          <p:cNvSpPr>
            <a:spLocks noGrp="1"/>
          </p:cNvSpPr>
          <p:nvPr>
            <p:ph idx="1"/>
          </p:nvPr>
        </p:nvSpPr>
        <p:spPr/>
        <p:txBody>
          <a:bodyPr>
            <a:normAutofit fontScale="92500" lnSpcReduction="10000"/>
          </a:bodyPr>
          <a:lstStyle/>
          <a:p>
            <a:r>
              <a:rPr lang="en-US" b="1" dirty="0"/>
              <a:t>Education and expertise</a:t>
            </a:r>
            <a:r>
              <a:rPr lang="en-US" dirty="0"/>
              <a:t>: Provide educational resources to clinicians and patients on antibiotic prescribing, and ensure access to needed expertise on optimizing antibiotic </a:t>
            </a:r>
            <a:r>
              <a:rPr lang="en-US" dirty="0" smtClean="0"/>
              <a:t>prescribing</a:t>
            </a:r>
          </a:p>
          <a:p>
            <a:pPr lvl="1"/>
            <a:r>
              <a:rPr lang="en-US" dirty="0" smtClean="0"/>
              <a:t>Education </a:t>
            </a:r>
            <a:r>
              <a:rPr lang="en-US" dirty="0"/>
              <a:t>for patients and family members can </a:t>
            </a:r>
            <a:r>
              <a:rPr lang="en-US" b="1" dirty="0"/>
              <a:t>improve health literacy</a:t>
            </a:r>
            <a:r>
              <a:rPr lang="en-US" dirty="0"/>
              <a:t> and augment efforts to improve antibiotic </a:t>
            </a:r>
            <a:r>
              <a:rPr lang="en-US" dirty="0" smtClean="0"/>
              <a:t>use</a:t>
            </a:r>
          </a:p>
          <a:p>
            <a:pPr lvl="1"/>
            <a:r>
              <a:rPr lang="en-US" dirty="0"/>
              <a:t>Effective clinician education often includes </a:t>
            </a:r>
            <a:r>
              <a:rPr lang="en-US" b="1" dirty="0"/>
              <a:t>reviewing guidelines </a:t>
            </a:r>
            <a:r>
              <a:rPr lang="en-US" dirty="0"/>
              <a:t>for appropriate antibiotic </a:t>
            </a:r>
            <a:r>
              <a:rPr lang="en-US" dirty="0" smtClean="0"/>
              <a:t>prescribing</a:t>
            </a:r>
          </a:p>
          <a:p>
            <a:pPr lvl="1"/>
            <a:r>
              <a:rPr lang="en-US" dirty="0" smtClean="0"/>
              <a:t>Effective clinician involves addressing </a:t>
            </a:r>
            <a:r>
              <a:rPr lang="en-US" dirty="0"/>
              <a:t>the </a:t>
            </a:r>
            <a:r>
              <a:rPr lang="en-US" b="1" dirty="0"/>
              <a:t>psychosocial pressures </a:t>
            </a:r>
            <a:r>
              <a:rPr lang="en-US" dirty="0"/>
              <a:t>that influence antibiotic prescribing practices of clinicians (e.g., clinicians’ concerns about patient satisfaction</a:t>
            </a:r>
            <a:r>
              <a:rPr lang="en-US" dirty="0" smtClean="0"/>
              <a:t>).</a:t>
            </a:r>
          </a:p>
          <a:p>
            <a:pPr lvl="1"/>
            <a:r>
              <a:rPr lang="en-US" dirty="0"/>
              <a:t>Ensure timely access to persons with </a:t>
            </a:r>
            <a:r>
              <a:rPr lang="en-US" b="1" dirty="0" smtClean="0"/>
              <a:t>expertise</a:t>
            </a:r>
            <a:r>
              <a:rPr lang="en-US" dirty="0" smtClean="0"/>
              <a:t>- Persons </a:t>
            </a:r>
            <a:r>
              <a:rPr lang="en-US" dirty="0"/>
              <a:t>with expertise might include pharmacists or medical and surgical consultants </a:t>
            </a:r>
          </a:p>
        </p:txBody>
      </p:sp>
    </p:spTree>
    <p:extLst>
      <p:ext uri="{BB962C8B-B14F-4D97-AF65-F5344CB8AC3E}">
        <p14:creationId xmlns:p14="http://schemas.microsoft.com/office/powerpoint/2010/main" val="1668517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Core elements: Education and expertise</a:t>
            </a:r>
          </a:p>
        </p:txBody>
      </p:sp>
      <p:sp>
        <p:nvSpPr>
          <p:cNvPr id="3" name="Content Placeholder 2"/>
          <p:cNvSpPr>
            <a:spLocks noGrp="1"/>
          </p:cNvSpPr>
          <p:nvPr>
            <p:ph idx="1"/>
          </p:nvPr>
        </p:nvSpPr>
        <p:spPr/>
        <p:txBody>
          <a:bodyPr/>
          <a:lstStyle/>
          <a:p>
            <a:r>
              <a:rPr lang="en-US" b="1" dirty="0"/>
              <a:t>Clinicians can educate patients and families </a:t>
            </a:r>
            <a:r>
              <a:rPr lang="en-US" dirty="0"/>
              <a:t>about appropriate antibiotic use by doing at least one of the following</a:t>
            </a:r>
            <a:r>
              <a:rPr lang="en-US" dirty="0" smtClean="0"/>
              <a:t>:</a:t>
            </a:r>
          </a:p>
          <a:p>
            <a:pPr lvl="1"/>
            <a:r>
              <a:rPr lang="en-US" dirty="0"/>
              <a:t>Use effective communications strategies to educate patients about when antibiotics are and are not needed</a:t>
            </a:r>
            <a:r>
              <a:rPr lang="en-US" dirty="0" smtClean="0"/>
              <a:t>.</a:t>
            </a:r>
          </a:p>
          <a:p>
            <a:pPr lvl="2"/>
            <a:r>
              <a:rPr lang="en-US" dirty="0"/>
              <a:t>For example, providing recommendations for when to seek medical care if patients worsen or do not improve are associated with higher visit satisfaction scores among patients who expected but were not prescribed antibiotics </a:t>
            </a:r>
            <a:endParaRPr lang="en-US" dirty="0" smtClean="0"/>
          </a:p>
          <a:p>
            <a:pPr lvl="1"/>
            <a:r>
              <a:rPr lang="en-US" dirty="0"/>
              <a:t>Educate patients about the potential harms of antibiotic treatment. </a:t>
            </a:r>
            <a:endParaRPr lang="en-US" dirty="0" smtClean="0"/>
          </a:p>
          <a:p>
            <a:pPr lvl="1"/>
            <a:r>
              <a:rPr lang="en-US" dirty="0"/>
              <a:t>Provide patient education materials.</a:t>
            </a:r>
            <a:endParaRPr lang="en-US" dirty="0" smtClean="0"/>
          </a:p>
        </p:txBody>
      </p:sp>
    </p:spTree>
    <p:extLst>
      <p:ext uri="{BB962C8B-B14F-4D97-AF65-F5344CB8AC3E}">
        <p14:creationId xmlns:p14="http://schemas.microsoft.com/office/powerpoint/2010/main" val="2041605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Core elements: Education and expertise</a:t>
            </a:r>
          </a:p>
        </p:txBody>
      </p:sp>
      <p:sp>
        <p:nvSpPr>
          <p:cNvPr id="3" name="Content Placeholder 2"/>
          <p:cNvSpPr>
            <a:spLocks noGrp="1"/>
          </p:cNvSpPr>
          <p:nvPr>
            <p:ph idx="1"/>
          </p:nvPr>
        </p:nvSpPr>
        <p:spPr/>
        <p:txBody>
          <a:bodyPr>
            <a:normAutofit/>
          </a:bodyPr>
          <a:lstStyle/>
          <a:p>
            <a:r>
              <a:rPr lang="en-US" b="1" dirty="0"/>
              <a:t>Outpatient clinic and health care system leaders </a:t>
            </a:r>
            <a:r>
              <a:rPr lang="en-US" dirty="0"/>
              <a:t>can provide education to clinicians and ensure access to expertise by doing at least one of the following</a:t>
            </a:r>
            <a:r>
              <a:rPr lang="en-US" dirty="0" smtClean="0"/>
              <a:t>:</a:t>
            </a:r>
          </a:p>
          <a:p>
            <a:pPr lvl="1"/>
            <a:r>
              <a:rPr lang="en-US" b="1" dirty="0"/>
              <a:t>Provide face-to-face educational </a:t>
            </a:r>
            <a:r>
              <a:rPr lang="en-US" b="1" dirty="0" smtClean="0"/>
              <a:t>training: </a:t>
            </a:r>
            <a:r>
              <a:rPr lang="en-US" dirty="0" smtClean="0"/>
              <a:t>Training can </a:t>
            </a:r>
            <a:r>
              <a:rPr lang="en-US" dirty="0"/>
              <a:t>be provided by peers, colleagues, or opinion leaders, including other clinicians </a:t>
            </a:r>
            <a:r>
              <a:rPr lang="en-US" dirty="0" smtClean="0"/>
              <a:t>a</a:t>
            </a:r>
            <a:r>
              <a:rPr lang="en-US" dirty="0"/>
              <a:t>nd </a:t>
            </a:r>
            <a:r>
              <a:rPr lang="en-US" dirty="0" smtClean="0"/>
              <a:t>pharmacists, </a:t>
            </a:r>
            <a:r>
              <a:rPr lang="en-US" dirty="0"/>
              <a:t>and uses reinforcement techniques and peer-to-peer comparisons </a:t>
            </a:r>
            <a:endParaRPr lang="en-US" dirty="0" smtClean="0"/>
          </a:p>
          <a:p>
            <a:pPr lvl="1"/>
            <a:r>
              <a:rPr lang="en-US" b="1" dirty="0"/>
              <a:t>Provide continuing education activities </a:t>
            </a:r>
            <a:r>
              <a:rPr lang="en-US" dirty="0"/>
              <a:t>for clinicians</a:t>
            </a:r>
            <a:r>
              <a:rPr lang="en-US" dirty="0" smtClean="0"/>
              <a:t>.</a:t>
            </a:r>
          </a:p>
          <a:p>
            <a:pPr lvl="2"/>
            <a:r>
              <a:rPr lang="en-US" dirty="0"/>
              <a:t>A</a:t>
            </a:r>
            <a:r>
              <a:rPr lang="en-US" dirty="0" smtClean="0"/>
              <a:t>ddress </a:t>
            </a:r>
            <a:r>
              <a:rPr lang="en-US" dirty="0"/>
              <a:t>appropriate antibiotic prescribing, </a:t>
            </a:r>
            <a:endParaRPr lang="en-US" dirty="0" smtClean="0"/>
          </a:p>
          <a:p>
            <a:pPr lvl="2"/>
            <a:r>
              <a:rPr lang="en-US" dirty="0" smtClean="0"/>
              <a:t>Review adverse </a:t>
            </a:r>
            <a:r>
              <a:rPr lang="en-US" dirty="0"/>
              <a:t>drug </a:t>
            </a:r>
            <a:r>
              <a:rPr lang="en-US" dirty="0" smtClean="0"/>
              <a:t>events</a:t>
            </a:r>
          </a:p>
          <a:p>
            <a:pPr lvl="2"/>
            <a:r>
              <a:rPr lang="en-US" dirty="0" err="1" smtClean="0"/>
              <a:t>Discusss</a:t>
            </a:r>
            <a:r>
              <a:rPr lang="en-US" dirty="0" smtClean="0"/>
              <a:t> communication </a:t>
            </a:r>
            <a:r>
              <a:rPr lang="en-US" dirty="0"/>
              <a:t>strategies about appropriate antibiotic prescribing that can improve patient </a:t>
            </a:r>
            <a:r>
              <a:rPr lang="en-US" dirty="0" smtClean="0"/>
              <a:t>satisfaction</a:t>
            </a:r>
            <a:endParaRPr lang="en-US" dirty="0"/>
          </a:p>
        </p:txBody>
      </p:sp>
    </p:spTree>
    <p:extLst>
      <p:ext uri="{BB962C8B-B14F-4D97-AF65-F5344CB8AC3E}">
        <p14:creationId xmlns:p14="http://schemas.microsoft.com/office/powerpoint/2010/main" val="1483729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Antibiotic Stewardship: Conclusion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core </a:t>
            </a:r>
            <a:r>
              <a:rPr lang="en-US" dirty="0"/>
              <a:t>elements provide a framework for outpatient antibiotic </a:t>
            </a:r>
            <a:r>
              <a:rPr lang="en-US" dirty="0" smtClean="0"/>
              <a:t>stewardship</a:t>
            </a:r>
          </a:p>
          <a:p>
            <a:r>
              <a:rPr lang="en-US" dirty="0"/>
              <a:t>I</a:t>
            </a:r>
            <a:r>
              <a:rPr lang="en-US" dirty="0" smtClean="0"/>
              <a:t>mplementing </a:t>
            </a:r>
            <a:r>
              <a:rPr lang="en-US" dirty="0"/>
              <a:t>the elements requires a thoughtful and consistent effort to achieve desired outcomes. </a:t>
            </a:r>
            <a:endParaRPr lang="en-US" dirty="0" smtClean="0"/>
          </a:p>
          <a:p>
            <a:r>
              <a:rPr lang="en-US" dirty="0" smtClean="0"/>
              <a:t>This effort includes</a:t>
            </a:r>
          </a:p>
          <a:p>
            <a:pPr lvl="1"/>
            <a:r>
              <a:rPr lang="en-US" dirty="0"/>
              <a:t>Developing strategies and preparing individuals, facilities, or organizations for change</a:t>
            </a:r>
          </a:p>
          <a:p>
            <a:pPr lvl="1"/>
            <a:r>
              <a:rPr lang="en-US" dirty="0"/>
              <a:t>Developing and testing stewardship interventions</a:t>
            </a:r>
          </a:p>
          <a:p>
            <a:pPr lvl="1"/>
            <a:r>
              <a:rPr lang="en-US" dirty="0"/>
              <a:t>Identifying and addressing barriers to change</a:t>
            </a:r>
          </a:p>
          <a:p>
            <a:pPr lvl="1"/>
            <a:r>
              <a:rPr lang="en-US" dirty="0"/>
              <a:t>Evaluating progress toward established </a:t>
            </a:r>
            <a:r>
              <a:rPr lang="en-US" dirty="0" smtClean="0"/>
              <a:t>goals </a:t>
            </a:r>
          </a:p>
        </p:txBody>
      </p:sp>
    </p:spTree>
    <p:extLst>
      <p:ext uri="{BB962C8B-B14F-4D97-AF65-F5344CB8AC3E}">
        <p14:creationId xmlns:p14="http://schemas.microsoft.com/office/powerpoint/2010/main" val="781908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Antibiotic Stewardship</a:t>
            </a:r>
            <a:endParaRPr lang="en-US" dirty="0"/>
          </a:p>
        </p:txBody>
      </p:sp>
      <p:sp>
        <p:nvSpPr>
          <p:cNvPr id="3" name="Content Placeholder 2"/>
          <p:cNvSpPr>
            <a:spLocks noGrp="1"/>
          </p:cNvSpPr>
          <p:nvPr>
            <p:ph idx="1"/>
          </p:nvPr>
        </p:nvSpPr>
        <p:spPr/>
        <p:txBody>
          <a:bodyPr>
            <a:normAutofit/>
          </a:bodyPr>
          <a:lstStyle/>
          <a:p>
            <a:r>
              <a:rPr lang="en-US" sz="2000" b="1" dirty="0" smtClean="0"/>
              <a:t>Antibiotic Stewardship</a:t>
            </a:r>
            <a:r>
              <a:rPr lang="en-US" sz="2000" dirty="0" smtClean="0"/>
              <a:t>: </a:t>
            </a:r>
          </a:p>
          <a:p>
            <a:pPr lvl="1"/>
            <a:r>
              <a:rPr lang="en-US" sz="2000" dirty="0"/>
              <a:t>the effort to measure and improve how antibiotics are prescribed by clinicians and used by </a:t>
            </a:r>
            <a:r>
              <a:rPr lang="en-US" sz="2000" dirty="0" smtClean="0"/>
              <a:t>patients</a:t>
            </a:r>
          </a:p>
          <a:p>
            <a:r>
              <a:rPr lang="en-US" sz="2000" dirty="0" smtClean="0"/>
              <a:t>Improving </a:t>
            </a:r>
            <a:r>
              <a:rPr lang="en-US" sz="2000" dirty="0"/>
              <a:t>antibiotic prescribing involves </a:t>
            </a:r>
            <a:r>
              <a:rPr lang="en-US" sz="2000" b="1" dirty="0"/>
              <a:t>implementing</a:t>
            </a:r>
            <a:r>
              <a:rPr lang="en-US" sz="2000" dirty="0"/>
              <a:t> </a:t>
            </a:r>
            <a:r>
              <a:rPr lang="en-US" sz="2000" b="1" dirty="0"/>
              <a:t>effective strategies </a:t>
            </a:r>
            <a:r>
              <a:rPr lang="en-US" sz="2000" dirty="0"/>
              <a:t>to </a:t>
            </a:r>
            <a:r>
              <a:rPr lang="en-US" sz="2000" b="1" dirty="0" smtClean="0"/>
              <a:t>change</a:t>
            </a:r>
            <a:r>
              <a:rPr lang="en-US" sz="2000" dirty="0" smtClean="0"/>
              <a:t> </a:t>
            </a:r>
            <a:r>
              <a:rPr lang="en-US" sz="2000" dirty="0"/>
              <a:t>prescribing practices </a:t>
            </a:r>
            <a:r>
              <a:rPr lang="en-US" sz="2000" dirty="0" smtClean="0"/>
              <a:t>so that they are </a:t>
            </a:r>
            <a:r>
              <a:rPr lang="en-US" sz="2000" b="1" dirty="0" smtClean="0"/>
              <a:t>aligned</a:t>
            </a:r>
            <a:r>
              <a:rPr lang="en-US" sz="2000" dirty="0" smtClean="0"/>
              <a:t> with </a:t>
            </a:r>
            <a:r>
              <a:rPr lang="en-US" sz="2000" dirty="0"/>
              <a:t>evidence-based recommendations for diagnosis and </a:t>
            </a:r>
            <a:r>
              <a:rPr lang="en-US" sz="2000" dirty="0" smtClean="0"/>
              <a:t>management</a:t>
            </a:r>
          </a:p>
        </p:txBody>
      </p:sp>
    </p:spTree>
    <p:extLst>
      <p:ext uri="{BB962C8B-B14F-4D97-AF65-F5344CB8AC3E}">
        <p14:creationId xmlns:p14="http://schemas.microsoft.com/office/powerpoint/2010/main" val="856218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finally, </a:t>
            </a:r>
            <a:endParaRPr lang="en-US" dirty="0"/>
          </a:p>
        </p:txBody>
      </p:sp>
      <p:sp>
        <p:nvSpPr>
          <p:cNvPr id="3" name="Content Placeholder 2"/>
          <p:cNvSpPr>
            <a:spLocks noGrp="1"/>
          </p:cNvSpPr>
          <p:nvPr>
            <p:ph idx="1"/>
          </p:nvPr>
        </p:nvSpPr>
        <p:spPr/>
        <p:txBody>
          <a:bodyPr/>
          <a:lstStyle/>
          <a:p>
            <a:r>
              <a:rPr lang="en-US" dirty="0"/>
              <a:t>Outpatient settings remain a crucial component of antibiotic stewardship in the United </a:t>
            </a:r>
            <a:r>
              <a:rPr lang="en-US" dirty="0" smtClean="0"/>
              <a:t>States</a:t>
            </a:r>
          </a:p>
          <a:p>
            <a:r>
              <a:rPr lang="en-US" dirty="0" smtClean="0"/>
              <a:t> </a:t>
            </a:r>
            <a:r>
              <a:rPr lang="en-US" dirty="0"/>
              <a:t>Establishing effective antibiotic stewardship interventions can protect patients and optimize clinical outcomes in outpatient health care settings.</a:t>
            </a:r>
          </a:p>
          <a:p>
            <a:endParaRPr lang="en-US" dirty="0"/>
          </a:p>
        </p:txBody>
      </p:sp>
    </p:spTree>
    <p:extLst>
      <p:ext uri="{BB962C8B-B14F-4D97-AF65-F5344CB8AC3E}">
        <p14:creationId xmlns:p14="http://schemas.microsoft.com/office/powerpoint/2010/main" val="1896642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lstStyle/>
          <a:p>
            <a:r>
              <a:rPr lang="en-US" dirty="0"/>
              <a:t>Sanchez, G. V., Fleming-Dutra, K. E., Roberts, R. M., &amp; Hicks, L. A. (2016). </a:t>
            </a:r>
            <a:r>
              <a:rPr lang="en-US" i="1" dirty="0"/>
              <a:t>Core Elements of Outpatient Antibiotic Stewardship</a:t>
            </a:r>
            <a:r>
              <a:rPr lang="en-US" dirty="0"/>
              <a:t> (Vol. 65, pp. 1-12, Rep. No. No. 6). Atlanta, GA: Center for Surveillance, Epidemiology, and Laboratory Services. MMWR</a:t>
            </a:r>
          </a:p>
          <a:p>
            <a:endParaRPr lang="en-US" dirty="0"/>
          </a:p>
        </p:txBody>
      </p:sp>
    </p:spTree>
    <p:extLst>
      <p:ext uri="{BB962C8B-B14F-4D97-AF65-F5344CB8AC3E}">
        <p14:creationId xmlns:p14="http://schemas.microsoft.com/office/powerpoint/2010/main" val="496259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97420"/>
            <a:ext cx="8825659" cy="706964"/>
          </a:xfrm>
        </p:spPr>
        <p:txBody>
          <a:bodyPr/>
          <a:lstStyle/>
          <a:p>
            <a:r>
              <a:rPr lang="en-US" sz="2800" dirty="0" smtClean="0"/>
              <a:t>The most important modifiable risk factor for antibiotic resistance</a:t>
            </a:r>
            <a:endParaRPr lang="en-US" sz="2800" dirty="0"/>
          </a:p>
        </p:txBody>
      </p:sp>
      <p:sp>
        <p:nvSpPr>
          <p:cNvPr id="3" name="Content Placeholder 2"/>
          <p:cNvSpPr>
            <a:spLocks noGrp="1"/>
          </p:cNvSpPr>
          <p:nvPr>
            <p:ph idx="1"/>
          </p:nvPr>
        </p:nvSpPr>
        <p:spPr/>
        <p:txBody>
          <a:bodyPr>
            <a:normAutofit/>
          </a:bodyPr>
          <a:lstStyle/>
          <a:p>
            <a:r>
              <a:rPr lang="en-US" sz="2000" dirty="0"/>
              <a:t>The </a:t>
            </a:r>
            <a:r>
              <a:rPr lang="en-US" sz="2000" b="1" dirty="0"/>
              <a:t>most important </a:t>
            </a:r>
            <a:r>
              <a:rPr lang="en-US" sz="2000" dirty="0"/>
              <a:t>modifiable risk factor for antibiotic </a:t>
            </a:r>
            <a:r>
              <a:rPr lang="en-US" sz="2000" dirty="0" smtClean="0"/>
              <a:t>resistance:  inappropriate </a:t>
            </a:r>
            <a:r>
              <a:rPr lang="en-US" sz="2000" dirty="0"/>
              <a:t>prescribing of antibiotics. </a:t>
            </a:r>
            <a:endParaRPr lang="en-US" sz="2000" dirty="0" smtClean="0"/>
          </a:p>
          <a:p>
            <a:r>
              <a:rPr lang="en-US" sz="2000" dirty="0" smtClean="0"/>
              <a:t>Approximately </a:t>
            </a:r>
            <a:r>
              <a:rPr lang="en-US" sz="2000" b="1" dirty="0"/>
              <a:t>half</a:t>
            </a:r>
            <a:r>
              <a:rPr lang="en-US" sz="2000" dirty="0"/>
              <a:t> of outpatient antibiotic prescribing </a:t>
            </a:r>
            <a:r>
              <a:rPr lang="en-US" sz="2000" dirty="0" smtClean="0"/>
              <a:t>might </a:t>
            </a:r>
            <a:r>
              <a:rPr lang="en-US" sz="2000" dirty="0"/>
              <a:t>be inappropriate, including antibiotic selection, dosing, or duration, in addition to unnecessary antibiotic prescribing </a:t>
            </a:r>
            <a:endParaRPr lang="en-US" sz="2000" dirty="0" smtClean="0"/>
          </a:p>
          <a:p>
            <a:r>
              <a:rPr lang="en-US" sz="2000" b="1" dirty="0" smtClean="0"/>
              <a:t>At </a:t>
            </a:r>
            <a:r>
              <a:rPr lang="en-US" sz="2000" b="1" dirty="0"/>
              <a:t>least 30% </a:t>
            </a:r>
            <a:r>
              <a:rPr lang="en-US" sz="2000" dirty="0"/>
              <a:t>of outpatient antibiotic prescriptions in the United States are </a:t>
            </a:r>
            <a:r>
              <a:rPr lang="en-US" sz="2000" b="1" dirty="0"/>
              <a:t>unnecessary</a:t>
            </a:r>
            <a:r>
              <a:rPr lang="en-US" sz="2000" dirty="0"/>
              <a:t> </a:t>
            </a:r>
          </a:p>
        </p:txBody>
      </p:sp>
    </p:spTree>
    <p:extLst>
      <p:ext uri="{BB962C8B-B14F-4D97-AF65-F5344CB8AC3E}">
        <p14:creationId xmlns:p14="http://schemas.microsoft.com/office/powerpoint/2010/main" val="584284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Antibiotic stewardship purpose</a:t>
            </a:r>
            <a:endParaRPr lang="en-US" dirty="0"/>
          </a:p>
        </p:txBody>
      </p:sp>
      <p:sp>
        <p:nvSpPr>
          <p:cNvPr id="3" name="Content Placeholder 2"/>
          <p:cNvSpPr>
            <a:spLocks noGrp="1"/>
          </p:cNvSpPr>
          <p:nvPr>
            <p:ph idx="1"/>
          </p:nvPr>
        </p:nvSpPr>
        <p:spPr/>
        <p:txBody>
          <a:bodyPr>
            <a:normAutofit/>
          </a:bodyPr>
          <a:lstStyle/>
          <a:p>
            <a:r>
              <a:rPr lang="en-US" sz="2000" b="1" dirty="0"/>
              <a:t>Antibiotic stewardship </a:t>
            </a:r>
            <a:r>
              <a:rPr lang="en-US" sz="2000" dirty="0"/>
              <a:t>is the effort to </a:t>
            </a:r>
            <a:endParaRPr lang="en-US" sz="2000" dirty="0" smtClean="0"/>
          </a:p>
          <a:p>
            <a:pPr lvl="1"/>
            <a:r>
              <a:rPr lang="en-US" sz="2000" b="1" dirty="0"/>
              <a:t>M</a:t>
            </a:r>
            <a:r>
              <a:rPr lang="en-US" sz="2000" b="1" dirty="0" smtClean="0"/>
              <a:t>easure</a:t>
            </a:r>
            <a:r>
              <a:rPr lang="en-US" sz="2000" dirty="0" smtClean="0"/>
              <a:t> </a:t>
            </a:r>
            <a:r>
              <a:rPr lang="en-US" sz="2000" dirty="0"/>
              <a:t>antibiotic prescribing; </a:t>
            </a:r>
            <a:endParaRPr lang="en-US" sz="2000" dirty="0" smtClean="0"/>
          </a:p>
          <a:p>
            <a:pPr lvl="1"/>
            <a:r>
              <a:rPr lang="en-US" sz="2000" b="1" dirty="0"/>
              <a:t>I</a:t>
            </a:r>
            <a:r>
              <a:rPr lang="en-US" sz="2000" b="1" dirty="0" smtClean="0"/>
              <a:t>mprove</a:t>
            </a:r>
            <a:r>
              <a:rPr lang="en-US" sz="2000" dirty="0" smtClean="0"/>
              <a:t> </a:t>
            </a:r>
            <a:r>
              <a:rPr lang="en-US" sz="2000" dirty="0"/>
              <a:t>antibiotic prescribing by clinicians and use by patients so that antibiotics are only prescribed and used when needed; </a:t>
            </a:r>
            <a:endParaRPr lang="en-US" sz="2000" dirty="0" smtClean="0"/>
          </a:p>
          <a:p>
            <a:pPr lvl="1"/>
            <a:r>
              <a:rPr lang="en-US" sz="2000" b="1" dirty="0" smtClean="0"/>
              <a:t>Minimize</a:t>
            </a:r>
            <a:r>
              <a:rPr lang="en-US" sz="2000" dirty="0" smtClean="0"/>
              <a:t> misdiagnoses </a:t>
            </a:r>
            <a:r>
              <a:rPr lang="en-US" sz="2000" dirty="0"/>
              <a:t>or delayed diagnoses leading to underuse of antibiotics; and </a:t>
            </a:r>
            <a:endParaRPr lang="en-US" sz="2000" dirty="0" smtClean="0"/>
          </a:p>
          <a:p>
            <a:pPr lvl="1"/>
            <a:r>
              <a:rPr lang="en-US" sz="2000" b="1" dirty="0"/>
              <a:t>E</a:t>
            </a:r>
            <a:r>
              <a:rPr lang="en-US" sz="2000" b="1" dirty="0" smtClean="0"/>
              <a:t>nsure</a:t>
            </a:r>
            <a:r>
              <a:rPr lang="en-US" sz="2000" dirty="0" smtClean="0"/>
              <a:t> </a:t>
            </a:r>
            <a:r>
              <a:rPr lang="en-US" sz="2000" dirty="0"/>
              <a:t>that the right drug, dose, and duration are selected when an antibiotic is needed </a:t>
            </a:r>
          </a:p>
        </p:txBody>
      </p:sp>
    </p:spTree>
    <p:extLst>
      <p:ext uri="{BB962C8B-B14F-4D97-AF65-F5344CB8AC3E}">
        <p14:creationId xmlns:p14="http://schemas.microsoft.com/office/powerpoint/2010/main" val="1411639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The four elements of outpatient antibiotic stewardship</a:t>
            </a:r>
            <a:endParaRPr lang="en-US" sz="2400" dirty="0"/>
          </a:p>
        </p:txBody>
      </p:sp>
      <p:sp>
        <p:nvSpPr>
          <p:cNvPr id="3" name="Content Placeholder 2"/>
          <p:cNvSpPr>
            <a:spLocks noGrp="1"/>
          </p:cNvSpPr>
          <p:nvPr>
            <p:ph idx="1"/>
          </p:nvPr>
        </p:nvSpPr>
        <p:spPr/>
        <p:txBody>
          <a:bodyPr>
            <a:normAutofit/>
          </a:bodyPr>
          <a:lstStyle/>
          <a:p>
            <a:r>
              <a:rPr lang="en-US" sz="2000" dirty="0"/>
              <a:t>The </a:t>
            </a:r>
            <a:r>
              <a:rPr lang="en-US" sz="2000" b="1" dirty="0" smtClean="0"/>
              <a:t>CDC’s four </a:t>
            </a:r>
            <a:r>
              <a:rPr lang="en-US" sz="2000" b="1" dirty="0"/>
              <a:t>core elements </a:t>
            </a:r>
            <a:r>
              <a:rPr lang="en-US" sz="2000" dirty="0"/>
              <a:t>of outpatient antibiotic </a:t>
            </a:r>
            <a:r>
              <a:rPr lang="en-US" sz="2000" dirty="0" smtClean="0"/>
              <a:t>stewardship</a:t>
            </a:r>
          </a:p>
          <a:p>
            <a:pPr lvl="1"/>
            <a:r>
              <a:rPr lang="en-US" sz="2000" b="1" dirty="0" smtClean="0"/>
              <a:t>Commitment</a:t>
            </a:r>
          </a:p>
          <a:p>
            <a:pPr lvl="1"/>
            <a:r>
              <a:rPr lang="en-US" sz="2000" b="1" dirty="0"/>
              <a:t>A</a:t>
            </a:r>
            <a:r>
              <a:rPr lang="en-US" sz="2000" b="1" dirty="0" smtClean="0"/>
              <a:t>ction</a:t>
            </a:r>
            <a:r>
              <a:rPr lang="en-US" sz="2000" dirty="0" smtClean="0"/>
              <a:t> </a:t>
            </a:r>
            <a:r>
              <a:rPr lang="en-US" sz="2000" dirty="0"/>
              <a:t>for policy and </a:t>
            </a:r>
            <a:r>
              <a:rPr lang="en-US" sz="2000" dirty="0" smtClean="0"/>
              <a:t>practice</a:t>
            </a:r>
          </a:p>
          <a:p>
            <a:pPr lvl="1"/>
            <a:r>
              <a:rPr lang="en-US" sz="2000" b="1" dirty="0"/>
              <a:t>T</a:t>
            </a:r>
            <a:r>
              <a:rPr lang="en-US" sz="2000" b="1" dirty="0" smtClean="0"/>
              <a:t>racking </a:t>
            </a:r>
            <a:r>
              <a:rPr lang="en-US" sz="2000" b="1" dirty="0"/>
              <a:t>and </a:t>
            </a:r>
            <a:r>
              <a:rPr lang="en-US" sz="2000" b="1" dirty="0" smtClean="0"/>
              <a:t>reporting</a:t>
            </a:r>
          </a:p>
          <a:p>
            <a:pPr lvl="1"/>
            <a:r>
              <a:rPr lang="en-US" sz="2000" b="1" dirty="0"/>
              <a:t>E</a:t>
            </a:r>
            <a:r>
              <a:rPr lang="en-US" sz="2000" b="1" dirty="0" smtClean="0"/>
              <a:t>ducation </a:t>
            </a:r>
            <a:r>
              <a:rPr lang="en-US" sz="2000" b="1" dirty="0"/>
              <a:t>and expertise</a:t>
            </a:r>
          </a:p>
        </p:txBody>
      </p:sp>
    </p:spTree>
    <p:extLst>
      <p:ext uri="{BB962C8B-B14F-4D97-AF65-F5344CB8AC3E}">
        <p14:creationId xmlns:p14="http://schemas.microsoft.com/office/powerpoint/2010/main" val="1702636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Elements: Commitment</a:t>
            </a:r>
            <a:endParaRPr lang="en-US" dirty="0"/>
          </a:p>
        </p:txBody>
      </p:sp>
      <p:sp>
        <p:nvSpPr>
          <p:cNvPr id="3" name="Content Placeholder 2"/>
          <p:cNvSpPr>
            <a:spLocks noGrp="1"/>
          </p:cNvSpPr>
          <p:nvPr>
            <p:ph idx="1"/>
          </p:nvPr>
        </p:nvSpPr>
        <p:spPr/>
        <p:txBody>
          <a:bodyPr>
            <a:normAutofit/>
          </a:bodyPr>
          <a:lstStyle/>
          <a:p>
            <a:r>
              <a:rPr lang="en-US" sz="2000" b="1" dirty="0"/>
              <a:t>Commitment</a:t>
            </a:r>
            <a:r>
              <a:rPr lang="en-US" sz="2000" dirty="0"/>
              <a:t>: </a:t>
            </a:r>
            <a:r>
              <a:rPr lang="en-US" sz="2000" dirty="0" smtClean="0"/>
              <a:t>Demonstration of </a:t>
            </a:r>
            <a:r>
              <a:rPr lang="en-US" sz="2000" dirty="0"/>
              <a:t>dedication to and accountability for optimizing antibiotic prescribing and patient </a:t>
            </a:r>
            <a:r>
              <a:rPr lang="en-US" sz="2000" dirty="0" smtClean="0"/>
              <a:t>safety</a:t>
            </a:r>
          </a:p>
          <a:p>
            <a:pPr lvl="1"/>
            <a:r>
              <a:rPr lang="en-US" sz="2000" dirty="0"/>
              <a:t>Every person involved in patient </a:t>
            </a:r>
            <a:r>
              <a:rPr lang="en-US" sz="2000" dirty="0" smtClean="0"/>
              <a:t>care can </a:t>
            </a:r>
            <a:r>
              <a:rPr lang="en-US" sz="2000" dirty="0"/>
              <a:t>act as an antibiotic steward. </a:t>
            </a:r>
            <a:endParaRPr lang="en-US" sz="2000" dirty="0" smtClean="0"/>
          </a:p>
          <a:p>
            <a:pPr lvl="1"/>
            <a:r>
              <a:rPr lang="en-US" sz="2000" dirty="0" smtClean="0"/>
              <a:t>Each </a:t>
            </a:r>
            <a:r>
              <a:rPr lang="en-US" sz="2000" dirty="0"/>
              <a:t>clinician can make the choice to be an effective antibiotic </a:t>
            </a:r>
            <a:r>
              <a:rPr lang="en-US" sz="2000" dirty="0" smtClean="0"/>
              <a:t>steward </a:t>
            </a:r>
            <a:r>
              <a:rPr lang="en-US" sz="2000" dirty="0"/>
              <a:t>during each patient encounter</a:t>
            </a:r>
            <a:r>
              <a:rPr lang="en-US" sz="2000" dirty="0" smtClean="0"/>
              <a:t>.</a:t>
            </a:r>
          </a:p>
        </p:txBody>
      </p:sp>
    </p:spTree>
    <p:extLst>
      <p:ext uri="{BB962C8B-B14F-4D97-AF65-F5344CB8AC3E}">
        <p14:creationId xmlns:p14="http://schemas.microsoft.com/office/powerpoint/2010/main" val="491197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Elements: Commitment</a:t>
            </a:r>
            <a:endParaRPr lang="en-US" dirty="0"/>
          </a:p>
        </p:txBody>
      </p:sp>
      <p:sp>
        <p:nvSpPr>
          <p:cNvPr id="3" name="Content Placeholder 2"/>
          <p:cNvSpPr>
            <a:spLocks noGrp="1"/>
          </p:cNvSpPr>
          <p:nvPr>
            <p:ph idx="1"/>
          </p:nvPr>
        </p:nvSpPr>
        <p:spPr/>
        <p:txBody>
          <a:bodyPr>
            <a:normAutofit fontScale="77500" lnSpcReduction="20000"/>
          </a:bodyPr>
          <a:lstStyle/>
          <a:p>
            <a:pPr lvl="1"/>
            <a:r>
              <a:rPr lang="en-US" sz="1900" b="1" dirty="0"/>
              <a:t>Clinicians </a:t>
            </a:r>
            <a:r>
              <a:rPr lang="en-US" sz="1900" dirty="0"/>
              <a:t>can demonstrate commitment to appropriate antibiotic prescribing by doing the following: </a:t>
            </a:r>
          </a:p>
          <a:p>
            <a:pPr lvl="2"/>
            <a:r>
              <a:rPr lang="en-US" sz="1900" dirty="0"/>
              <a:t>Write and display </a:t>
            </a:r>
            <a:r>
              <a:rPr lang="en-US" sz="1900" b="1" dirty="0"/>
              <a:t>public commitments </a:t>
            </a:r>
            <a:r>
              <a:rPr lang="en-US" sz="1900" dirty="0"/>
              <a:t>in support of antibiotic </a:t>
            </a:r>
            <a:r>
              <a:rPr lang="en-US" sz="1900" dirty="0" smtClean="0"/>
              <a:t>stewardship</a:t>
            </a:r>
          </a:p>
          <a:p>
            <a:pPr lvl="3"/>
            <a:r>
              <a:rPr lang="en-US" sz="1900" dirty="0"/>
              <a:t>For example, inappropriate antibiotic prescriptions for acute respiratory infections were reduced after clinicians displayed, in their examination rooms, a poster showing a letter from the clinician to their patients committing to prescribing antibiotics appropriately </a:t>
            </a:r>
          </a:p>
          <a:p>
            <a:pPr lvl="2"/>
            <a:r>
              <a:rPr lang="en-US" sz="1900" dirty="0"/>
              <a:t>Identify a </a:t>
            </a:r>
            <a:r>
              <a:rPr lang="en-US" sz="1900" b="1" dirty="0"/>
              <a:t>single leader </a:t>
            </a:r>
            <a:r>
              <a:rPr lang="en-US" sz="1900" dirty="0"/>
              <a:t>to direct antibiotic stewardship activities within a </a:t>
            </a:r>
            <a:r>
              <a:rPr lang="en-US" sz="1900" dirty="0" smtClean="0"/>
              <a:t>facility</a:t>
            </a:r>
          </a:p>
          <a:p>
            <a:pPr lvl="2"/>
            <a:r>
              <a:rPr lang="en-US" sz="1900" dirty="0" smtClean="0"/>
              <a:t>Include </a:t>
            </a:r>
            <a:r>
              <a:rPr lang="en-US" sz="1900" dirty="0"/>
              <a:t>antibiotic stewardship-related duties in position descriptions or </a:t>
            </a:r>
            <a:r>
              <a:rPr lang="en-US" sz="1900" b="1" dirty="0"/>
              <a:t>job evaluation criteria</a:t>
            </a:r>
            <a:r>
              <a:rPr lang="en-US" sz="1900" dirty="0" smtClean="0"/>
              <a:t>.</a:t>
            </a:r>
          </a:p>
          <a:p>
            <a:pPr lvl="2"/>
            <a:r>
              <a:rPr lang="en-US" sz="1900" dirty="0"/>
              <a:t>Communicate with all clinic staff members to </a:t>
            </a:r>
            <a:r>
              <a:rPr lang="en-US" sz="1900" b="1" dirty="0"/>
              <a:t>set patient </a:t>
            </a:r>
            <a:r>
              <a:rPr lang="en-US" sz="1900" b="1" dirty="0" smtClean="0"/>
              <a:t>expectations</a:t>
            </a:r>
            <a:r>
              <a:rPr lang="en-US" sz="1900" dirty="0" smtClean="0"/>
              <a:t>: use consistent </a:t>
            </a:r>
            <a:r>
              <a:rPr lang="en-US" sz="1900" dirty="0"/>
              <a:t>messages when communicating with patients about the indications for antibiotics</a:t>
            </a:r>
          </a:p>
          <a:p>
            <a:endParaRPr lang="en-US" dirty="0"/>
          </a:p>
        </p:txBody>
      </p:sp>
    </p:spTree>
    <p:extLst>
      <p:ext uri="{BB962C8B-B14F-4D97-AF65-F5344CB8AC3E}">
        <p14:creationId xmlns:p14="http://schemas.microsoft.com/office/powerpoint/2010/main" val="799569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27949"/>
            <a:ext cx="8825659" cy="706964"/>
          </a:xfrm>
        </p:spPr>
        <p:txBody>
          <a:bodyPr/>
          <a:lstStyle/>
          <a:p>
            <a:r>
              <a:rPr lang="en-US" sz="2800" dirty="0" smtClean="0"/>
              <a:t>Core elements: </a:t>
            </a:r>
            <a:r>
              <a:rPr lang="en-US" sz="2800" dirty="0"/>
              <a:t>Action for policy and practice</a:t>
            </a:r>
          </a:p>
        </p:txBody>
      </p:sp>
      <p:sp>
        <p:nvSpPr>
          <p:cNvPr id="3" name="Content Placeholder 2"/>
          <p:cNvSpPr>
            <a:spLocks noGrp="1"/>
          </p:cNvSpPr>
          <p:nvPr>
            <p:ph idx="1"/>
          </p:nvPr>
        </p:nvSpPr>
        <p:spPr/>
        <p:txBody>
          <a:bodyPr/>
          <a:lstStyle/>
          <a:p>
            <a:r>
              <a:rPr lang="en-US" b="1" dirty="0"/>
              <a:t>Action for policy and practice</a:t>
            </a:r>
            <a:r>
              <a:rPr lang="en-US" dirty="0"/>
              <a:t>: Implement at least </a:t>
            </a:r>
            <a:r>
              <a:rPr lang="en-US" b="1" dirty="0"/>
              <a:t>one policy or practice </a:t>
            </a:r>
            <a:r>
              <a:rPr lang="en-US" dirty="0"/>
              <a:t>to improve antibiotic prescribing, assess whether it is working, and modify as needed</a:t>
            </a:r>
            <a:r>
              <a:rPr lang="en-US" dirty="0" smtClean="0"/>
              <a:t>.</a:t>
            </a:r>
          </a:p>
          <a:p>
            <a:r>
              <a:rPr lang="en-US" dirty="0"/>
              <a:t>A </a:t>
            </a:r>
            <a:r>
              <a:rPr lang="en-US" b="1" dirty="0"/>
              <a:t>stepwise approach </a:t>
            </a:r>
            <a:r>
              <a:rPr lang="en-US" dirty="0"/>
              <a:t>with achievable goals can facilitate policy and practice changes </a:t>
            </a:r>
            <a:endParaRPr lang="en-US" dirty="0" smtClean="0"/>
          </a:p>
          <a:p>
            <a:r>
              <a:rPr lang="en-US" b="1" dirty="0"/>
              <a:t>Prioritizing interventions </a:t>
            </a:r>
            <a:r>
              <a:rPr lang="en-US" dirty="0"/>
              <a:t>according to feasibility, acceptability, resource commitment, and anticipated barriers to change is important</a:t>
            </a:r>
            <a:r>
              <a:rPr lang="en-US" dirty="0" smtClean="0"/>
              <a:t>.</a:t>
            </a:r>
          </a:p>
          <a:p>
            <a:r>
              <a:rPr lang="en-US" dirty="0"/>
              <a:t>Action is necessary to transform policy and practice into measurable outcomes.</a:t>
            </a:r>
          </a:p>
        </p:txBody>
      </p:sp>
    </p:spTree>
    <p:extLst>
      <p:ext uri="{BB962C8B-B14F-4D97-AF65-F5344CB8AC3E}">
        <p14:creationId xmlns:p14="http://schemas.microsoft.com/office/powerpoint/2010/main" val="1395418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870799"/>
            <a:ext cx="8825659" cy="706964"/>
          </a:xfrm>
        </p:spPr>
        <p:txBody>
          <a:bodyPr/>
          <a:lstStyle/>
          <a:p>
            <a:r>
              <a:rPr lang="en-US" sz="2800" dirty="0"/>
              <a:t>Core elements: Action for policy and practice</a:t>
            </a:r>
          </a:p>
        </p:txBody>
      </p:sp>
      <p:sp>
        <p:nvSpPr>
          <p:cNvPr id="3" name="Content Placeholder 2"/>
          <p:cNvSpPr>
            <a:spLocks noGrp="1"/>
          </p:cNvSpPr>
          <p:nvPr>
            <p:ph idx="1"/>
          </p:nvPr>
        </p:nvSpPr>
        <p:spPr/>
        <p:txBody>
          <a:bodyPr>
            <a:normAutofit/>
          </a:bodyPr>
          <a:lstStyle/>
          <a:p>
            <a:r>
              <a:rPr lang="en-US" b="1" dirty="0"/>
              <a:t>Clinicians</a:t>
            </a:r>
            <a:r>
              <a:rPr lang="en-US" dirty="0"/>
              <a:t> can implement at least one of the following actions to improve antibiotic prescribing</a:t>
            </a:r>
            <a:r>
              <a:rPr lang="en-US" dirty="0" smtClean="0"/>
              <a:t>:</a:t>
            </a:r>
          </a:p>
          <a:p>
            <a:pPr lvl="1"/>
            <a:r>
              <a:rPr lang="en-US" sz="1800" dirty="0"/>
              <a:t> Use </a:t>
            </a:r>
            <a:r>
              <a:rPr lang="en-US" sz="1800" b="1" dirty="0"/>
              <a:t>evidence-based diagnostic </a:t>
            </a:r>
            <a:r>
              <a:rPr lang="en-US" sz="1800" dirty="0"/>
              <a:t>criteria and treatment recommendations.</a:t>
            </a:r>
          </a:p>
          <a:p>
            <a:pPr lvl="1"/>
            <a:r>
              <a:rPr lang="en-US" sz="1800" dirty="0"/>
              <a:t>Use </a:t>
            </a:r>
            <a:r>
              <a:rPr lang="en-US" sz="1800" b="1" dirty="0"/>
              <a:t>delayed</a:t>
            </a:r>
            <a:r>
              <a:rPr lang="en-US" sz="1800" dirty="0"/>
              <a:t> prescribing practices or </a:t>
            </a:r>
            <a:r>
              <a:rPr lang="en-US" sz="1800" b="1" dirty="0"/>
              <a:t>watchful waiting</a:t>
            </a:r>
            <a:r>
              <a:rPr lang="en-US" sz="1800" dirty="0"/>
              <a:t>, when </a:t>
            </a:r>
            <a:r>
              <a:rPr lang="en-US" sz="1800" dirty="0" smtClean="0"/>
              <a:t>appropriate</a:t>
            </a:r>
          </a:p>
          <a:p>
            <a:pPr lvl="1"/>
            <a:endParaRPr lang="en-US" dirty="0" smtClean="0"/>
          </a:p>
        </p:txBody>
      </p:sp>
    </p:spTree>
    <p:extLst>
      <p:ext uri="{BB962C8B-B14F-4D97-AF65-F5344CB8AC3E}">
        <p14:creationId xmlns:p14="http://schemas.microsoft.com/office/powerpoint/2010/main" val="8634661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138</TotalTime>
  <Words>1374</Words>
  <Application>Microsoft Office PowerPoint</Application>
  <PresentationFormat>Custom</PresentationFormat>
  <Paragraphs>104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Ion Boardroom</vt:lpstr>
      <vt:lpstr>Strategies to Reduce Antibiotic Resistance and to Improve Infection Control</vt:lpstr>
      <vt:lpstr>Antibiotic Stewardship</vt:lpstr>
      <vt:lpstr>The most important modifiable risk factor for antibiotic resistance</vt:lpstr>
      <vt:lpstr>Antibiotic stewardship purpose</vt:lpstr>
      <vt:lpstr>The four elements of outpatient antibiotic stewardship</vt:lpstr>
      <vt:lpstr>Core Elements: Commitment</vt:lpstr>
      <vt:lpstr>Core Elements: Commitment</vt:lpstr>
      <vt:lpstr>Core elements: Action for policy and practice</vt:lpstr>
      <vt:lpstr>Core elements: Action for policy and practice</vt:lpstr>
      <vt:lpstr>Core elements: Action for policy and practice</vt:lpstr>
      <vt:lpstr>Core elements: Action for policy and practice</vt:lpstr>
      <vt:lpstr>Core elements: Tracking and Reporting</vt:lpstr>
      <vt:lpstr>Core elements: Tracking and Reporting</vt:lpstr>
      <vt:lpstr>Core elements: Tracking and Reporting</vt:lpstr>
      <vt:lpstr>Core elements: Tracking and Reporting</vt:lpstr>
      <vt:lpstr>Core elements: Education and expertise</vt:lpstr>
      <vt:lpstr>Core elements: Education and expertise</vt:lpstr>
      <vt:lpstr>Core elements: Education and expertise</vt:lpstr>
      <vt:lpstr>Antibiotic Stewardship: Conclusion</vt:lpstr>
      <vt:lpstr>And finally, </vt:lpstr>
      <vt:lpstr>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Strategies to Reduce Antibiotic Resistance and to Improve Infection Control</dc:title>
  <dc:creator>Robin Oliver</dc:creator>
  <cp:lastModifiedBy>Shelley Haffner</cp:lastModifiedBy>
  <cp:revision>17</cp:revision>
  <dcterms:created xsi:type="dcterms:W3CDTF">2016-11-14T22:17:25Z</dcterms:created>
  <dcterms:modified xsi:type="dcterms:W3CDTF">2016-11-15T13:09:26Z</dcterms:modified>
</cp:coreProperties>
</file>