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55" r:id="rId2"/>
    <p:sldId id="542" r:id="rId3"/>
    <p:sldId id="827" r:id="rId4"/>
    <p:sldId id="821" r:id="rId5"/>
    <p:sldId id="822" r:id="rId6"/>
    <p:sldId id="799" r:id="rId7"/>
    <p:sldId id="742" r:id="rId8"/>
    <p:sldId id="720" r:id="rId9"/>
    <p:sldId id="830" r:id="rId10"/>
    <p:sldId id="825" r:id="rId11"/>
    <p:sldId id="823" r:id="rId12"/>
    <p:sldId id="826" r:id="rId13"/>
    <p:sldId id="829" r:id="rId14"/>
    <p:sldId id="828" r:id="rId15"/>
    <p:sldId id="710" r:id="rId16"/>
    <p:sldId id="709" r:id="rId17"/>
    <p:sldId id="832" r:id="rId18"/>
    <p:sldId id="698" r:id="rId19"/>
    <p:sldId id="735" r:id="rId20"/>
    <p:sldId id="699" r:id="rId21"/>
    <p:sldId id="701" r:id="rId22"/>
    <p:sldId id="820" r:id="rId23"/>
    <p:sldId id="738" r:id="rId24"/>
    <p:sldId id="690" r:id="rId25"/>
    <p:sldId id="723" r:id="rId26"/>
    <p:sldId id="801" r:id="rId27"/>
    <p:sldId id="805" r:id="rId28"/>
    <p:sldId id="804" r:id="rId29"/>
    <p:sldId id="809" r:id="rId30"/>
    <p:sldId id="811" r:id="rId31"/>
    <p:sldId id="810" r:id="rId32"/>
    <p:sldId id="818" r:id="rId33"/>
    <p:sldId id="808" r:id="rId34"/>
    <p:sldId id="813" r:id="rId35"/>
    <p:sldId id="815" r:id="rId36"/>
    <p:sldId id="663" r:id="rId37"/>
    <p:sldId id="819" r:id="rId38"/>
    <p:sldId id="722" r:id="rId39"/>
    <p:sldId id="831" r:id="rId40"/>
    <p:sldId id="824" r:id="rId41"/>
    <p:sldId id="806" r:id="rId42"/>
    <p:sldId id="807" r:id="rId43"/>
    <p:sldId id="408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B33B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29" autoAdjust="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346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BTSCC%20by%20st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BTSCC%20by%20st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Ann.VanKessel\Documents\Milk%20Experiments\RDQMA\Farm%20B%20-%20PA\Farm%20B%20Results\preevalence%20test%20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Intramammary Antibiotic Use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Sheet5!$A$2:$A$4</c:f>
              <c:strCache>
                <c:ptCount val="3"/>
                <c:pt idx="0">
                  <c:v>Small (≤ 250 cows)</c:v>
                </c:pt>
                <c:pt idx="1">
                  <c:v>Medium (250 – 500 cows)</c:v>
                </c:pt>
                <c:pt idx="2">
                  <c:v>Large (&gt; 500 cows) </c:v>
                </c:pt>
              </c:strCache>
            </c:strRef>
          </c:cat>
          <c:val>
            <c:numRef>
              <c:f>Sheet5!$B$2:$B$4</c:f>
              <c:numCache>
                <c:formatCode>#,##0.00</c:formatCode>
                <c:ptCount val="3"/>
                <c:pt idx="0">
                  <c:v>2.6</c:v>
                </c:pt>
                <c:pt idx="1">
                  <c:v>3.32</c:v>
                </c:pt>
                <c:pt idx="2">
                  <c:v>3.38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Systemic Antibiotic Use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Sheet5!$A$2:$A$4</c:f>
              <c:strCache>
                <c:ptCount val="3"/>
                <c:pt idx="0">
                  <c:v>Small (≤ 250 cows)</c:v>
                </c:pt>
                <c:pt idx="1">
                  <c:v>Medium (250 – 500 cows)</c:v>
                </c:pt>
                <c:pt idx="2">
                  <c:v>Large (&gt; 500 cows) </c:v>
                </c:pt>
              </c:strCache>
            </c:strRef>
          </c:cat>
          <c:val>
            <c:numRef>
              <c:f>Sheet5!$C$2:$C$4</c:f>
              <c:numCache>
                <c:formatCode>#,##0.00</c:formatCode>
                <c:ptCount val="3"/>
                <c:pt idx="0">
                  <c:v>2</c:v>
                </c:pt>
                <c:pt idx="1">
                  <c:v>2.1</c:v>
                </c:pt>
                <c:pt idx="2">
                  <c:v>2.36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56384"/>
        <c:axId val="100266368"/>
      </c:barChart>
      <c:catAx>
        <c:axId val="1002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266368"/>
        <c:crosses val="autoZero"/>
        <c:auto val="1"/>
        <c:lblAlgn val="ctr"/>
        <c:lblOffset val="100"/>
        <c:noMultiLvlLbl val="0"/>
      </c:catAx>
      <c:valAx>
        <c:axId val="1002663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256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9858430951327E-2"/>
          <c:y val="2.3130204887564211E-2"/>
          <c:w val="0.91319606637025552"/>
          <c:h val="0.79714472912418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Intramammary Antibiotic Use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Sheet4!$A$2:$A$4</c:f>
              <c:strCache>
                <c:ptCount val="3"/>
                <c:pt idx="0">
                  <c:v>Michigan</c:v>
                </c:pt>
                <c:pt idx="1">
                  <c:v>Pennsylvania</c:v>
                </c:pt>
                <c:pt idx="2">
                  <c:v>Florida</c:v>
                </c:pt>
              </c:strCache>
            </c:strRef>
          </c:cat>
          <c:val>
            <c:numRef>
              <c:f>Sheet4!$B$2:$B$4</c:f>
              <c:numCache>
                <c:formatCode>General</c:formatCode>
                <c:ptCount val="3"/>
                <c:pt idx="0">
                  <c:v>2.7800000000000002</c:v>
                </c:pt>
                <c:pt idx="1">
                  <c:v>2.61</c:v>
                </c:pt>
                <c:pt idx="2">
                  <c:v>3.57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Systemic Antibiotic Use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Sheet4!$A$2:$A$4</c:f>
              <c:strCache>
                <c:ptCount val="3"/>
                <c:pt idx="0">
                  <c:v>Michigan</c:v>
                </c:pt>
                <c:pt idx="1">
                  <c:v>Pennsylvania</c:v>
                </c:pt>
                <c:pt idx="2">
                  <c:v>Florida</c:v>
                </c:pt>
              </c:strCache>
            </c:strRef>
          </c:cat>
          <c:val>
            <c:numRef>
              <c:f>Sheet4!$C$2:$C$4</c:f>
              <c:numCache>
                <c:formatCode>General</c:formatCode>
                <c:ptCount val="3"/>
                <c:pt idx="0">
                  <c:v>2.21</c:v>
                </c:pt>
                <c:pt idx="1">
                  <c:v>1.9600000000000015</c:v>
                </c:pt>
                <c:pt idx="2">
                  <c:v>2.8899999999999997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38016"/>
        <c:axId val="102439552"/>
      </c:barChart>
      <c:catAx>
        <c:axId val="1024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02439552"/>
        <c:crosses val="autoZero"/>
        <c:auto val="1"/>
        <c:lblAlgn val="ctr"/>
        <c:lblOffset val="100"/>
        <c:noMultiLvlLbl val="0"/>
      </c:catAx>
      <c:valAx>
        <c:axId val="10243955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02438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fecal shedding of Salmonella in adult dairy cattle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763826882147645E-2"/>
          <c:y val="0.12605619848747213"/>
          <c:w val="0.92051111385884654"/>
          <c:h val="0.7459997735453846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% fecal shedding</c:v>
                </c:pt>
              </c:strCache>
            </c:strRef>
          </c:tx>
          <c:cat>
            <c:numRef>
              <c:f>Sheet3!$G$2:$G$43</c:f>
              <c:numCache>
                <c:formatCode>[$-409]mmm\-yy;@</c:formatCode>
                <c:ptCount val="42"/>
                <c:pt idx="0">
                  <c:v>38068</c:v>
                </c:pt>
                <c:pt idx="1">
                  <c:v>38243</c:v>
                </c:pt>
                <c:pt idx="2">
                  <c:v>38287</c:v>
                </c:pt>
                <c:pt idx="3">
                  <c:v>38336</c:v>
                </c:pt>
                <c:pt idx="4">
                  <c:v>38376</c:v>
                </c:pt>
                <c:pt idx="5">
                  <c:v>38425</c:v>
                </c:pt>
                <c:pt idx="6">
                  <c:v>38467</c:v>
                </c:pt>
                <c:pt idx="7">
                  <c:v>38509</c:v>
                </c:pt>
                <c:pt idx="8">
                  <c:v>38565</c:v>
                </c:pt>
                <c:pt idx="9">
                  <c:v>38622</c:v>
                </c:pt>
                <c:pt idx="10">
                  <c:v>38690</c:v>
                </c:pt>
                <c:pt idx="11">
                  <c:v>38749</c:v>
                </c:pt>
                <c:pt idx="12">
                  <c:v>38803</c:v>
                </c:pt>
                <c:pt idx="13">
                  <c:v>38873</c:v>
                </c:pt>
                <c:pt idx="14">
                  <c:v>38936</c:v>
                </c:pt>
                <c:pt idx="15">
                  <c:v>38985</c:v>
                </c:pt>
                <c:pt idx="16">
                  <c:v>39055</c:v>
                </c:pt>
                <c:pt idx="17">
                  <c:v>39111</c:v>
                </c:pt>
                <c:pt idx="18">
                  <c:v>39168</c:v>
                </c:pt>
                <c:pt idx="19">
                  <c:v>39202</c:v>
                </c:pt>
                <c:pt idx="20">
                  <c:v>39238</c:v>
                </c:pt>
                <c:pt idx="21">
                  <c:v>39300</c:v>
                </c:pt>
                <c:pt idx="22">
                  <c:v>39350</c:v>
                </c:pt>
                <c:pt idx="23">
                  <c:v>39384</c:v>
                </c:pt>
                <c:pt idx="24">
                  <c:v>39419</c:v>
                </c:pt>
                <c:pt idx="25">
                  <c:v>39538</c:v>
                </c:pt>
                <c:pt idx="26">
                  <c:v>39615</c:v>
                </c:pt>
                <c:pt idx="27">
                  <c:v>39720</c:v>
                </c:pt>
                <c:pt idx="28">
                  <c:v>39790</c:v>
                </c:pt>
                <c:pt idx="29">
                  <c:v>39902</c:v>
                </c:pt>
                <c:pt idx="30">
                  <c:v>39979</c:v>
                </c:pt>
                <c:pt idx="31">
                  <c:v>40085</c:v>
                </c:pt>
                <c:pt idx="32">
                  <c:v>40155</c:v>
                </c:pt>
                <c:pt idx="33">
                  <c:v>40259</c:v>
                </c:pt>
                <c:pt idx="34">
                  <c:v>40343</c:v>
                </c:pt>
                <c:pt idx="35">
                  <c:v>40448</c:v>
                </c:pt>
                <c:pt idx="36">
                  <c:v>40518</c:v>
                </c:pt>
                <c:pt idx="37">
                  <c:v>40617</c:v>
                </c:pt>
                <c:pt idx="38">
                  <c:v>40707</c:v>
                </c:pt>
                <c:pt idx="39">
                  <c:v>40812</c:v>
                </c:pt>
                <c:pt idx="40">
                  <c:v>40882</c:v>
                </c:pt>
                <c:pt idx="41">
                  <c:v>40973</c:v>
                </c:pt>
              </c:numCache>
            </c:numRef>
          </c:cat>
          <c:val>
            <c:numRef>
              <c:f>Sheet3!$H$2:$H$43</c:f>
              <c:numCache>
                <c:formatCode>General</c:formatCode>
                <c:ptCount val="42"/>
                <c:pt idx="0">
                  <c:v>0.97087378640776689</c:v>
                </c:pt>
                <c:pt idx="1">
                  <c:v>42.727272727272762</c:v>
                </c:pt>
                <c:pt idx="2">
                  <c:v>68.807339449541303</c:v>
                </c:pt>
                <c:pt idx="3">
                  <c:v>59.259259259259245</c:v>
                </c:pt>
                <c:pt idx="4">
                  <c:v>68.807339449541303</c:v>
                </c:pt>
                <c:pt idx="5">
                  <c:v>66.666666666666657</c:v>
                </c:pt>
                <c:pt idx="6">
                  <c:v>57.522123893805357</c:v>
                </c:pt>
                <c:pt idx="7">
                  <c:v>29.729729729729698</c:v>
                </c:pt>
                <c:pt idx="8">
                  <c:v>8.3333333333333321</c:v>
                </c:pt>
                <c:pt idx="9">
                  <c:v>28.431372549019606</c:v>
                </c:pt>
                <c:pt idx="10">
                  <c:v>87.037037037037038</c:v>
                </c:pt>
                <c:pt idx="11">
                  <c:v>82.242990654205627</c:v>
                </c:pt>
                <c:pt idx="12">
                  <c:v>59.223300970873893</c:v>
                </c:pt>
                <c:pt idx="13">
                  <c:v>81.188118811880955</c:v>
                </c:pt>
                <c:pt idx="14">
                  <c:v>71.287128712871279</c:v>
                </c:pt>
                <c:pt idx="15">
                  <c:v>69.230769230769212</c:v>
                </c:pt>
                <c:pt idx="16">
                  <c:v>44.660194174757287</c:v>
                </c:pt>
                <c:pt idx="17">
                  <c:v>73.636363636363612</c:v>
                </c:pt>
                <c:pt idx="18">
                  <c:v>65.137614678899126</c:v>
                </c:pt>
                <c:pt idx="19">
                  <c:v>66.964285714285722</c:v>
                </c:pt>
                <c:pt idx="20">
                  <c:v>71.171171171171025</c:v>
                </c:pt>
                <c:pt idx="21">
                  <c:v>49.532710280373919</c:v>
                </c:pt>
                <c:pt idx="22">
                  <c:v>33.333333333333329</c:v>
                </c:pt>
                <c:pt idx="23">
                  <c:v>53.153153153153156</c:v>
                </c:pt>
                <c:pt idx="24">
                  <c:v>58.333333333333336</c:v>
                </c:pt>
                <c:pt idx="25">
                  <c:v>56.25</c:v>
                </c:pt>
                <c:pt idx="26">
                  <c:v>71.296296296296291</c:v>
                </c:pt>
                <c:pt idx="27">
                  <c:v>22.330097087378643</c:v>
                </c:pt>
                <c:pt idx="28">
                  <c:v>12.962962962962974</c:v>
                </c:pt>
                <c:pt idx="29">
                  <c:v>19.387755102040831</c:v>
                </c:pt>
                <c:pt idx="30">
                  <c:v>75.961538461538467</c:v>
                </c:pt>
                <c:pt idx="31">
                  <c:v>62</c:v>
                </c:pt>
                <c:pt idx="32">
                  <c:v>55.882352941176521</c:v>
                </c:pt>
                <c:pt idx="33">
                  <c:v>93.20388349514576</c:v>
                </c:pt>
                <c:pt idx="34">
                  <c:v>96.938775510203939</c:v>
                </c:pt>
                <c:pt idx="35">
                  <c:v>90.196078431372555</c:v>
                </c:pt>
                <c:pt idx="36">
                  <c:v>58.181818181818144</c:v>
                </c:pt>
                <c:pt idx="37">
                  <c:v>21.698113207547145</c:v>
                </c:pt>
                <c:pt idx="38">
                  <c:v>22.018348623853214</c:v>
                </c:pt>
                <c:pt idx="39">
                  <c:v>83.673469387755048</c:v>
                </c:pt>
                <c:pt idx="40">
                  <c:v>22</c:v>
                </c:pt>
                <c:pt idx="41">
                  <c:v>43.689320388349515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85824"/>
        <c:axId val="103924480"/>
      </c:lineChart>
      <c:dateAx>
        <c:axId val="103885824"/>
        <c:scaling>
          <c:orientation val="minMax"/>
        </c:scaling>
        <c:delete val="0"/>
        <c:axPos val="b"/>
        <c:numFmt formatCode="[$-409]mmm\-yy;@" sourceLinked="1"/>
        <c:majorTickMark val="out"/>
        <c:minorTickMark val="out"/>
        <c:tickLblPos val="nextTo"/>
        <c:crossAx val="103924480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1039244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885824"/>
        <c:crossesAt val="38047"/>
        <c:crossBetween val="between"/>
      </c:valAx>
      <c:spPr>
        <a:noFill/>
        <a:ln w="9525"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Sal.Heidleberg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68.599999999999994</c:v>
                </c:pt>
                <c:pt idx="1">
                  <c:v>56.5</c:v>
                </c:pt>
                <c:pt idx="2">
                  <c:v>62.4</c:v>
                </c:pt>
                <c:pt idx="3">
                  <c:v>67.599999999999994</c:v>
                </c:pt>
                <c:pt idx="4">
                  <c:v>58.2</c:v>
                </c:pt>
                <c:pt idx="5">
                  <c:v>57.3</c:v>
                </c:pt>
                <c:pt idx="6">
                  <c:v>60.5</c:v>
                </c:pt>
                <c:pt idx="7">
                  <c:v>53.2</c:v>
                </c:pt>
                <c:pt idx="8">
                  <c:v>55.7</c:v>
                </c:pt>
                <c:pt idx="9">
                  <c:v>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Sal. Newport</c:v>
                </c:pt>
              </c:strCache>
            </c:strRef>
          </c:tx>
          <c:spPr>
            <a:ln w="57150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73.5</c:v>
                </c:pt>
                <c:pt idx="1">
                  <c:v>82.2</c:v>
                </c:pt>
                <c:pt idx="2">
                  <c:v>84.1</c:v>
                </c:pt>
                <c:pt idx="3">
                  <c:v>82.6</c:v>
                </c:pt>
                <c:pt idx="4">
                  <c:v>89.2</c:v>
                </c:pt>
                <c:pt idx="5">
                  <c:v>85.3</c:v>
                </c:pt>
                <c:pt idx="6">
                  <c:v>89.1</c:v>
                </c:pt>
                <c:pt idx="7">
                  <c:v>90.8</c:v>
                </c:pt>
                <c:pt idx="8">
                  <c:v>94.4</c:v>
                </c:pt>
                <c:pt idx="9">
                  <c:v>92.7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Sal. Typhimurium</c:v>
                </c:pt>
              </c:strCache>
            </c:strRef>
          </c:tx>
          <c:spPr>
            <a:ln w="57150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54.7</c:v>
                </c:pt>
                <c:pt idx="1">
                  <c:v>60.5</c:v>
                </c:pt>
                <c:pt idx="2">
                  <c:v>65.099999999999994</c:v>
                </c:pt>
                <c:pt idx="3">
                  <c:v>62.5</c:v>
                </c:pt>
                <c:pt idx="4">
                  <c:v>57.5</c:v>
                </c:pt>
                <c:pt idx="5">
                  <c:v>67.900000000000006</c:v>
                </c:pt>
                <c:pt idx="6">
                  <c:v>63.5</c:v>
                </c:pt>
                <c:pt idx="7">
                  <c:v>66.900000000000006</c:v>
                </c:pt>
                <c:pt idx="8">
                  <c:v>69</c:v>
                </c:pt>
                <c:pt idx="9">
                  <c:v>68.8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Sal. Non Typhi</c:v>
                </c:pt>
              </c:strCache>
            </c:strRef>
          </c:tx>
          <c:spPr>
            <a:ln w="57150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78</c:v>
                </c:pt>
                <c:pt idx="1">
                  <c:v>79.900000000000006</c:v>
                </c:pt>
                <c:pt idx="2">
                  <c:v>80.900000000000006</c:v>
                </c:pt>
                <c:pt idx="3">
                  <c:v>80.599999999999994</c:v>
                </c:pt>
                <c:pt idx="4">
                  <c:v>81.099999999999994</c:v>
                </c:pt>
                <c:pt idx="5">
                  <c:v>83.9</c:v>
                </c:pt>
                <c:pt idx="6">
                  <c:v>83.2</c:v>
                </c:pt>
                <c:pt idx="7">
                  <c:v>84.6</c:v>
                </c:pt>
                <c:pt idx="8">
                  <c:v>84.8</c:v>
                </c:pt>
                <c:pt idx="9">
                  <c:v>84.6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Sal. Typhi</c:v>
                </c:pt>
              </c:strCache>
            </c:strRef>
          </c:tx>
          <c:spPr>
            <a:ln w="57150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56.6</c:v>
                </c:pt>
                <c:pt idx="1">
                  <c:v>56.6</c:v>
                </c:pt>
                <c:pt idx="2">
                  <c:v>48.1</c:v>
                </c:pt>
                <c:pt idx="3">
                  <c:v>40.200000000000003</c:v>
                </c:pt>
                <c:pt idx="4">
                  <c:v>35.5</c:v>
                </c:pt>
                <c:pt idx="5">
                  <c:v>38.300000000000004</c:v>
                </c:pt>
                <c:pt idx="6">
                  <c:v>37.5</c:v>
                </c:pt>
                <c:pt idx="7">
                  <c:v>29.4</c:v>
                </c:pt>
                <c:pt idx="8">
                  <c:v>27.9</c:v>
                </c:pt>
                <c:pt idx="9">
                  <c:v>30.7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58496"/>
        <c:axId val="106472576"/>
      </c:lineChart>
      <c:catAx>
        <c:axId val="10645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72576"/>
        <c:crosses val="autoZero"/>
        <c:auto val="1"/>
        <c:lblAlgn val="ctr"/>
        <c:lblOffset val="100"/>
        <c:noMultiLvlLbl val="0"/>
      </c:catAx>
      <c:valAx>
        <c:axId val="10647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58496"/>
        <c:crosses val="autoZero"/>
        <c:crossBetween val="between"/>
      </c:valAx>
      <c:spPr>
        <a:ln w="57150"/>
      </c:spPr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72341500281214843"/>
          <c:y val="0.21877534329947906"/>
          <c:w val="0.26170404480689913"/>
          <c:h val="0.3643814903571840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0.41075</cdr:x>
      <cdr:y>0.65999</cdr:y>
    </cdr:from>
    <cdr:to>
      <cdr:x>0.55261</cdr:x>
      <cdr:y>0.76377</cdr:y>
    </cdr:to>
    <cdr:sp macro="" textlink="">
      <cdr:nvSpPr>
        <cdr:cNvPr id="5" name="Rectangular Callout 4"/>
        <cdr:cNvSpPr/>
      </cdr:nvSpPr>
      <cdr:spPr>
        <a:xfrm xmlns:a="http://schemas.openxmlformats.org/drawingml/2006/main">
          <a:off x="3122595" y="2797875"/>
          <a:ext cx="1078469" cy="439947"/>
        </a:xfrm>
        <a:prstGeom xmlns:a="http://schemas.openxmlformats.org/drawingml/2006/main" prst="wedgeRectCallout">
          <a:avLst>
            <a:gd name="adj1" fmla="val -18433"/>
            <a:gd name="adj2" fmla="val -68873"/>
          </a:avLst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Troughs cleaned 2x/d</a:t>
          </a:r>
        </a:p>
      </cdr:txBody>
    </cdr:sp>
  </cdr:relSizeAnchor>
  <cdr:relSizeAnchor xmlns:cdr="http://schemas.openxmlformats.org/drawingml/2006/chartDrawing">
    <cdr:from>
      <cdr:x>0.67856</cdr:x>
      <cdr:y>0.51483</cdr:y>
    </cdr:from>
    <cdr:to>
      <cdr:x>0.82835</cdr:x>
      <cdr:y>0.56163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5158598" y="2182482"/>
          <a:ext cx="1138686" cy="198408"/>
        </a:xfrm>
        <a:prstGeom xmlns:a="http://schemas.openxmlformats.org/drawingml/2006/main" prst="wedgeRectCallout">
          <a:avLst>
            <a:gd name="adj1" fmla="val 46592"/>
            <a:gd name="adj2" fmla="val -172282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All Immunized</a:t>
          </a:r>
        </a:p>
      </cdr:txBody>
    </cdr:sp>
  </cdr:relSizeAnchor>
  <cdr:relSizeAnchor xmlns:cdr="http://schemas.openxmlformats.org/drawingml/2006/chartDrawing">
    <cdr:from>
      <cdr:x>0.06808</cdr:x>
      <cdr:y>0.12006</cdr:y>
    </cdr:from>
    <cdr:to>
      <cdr:x>0.25418</cdr:x>
      <cdr:y>0.31948</cdr:y>
    </cdr:to>
    <cdr:sp macro="" textlink="">
      <cdr:nvSpPr>
        <cdr:cNvPr id="7" name="Rectangular Callout 6"/>
        <cdr:cNvSpPr/>
      </cdr:nvSpPr>
      <cdr:spPr>
        <a:xfrm xmlns:a="http://schemas.openxmlformats.org/drawingml/2006/main">
          <a:off x="517586" y="508960"/>
          <a:ext cx="1414732" cy="845388"/>
        </a:xfrm>
        <a:prstGeom xmlns:a="http://schemas.openxmlformats.org/drawingml/2006/main" prst="wedgeRectCallout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Standard</a:t>
          </a:r>
          <a:r>
            <a:rPr lang="en-US" baseline="0" dirty="0"/>
            <a:t> Biosecurity-sick cow pens, hygiene, transition cow health</a:t>
          </a:r>
          <a:endParaRPr lang="en-US" dirty="0"/>
        </a:p>
      </cdr:txBody>
    </cdr:sp>
  </cdr:relSizeAnchor>
  <cdr:relSizeAnchor xmlns:cdr="http://schemas.openxmlformats.org/drawingml/2006/chartDrawing">
    <cdr:from>
      <cdr:x>0.58892</cdr:x>
      <cdr:y>0.4375</cdr:y>
    </cdr:from>
    <cdr:to>
      <cdr:x>0.66949</cdr:x>
      <cdr:y>0.55756</cdr:y>
    </cdr:to>
    <cdr:sp macro="" textlink="">
      <cdr:nvSpPr>
        <cdr:cNvPr id="8" name="Rectangular Callout 7"/>
        <cdr:cNvSpPr/>
      </cdr:nvSpPr>
      <cdr:spPr>
        <a:xfrm xmlns:a="http://schemas.openxmlformats.org/drawingml/2006/main">
          <a:off x="4477110" y="1854679"/>
          <a:ext cx="612476" cy="508958"/>
        </a:xfrm>
        <a:prstGeom xmlns:a="http://schemas.openxmlformats.org/drawingml/2006/main" prst="wedgeRectCallout">
          <a:avLst>
            <a:gd name="adj1" fmla="val 66993"/>
            <a:gd name="adj2" fmla="val -52754"/>
          </a:avLst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Binder in feed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8768CE-8F0D-4D15-BB87-8D6A2CB9DD8D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FC4CAB-8C17-4698-940B-920403465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2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A3F080-6B62-4DDB-8CC1-50F0C915051D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4D016D-7629-4291-BD7C-D83162BE5F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5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17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C93A7A-350C-4036-A4D9-35969D57EAB8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kumimoji="0"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37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6002A8-F6F4-4C56-94F9-6124E567D0B9}" type="datetime1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11/15/2016</a:t>
            </a:fld>
            <a:endParaRPr kumimoji="0"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074143-4D5A-42CB-A990-4C7B9A297EEE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kumimoji="0"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1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DCCC8-D822-4A28-A818-D1543B6A97B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76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FA0EC-7578-4ADE-949B-D9525876FD5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0A090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A0906"/>
                </a:solidFill>
              </a:rPr>
              <a:t>Development in the pharmaceutical industry has shifted to non-infectious disease therapy.</a:t>
            </a:r>
          </a:p>
          <a:p>
            <a:pPr eaLnBrk="1" hangingPunct="1"/>
            <a:endParaRPr lang="en-US" dirty="0" smtClean="0">
              <a:solidFill>
                <a:srgbClr val="0A090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A0906"/>
                </a:solidFill>
              </a:rPr>
              <a:t>No genuinely new classes have been developed for more than twenty years.</a:t>
            </a:r>
          </a:p>
          <a:p>
            <a:pPr eaLnBrk="1" hangingPunct="1"/>
            <a:endParaRPr lang="en-US" dirty="0" smtClean="0">
              <a:solidFill>
                <a:srgbClr val="0A090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A0906"/>
                </a:solidFill>
              </a:rPr>
              <a:t>Foodborne illness:  76M illnesses/ yr in US, 5 k deaths</a:t>
            </a:r>
          </a:p>
          <a:p>
            <a:pPr eaLnBrk="1" hangingPunct="1"/>
            <a:r>
              <a:rPr lang="en-US" dirty="0" smtClean="0">
                <a:solidFill>
                  <a:srgbClr val="0A0906"/>
                </a:solidFill>
              </a:rPr>
              <a:t>Salmonella DT 104: 120K cases/ yr, 95 % of these are resistant to five antimicrobials: ampicillin, chloramphenicol, streptomycin, sulfonamides and tetracycline.</a:t>
            </a:r>
          </a:p>
          <a:p>
            <a:pPr eaLnBrk="1" hangingPunct="1"/>
            <a:r>
              <a:rPr lang="en-US" dirty="0" smtClean="0">
                <a:solidFill>
                  <a:srgbClr val="0A0906"/>
                </a:solidFill>
              </a:rPr>
              <a:t>Prior to the use of Fluoroquinilones in animals, there was no such thing as resistant campylobacter (WHO).</a:t>
            </a:r>
          </a:p>
          <a:p>
            <a:pPr eaLnBrk="1" hangingPunct="1"/>
            <a:endParaRPr lang="en-US" dirty="0" smtClean="0">
              <a:solidFill>
                <a:srgbClr val="0A090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A0906"/>
                </a:solidFill>
              </a:rPr>
              <a:t>There is also increased risk of resistant foodborne illness in anyone taking antimicrobials:  may select for resistant bacteria to colonize gut. 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59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87C24-F268-44B2-ABFD-09C8A133C6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1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average frequency of IMM and systemic antimicrobial use varies by herd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26B3F-D2A4-BB4A-9C91-93C46634D19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average frequency of IMM and systemic antimicrobial use varies by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26B3F-D2A4-BB4A-9C91-93C46634D19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5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87C24-F268-44B2-ABFD-09C8A133C6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426399-78B7-46ED-8625-A7137CAA5049}" type="slidenum">
              <a:rPr lang="en-GB" smtClean="0">
                <a:latin typeface="Times New Roman" pitchFamily="18" charset="0"/>
              </a:rPr>
              <a:pPr/>
              <a:t>27</a:t>
            </a:fld>
            <a:endParaRPr lang="en-GB" dirty="0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016D-7629-4291-BD7C-D83162BE5F1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Foot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7624"/>
            <a:ext cx="9144000" cy="1027826"/>
          </a:xfrm>
          <a:prstGeom prst="rect">
            <a:avLst/>
          </a:prstGeom>
        </p:spPr>
      </p:pic>
      <p:pic>
        <p:nvPicPr>
          <p:cNvPr id="6" name="Picture 5" descr="blankhead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450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8250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45546" y="356600"/>
            <a:ext cx="803578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0112"/>
            <a:ext cx="9144000" cy="6278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8281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45546" y="356600"/>
            <a:ext cx="803578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8382817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A4C-0695-46FE-9874-46DBE86E5155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914-E663-410F-A962-4060B1F53C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8C7C6089-87DE-428C-A5D0-A2DD60EE5D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6271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742F-3726-4043-966D-A6FF0197D4CD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4503-5D51-43AE-9339-409C5BBD0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40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reen w/ Bottom Ba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3588" y="353568"/>
            <a:ext cx="82296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920" y="1115568"/>
            <a:ext cx="822960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Green w/ Bottom Ba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8229600" cy="7318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Green w/ Top Ba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952501"/>
            <a:ext cx="82296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" y="1866901"/>
            <a:ext cx="4038600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208" y="1866901"/>
            <a:ext cx="4038600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ue w/ Bottom Ba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8229600" cy="7318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4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Footer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7624"/>
            <a:ext cx="9144000" cy="1027826"/>
          </a:xfrm>
          <a:prstGeom prst="rect">
            <a:avLst/>
          </a:prstGeom>
        </p:spPr>
      </p:pic>
      <p:pic>
        <p:nvPicPr>
          <p:cNvPr id="6" name="Picture 5" descr="blankhead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450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8250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 w/ Top Ba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3588" y="961644"/>
            <a:ext cx="82296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920" y="1723644"/>
            <a:ext cx="8229600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6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 w/ Bottom Ba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3588" y="353568"/>
            <a:ext cx="82296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2920" y="1115568"/>
            <a:ext cx="822960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2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8988-3D19-4072-8904-6E094A9786D6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2C48-1D5A-4731-BF29-EA14F7746C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5579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115568"/>
            <a:ext cx="807783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0112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3429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1019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0112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1325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645546" y="356600"/>
            <a:ext cx="811259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0112"/>
            <a:ext cx="9144000" cy="627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0240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Head&amp;Foot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56591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AB9AF-1185-4ECD-BA84-5D162B28D68E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4EBF3-1474-4063-B1F5-F9DB89D33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812" r:id="rId2"/>
    <p:sldLayoutId id="2147483764" r:id="rId3"/>
    <p:sldLayoutId id="2147483786" r:id="rId4"/>
    <p:sldLayoutId id="2147483792" r:id="rId5"/>
    <p:sldLayoutId id="2147483794" r:id="rId6"/>
    <p:sldLayoutId id="2147483797" r:id="rId7"/>
    <p:sldLayoutId id="2147483798" r:id="rId8"/>
    <p:sldLayoutId id="2147483802" r:id="rId9"/>
    <p:sldLayoutId id="2147483803" r:id="rId10"/>
    <p:sldLayoutId id="2147483813" r:id="rId11"/>
    <p:sldLayoutId id="2147483816" r:id="rId12"/>
    <p:sldLayoutId id="2147483817" r:id="rId13"/>
    <p:sldLayoutId id="2147483819" r:id="rId14"/>
    <p:sldLayoutId id="2147483821" r:id="rId15"/>
    <p:sldLayoutId id="2147483824" r:id="rId16"/>
    <p:sldLayoutId id="2147483825" r:id="rId17"/>
    <p:sldLayoutId id="2147483826" r:id="rId18"/>
    <p:sldLayoutId id="2147483828" r:id="rId19"/>
    <p:sldLayoutId id="2147483829" r:id="rId20"/>
    <p:sldLayoutId id="2147483830" r:id="rId21"/>
    <p:sldLayoutId id="2147483831" r:id="rId22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0" y="3160165"/>
            <a:ext cx="7772400" cy="1359408"/>
          </a:xfrm>
        </p:spPr>
        <p:txBody>
          <a:bodyPr/>
          <a:lstStyle/>
          <a:p>
            <a:r>
              <a:rPr lang="en-US" sz="2000" i="1" dirty="0" smtClean="0">
                <a:latin typeface="Times New Roman" pitchFamily="18" charset="0"/>
              </a:rPr>
              <a:t>David Wolfgang, VMD,  MPH     DABVP-Dairy</a:t>
            </a: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en-US" sz="1800" i="1" dirty="0" smtClean="0">
                <a:latin typeface="Times New Roman" pitchFamily="18" charset="0"/>
              </a:rPr>
              <a:t>Director, Bureau of Animal Health and diagnostic Services</a:t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en-US" sz="1800" i="1" dirty="0" smtClean="0">
                <a:latin typeface="Times New Roman" pitchFamily="18" charset="0"/>
              </a:rPr>
              <a:t>Pennsylvania  Department of Agriculture</a:t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en-US" sz="1800" i="1" dirty="0">
                <a:latin typeface="Times New Roman" pitchFamily="18" charset="0"/>
              </a:rPr>
              <a:t/>
            </a:r>
            <a:br>
              <a:rPr lang="en-US" sz="1800" i="1" dirty="0">
                <a:latin typeface="Times New Roman" pitchFamily="18" charset="0"/>
              </a:rPr>
            </a:b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89765"/>
            <a:ext cx="8987965" cy="1500187"/>
          </a:xfrm>
        </p:spPr>
        <p:txBody>
          <a:bodyPr/>
          <a:lstStyle/>
          <a:p>
            <a:pPr algn="ctr"/>
            <a:r>
              <a:rPr lang="en-US" sz="3600" b="1" dirty="0" smtClean="0"/>
              <a:t>Impact of Antibiotic Use in Animal Agriculture and Influence on Resistance Controversy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8" name="Picture 7" descr="thinarr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057400"/>
            <a:ext cx="2199828" cy="1344175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4637" r="3288" b="4637"/>
          <a:stretch>
            <a:fillRect/>
          </a:stretch>
        </p:blipFill>
        <p:spPr bwMode="auto">
          <a:xfrm>
            <a:off x="6585983" y="3925651"/>
            <a:ext cx="2480161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57" y="3997809"/>
            <a:ext cx="2057043" cy="1635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555352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www.nourishlife.org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41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Get Smart</a:t>
            </a:r>
          </a:p>
          <a:p>
            <a:r>
              <a:rPr lang="en-US" b="1" dirty="0" smtClean="0"/>
              <a:t>PSU  </a:t>
            </a:r>
            <a:r>
              <a:rPr lang="en-US" dirty="0" smtClean="0"/>
              <a:t>Nov. 15</a:t>
            </a:r>
            <a:r>
              <a:rPr lang="en-US" i="1" dirty="0" smtClean="0"/>
              <a:t>,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8483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228600" y="1271000"/>
            <a:ext cx="4495800" cy="4533899"/>
          </a:xfrm>
        </p:spPr>
        <p:txBody>
          <a:bodyPr/>
          <a:lstStyle/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Acutely ill animals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Many fewer animals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Higher doses (gm vs. mg)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More handling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Tissue residue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New products &amp; cost R&amp;D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Treat pain and suffering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Stunted growth</a:t>
            </a:r>
          </a:p>
          <a:p>
            <a:pPr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Higher cost/animal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4572000" y="1278320"/>
            <a:ext cx="4419600" cy="4533899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Keep healthy vs. sick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Entire herd or flock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Low dose, no residue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Fewer food pathogens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Older products, not normally for humans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Avoid prevent pain/ suffering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Lowers cost of production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dirty="0" smtClean="0"/>
              <a:t>Improves efficiency (less manure, less acres)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731838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/>
              <a:t>Antibiotics       </a:t>
            </a:r>
            <a:br>
              <a:rPr lang="en-US" sz="2800" dirty="0" smtClean="0"/>
            </a:br>
            <a:r>
              <a:rPr lang="en-US" sz="2800" b="1" dirty="0" smtClean="0"/>
              <a:t>Therapeutic  </a:t>
            </a:r>
            <a:r>
              <a:rPr lang="en-US" sz="2800" dirty="0" smtClean="0"/>
              <a:t>             vs.           </a:t>
            </a:r>
            <a:r>
              <a:rPr lang="en-US" sz="2800" b="1" dirty="0" smtClean="0"/>
              <a:t>Disease Prevention/control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61453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ave Wolfgang\Downloads\antibioticDevel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14525"/>
            <a:ext cx="5715000" cy="30289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Antibiotic Timeline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nchembio_2007_24-F1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nppc.org/wp-content/uploads/ABX_Human_vs_Animal_F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74296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http://www.nppc.org/issues/animal-health-safety/antimicrobials-antibiotics/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174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9045" y="663840"/>
            <a:ext cx="9296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Antibiotic resistance:  A public health concern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672" y="13716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Increased cost to healthcare ($3 billion/yr, range $100 million to $30 billion)</a:t>
            </a:r>
          </a:p>
          <a:p>
            <a:pPr lvl="1" eaLnBrk="1" hangingPunct="1">
              <a:defRPr/>
            </a:pPr>
            <a:r>
              <a:rPr lang="en-US" sz="2400" dirty="0" smtClean="0"/>
              <a:t>More expensive antibiotics required</a:t>
            </a:r>
          </a:p>
          <a:p>
            <a:pPr lvl="1" eaLnBrk="1" hangingPunct="1">
              <a:defRPr/>
            </a:pPr>
            <a:r>
              <a:rPr lang="en-US" sz="2400" dirty="0" smtClean="0"/>
              <a:t>Longer hospital stays</a:t>
            </a:r>
          </a:p>
          <a:p>
            <a:pPr lvl="1" eaLnBrk="1" hangingPunct="1">
              <a:defRPr/>
            </a:pPr>
            <a:r>
              <a:rPr lang="en-US" sz="2400" dirty="0" smtClean="0"/>
              <a:t> ~23, 000/ year die as result of resistance/complications</a:t>
            </a:r>
          </a:p>
          <a:p>
            <a:pPr eaLnBrk="1" hangingPunct="1">
              <a:defRPr/>
            </a:pPr>
            <a:r>
              <a:rPr lang="en-US" sz="2800" dirty="0" smtClean="0"/>
              <a:t>Development of new antibiotics is slow and costly</a:t>
            </a:r>
          </a:p>
          <a:p>
            <a:pPr eaLnBrk="1" hangingPunct="1">
              <a:defRPr/>
            </a:pPr>
            <a:r>
              <a:rPr lang="en-US" sz="2800" dirty="0" smtClean="0"/>
              <a:t>Prolonged illness and greater risk of death</a:t>
            </a:r>
          </a:p>
          <a:p>
            <a:pPr eaLnBrk="1" hangingPunct="1">
              <a:defRPr/>
            </a:pPr>
            <a:r>
              <a:rPr lang="en-US" sz="2800" dirty="0" smtClean="0"/>
              <a:t>Greater risk of antibiotic resistant food borne illness (</a:t>
            </a:r>
            <a:r>
              <a:rPr lang="en-US" sz="2000" i="1" dirty="0" smtClean="0"/>
              <a:t>Salmonella DT-104</a:t>
            </a:r>
            <a:r>
              <a:rPr lang="en-US" sz="2000" dirty="0" smtClean="0"/>
              <a:t>, fluoroquinilone resistant </a:t>
            </a:r>
            <a:r>
              <a:rPr lang="en-US" sz="2000" i="1" dirty="0" smtClean="0"/>
              <a:t>Campylobacter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/>
              <a:t>Precautionary principle drives FDA concerns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400" dirty="0" smtClean="0"/>
          </a:p>
        </p:txBody>
      </p:sp>
      <p:pic>
        <p:nvPicPr>
          <p:cNvPr id="4" name="Picture 3" descr="kleb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181726"/>
            <a:ext cx="1189734" cy="887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43040" y="6040540"/>
            <a:ext cx="533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http://www.cdc.gov/drugresistance/threat-report-2013/pdf/ar-threats-2013-508.pdf</a:t>
            </a:r>
          </a:p>
        </p:txBody>
      </p:sp>
    </p:spTree>
    <p:extLst>
      <p:ext uri="{BB962C8B-B14F-4D97-AF65-F5344CB8AC3E}">
        <p14:creationId xmlns:p14="http://schemas.microsoft.com/office/powerpoint/2010/main" val="10219933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740650"/>
            <a:ext cx="8229600" cy="731838"/>
          </a:xfrm>
        </p:spPr>
        <p:txBody>
          <a:bodyPr/>
          <a:lstStyle/>
          <a:p>
            <a:r>
              <a:rPr lang="en-US" dirty="0" smtClean="0"/>
              <a:t>EU and Danish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508749"/>
            <a:ext cx="8306410" cy="51078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 therapeutic bans in place since 1998-99</a:t>
            </a:r>
          </a:p>
          <a:p>
            <a:r>
              <a:rPr lang="en-US" dirty="0" smtClean="0"/>
              <a:t>Actual animal disease increased initially</a:t>
            </a:r>
          </a:p>
          <a:p>
            <a:pPr lvl="1"/>
            <a:r>
              <a:rPr lang="en-US" dirty="0" smtClean="0"/>
              <a:t>Today better control in stress areas</a:t>
            </a:r>
          </a:p>
          <a:p>
            <a:pPr lvl="1"/>
            <a:r>
              <a:rPr lang="en-US" dirty="0" smtClean="0"/>
              <a:t>Cost of production has increased</a:t>
            </a:r>
          </a:p>
          <a:p>
            <a:r>
              <a:rPr lang="en-US" dirty="0" smtClean="0"/>
              <a:t>More therapeutic use</a:t>
            </a:r>
          </a:p>
          <a:p>
            <a:pPr lvl="1"/>
            <a:r>
              <a:rPr lang="en-US" dirty="0" smtClean="0"/>
              <a:t>Pounds of antibiotics used up - now                                        overall slightly down </a:t>
            </a:r>
          </a:p>
          <a:p>
            <a:pPr lvl="1"/>
            <a:r>
              <a:rPr lang="en-US" dirty="0" smtClean="0"/>
              <a:t>More residues</a:t>
            </a:r>
          </a:p>
          <a:p>
            <a:pPr lvl="1"/>
            <a:r>
              <a:rPr lang="en-US" dirty="0" smtClean="0"/>
              <a:t>Resistance organisms increasing</a:t>
            </a:r>
          </a:p>
          <a:p>
            <a:r>
              <a:rPr lang="en-US" dirty="0" smtClean="0"/>
              <a:t>More food safety outbreaks in people</a:t>
            </a:r>
          </a:p>
          <a:p>
            <a:r>
              <a:rPr lang="en-US" b="1" i="1" dirty="0" smtClean="0"/>
              <a:t>(Therapy drives both residues and resistance)</a:t>
            </a:r>
            <a:endParaRPr lang="en-US" b="1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180" y="3121760"/>
            <a:ext cx="2732220" cy="20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518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J. Mathers, 2008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150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90" y="168682"/>
            <a:ext cx="8077830" cy="7318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Average </a:t>
            </a:r>
            <a:r>
              <a:rPr lang="en-US" sz="3200" dirty="0"/>
              <a:t>Intramammary and Systemic Antimicrobial Use by </a:t>
            </a:r>
            <a:r>
              <a:rPr lang="en-US" sz="3200" dirty="0" smtClean="0"/>
              <a:t>Herd Size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88113"/>
            <a:ext cx="2133600" cy="304800"/>
          </a:xfrm>
          <a:prstGeom prst="rect">
            <a:avLst/>
          </a:prstGeom>
        </p:spPr>
        <p:txBody>
          <a:bodyPr/>
          <a:lstStyle/>
          <a:p>
            <a:fld id="{047373D6-E2EE-4877-9FEE-373254C32004}" type="datetime1">
              <a:rPr lang="en-US" sz="1000" b="1" smtClean="0"/>
              <a:pPr/>
              <a:t>11/15/2016</a:t>
            </a:fld>
            <a:endParaRPr lang="en-US" sz="1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26492"/>
              </p:ext>
            </p:extLst>
          </p:nvPr>
        </p:nvGraphicFramePr>
        <p:xfrm>
          <a:off x="1066800" y="990600"/>
          <a:ext cx="6858000" cy="458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1193848" y="5614861"/>
            <a:ext cx="699951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/>
              <a:t>Responses were: 1 = never, 2 = sometimes, 3 = frequently, and 4 = always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6303447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Rebecca </a:t>
            </a:r>
            <a:r>
              <a:rPr lang="en-US" dirty="0" smtClean="0">
                <a:solidFill>
                  <a:schemeClr val="bg1"/>
                </a:solidFill>
              </a:rPr>
              <a:t>Schewe, et. al., NIFA 2013-68004-20439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90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495"/>
            <a:ext cx="8077830" cy="731838"/>
          </a:xfrm>
        </p:spPr>
        <p:txBody>
          <a:bodyPr/>
          <a:lstStyle/>
          <a:p>
            <a:r>
              <a:rPr lang="en-US" sz="3600" dirty="0" smtClean="0"/>
              <a:t>Average </a:t>
            </a:r>
            <a:r>
              <a:rPr lang="en-US" sz="3600" dirty="0"/>
              <a:t>Intramammary and Systemic Antimicrobial Use </a:t>
            </a:r>
            <a:r>
              <a:rPr lang="en-US" sz="3600" dirty="0" smtClean="0"/>
              <a:t>by State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9085" y="1097277"/>
            <a:ext cx="6999288" cy="304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400" dirty="0"/>
              <a:t>Responses were: 1 = </a:t>
            </a:r>
            <a:r>
              <a:rPr lang="en-US" sz="1400" dirty="0" smtClean="0"/>
              <a:t>Never</a:t>
            </a:r>
            <a:r>
              <a:rPr lang="en-US" sz="1400" dirty="0"/>
              <a:t>, 2 = </a:t>
            </a:r>
            <a:r>
              <a:rPr lang="en-US" sz="1400" dirty="0" smtClean="0"/>
              <a:t>Sometimes</a:t>
            </a:r>
            <a:r>
              <a:rPr lang="en-US" sz="1400" dirty="0"/>
              <a:t>, 3 = </a:t>
            </a:r>
            <a:r>
              <a:rPr lang="en-US" sz="1400" dirty="0" smtClean="0"/>
              <a:t>Frequently</a:t>
            </a:r>
            <a:r>
              <a:rPr lang="en-US" sz="1400" dirty="0"/>
              <a:t>, and 4 = </a:t>
            </a:r>
            <a:r>
              <a:rPr lang="en-US" sz="1400" dirty="0" smtClean="0"/>
              <a:t>Always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0409"/>
              </p:ext>
            </p:extLst>
          </p:nvPr>
        </p:nvGraphicFramePr>
        <p:xfrm>
          <a:off x="849085" y="1578427"/>
          <a:ext cx="7053943" cy="46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638991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Rebecca </a:t>
            </a:r>
            <a:r>
              <a:rPr lang="en-US" dirty="0" smtClean="0">
                <a:solidFill>
                  <a:schemeClr val="bg1"/>
                </a:solidFill>
              </a:rPr>
              <a:t>Schewe, et. al., NIFA 2013-68004-20439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334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22199" cy="731838"/>
          </a:xfrm>
        </p:spPr>
        <p:txBody>
          <a:bodyPr/>
          <a:lstStyle/>
          <a:p>
            <a:pPr algn="ctr"/>
            <a:r>
              <a:rPr lang="en-US" dirty="0" smtClean="0"/>
              <a:t>Reduction of Residues and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77095" cy="4677156"/>
          </a:xfrm>
        </p:spPr>
        <p:txBody>
          <a:bodyPr/>
          <a:lstStyle/>
          <a:p>
            <a:r>
              <a:rPr lang="en-US" dirty="0" smtClean="0"/>
              <a:t>Judicious use programs</a:t>
            </a:r>
          </a:p>
          <a:p>
            <a:r>
              <a:rPr lang="en-US" dirty="0" smtClean="0"/>
              <a:t>Restrict extra label use</a:t>
            </a:r>
          </a:p>
          <a:p>
            <a:pPr lvl="1"/>
            <a:r>
              <a:rPr lang="en-US" dirty="0" smtClean="0"/>
              <a:t>Diagnostics  to inform science based protocols</a:t>
            </a:r>
          </a:p>
          <a:p>
            <a:pPr lvl="1"/>
            <a:r>
              <a:rPr lang="en-US" dirty="0" smtClean="0"/>
              <a:t>Create written protocols for common conditions</a:t>
            </a:r>
          </a:p>
          <a:p>
            <a:pPr lvl="1"/>
            <a:r>
              <a:rPr lang="en-US" dirty="0" smtClean="0"/>
              <a:t>Up to date and written VCPR and VFD</a:t>
            </a:r>
          </a:p>
          <a:p>
            <a:r>
              <a:rPr lang="en-US" dirty="0" smtClean="0"/>
              <a:t>Supervise use  as much as possible on farms</a:t>
            </a:r>
          </a:p>
          <a:p>
            <a:r>
              <a:rPr lang="en-US" dirty="0" smtClean="0"/>
              <a:t>Extended withdrawal times</a:t>
            </a:r>
          </a:p>
          <a:p>
            <a:pPr lvl="1"/>
            <a:r>
              <a:rPr lang="en-US" dirty="0" smtClean="0"/>
              <a:t>Physiological state of animal</a:t>
            </a:r>
          </a:p>
          <a:p>
            <a:pPr lvl="1"/>
            <a:r>
              <a:rPr lang="en-US" dirty="0" smtClean="0"/>
              <a:t>Dose, depot and tissue location</a:t>
            </a:r>
          </a:p>
          <a:p>
            <a:r>
              <a:rPr lang="en-US" dirty="0" smtClean="0"/>
              <a:t>FARAD </a:t>
            </a:r>
            <a:r>
              <a:rPr lang="en-US" dirty="0"/>
              <a:t>(www.farad.org)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AR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850" y="5349250"/>
            <a:ext cx="2545615" cy="7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41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Factors that can affect elimination of therapeutic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66" y="1981200"/>
            <a:ext cx="8114123" cy="4677156"/>
          </a:xfrm>
        </p:spPr>
        <p:txBody>
          <a:bodyPr/>
          <a:lstStyle/>
          <a:p>
            <a:r>
              <a:rPr lang="en-US" dirty="0" smtClean="0"/>
              <a:t>Dose and size of depo</a:t>
            </a:r>
          </a:p>
          <a:p>
            <a:pPr lvl="1"/>
            <a:r>
              <a:rPr lang="en-US" dirty="0" smtClean="0"/>
              <a:t>Rate of absorption</a:t>
            </a:r>
          </a:p>
          <a:p>
            <a:pPr lvl="1"/>
            <a:r>
              <a:rPr lang="en-US" dirty="0" smtClean="0"/>
              <a:t>IV &lt; IM &lt;SQ (product moves depo to plasma)</a:t>
            </a:r>
          </a:p>
          <a:p>
            <a:pPr lvl="1"/>
            <a:r>
              <a:rPr lang="en-US" dirty="0" smtClean="0"/>
              <a:t>Pharmokenetics</a:t>
            </a:r>
          </a:p>
          <a:p>
            <a:pPr lvl="2"/>
            <a:r>
              <a:rPr lang="en-US" dirty="0" smtClean="0"/>
              <a:t>Overall health and status of animal </a:t>
            </a:r>
          </a:p>
          <a:p>
            <a:pPr lvl="2"/>
            <a:r>
              <a:rPr lang="en-US" dirty="0" smtClean="0"/>
              <a:t>Target plus elimination organs</a:t>
            </a:r>
          </a:p>
          <a:p>
            <a:pPr lvl="2"/>
            <a:r>
              <a:rPr lang="en-US" dirty="0" smtClean="0"/>
              <a:t>Special characteristics of product</a:t>
            </a:r>
          </a:p>
          <a:p>
            <a:pPr lvl="1"/>
            <a:r>
              <a:rPr lang="en-US" dirty="0" smtClean="0"/>
              <a:t>Multiple doses or different doses</a:t>
            </a:r>
          </a:p>
          <a:p>
            <a:pPr lvl="1"/>
            <a:r>
              <a:rPr lang="en-US" dirty="0" smtClean="0"/>
              <a:t>Dose in different site than designed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14800"/>
            <a:ext cx="16384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22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2665" y="779055"/>
            <a:ext cx="8229600" cy="731838"/>
          </a:xfrm>
        </p:spPr>
        <p:txBody>
          <a:bodyPr/>
          <a:lstStyle/>
          <a:p>
            <a:r>
              <a:rPr lang="en-US" dirty="0" smtClean="0"/>
              <a:t>Extended WDT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1547155"/>
            <a:ext cx="8873360" cy="514627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600" dirty="0" smtClean="0"/>
              <a:t>WDT is the time required after dosing for tissue concentrations to be depleted to or below specific safe concentration</a:t>
            </a:r>
          </a:p>
          <a:p>
            <a:pPr>
              <a:defRPr/>
            </a:pPr>
            <a:r>
              <a:rPr lang="en-US" sz="3600" dirty="0" smtClean="0"/>
              <a:t>More closely associated  to tissue depots vs. plasma depots</a:t>
            </a:r>
          </a:p>
          <a:p>
            <a:pPr>
              <a:defRPr/>
            </a:pPr>
            <a:r>
              <a:rPr lang="en-US" sz="3600" dirty="0" smtClean="0"/>
              <a:t>Tissue with the slowest depletion determines the WDT for the species</a:t>
            </a:r>
          </a:p>
          <a:p>
            <a:pPr lvl="1">
              <a:defRPr/>
            </a:pPr>
            <a:r>
              <a:rPr lang="en-US" sz="3600" dirty="0" smtClean="0"/>
              <a:t>10  t ½ = 99.9% depletion, days usually rounded up (no fractions of days), physiological state, different tissue</a:t>
            </a:r>
          </a:p>
          <a:p>
            <a:pPr lvl="1">
              <a:defRPr/>
            </a:pPr>
            <a:r>
              <a:rPr lang="en-US" sz="3600" dirty="0" smtClean="0"/>
              <a:t>In US safe concentration can be defined as the tolerance limit-law is zero for not approved compounds</a:t>
            </a:r>
          </a:p>
          <a:p>
            <a:pPr>
              <a:defRPr/>
            </a:pPr>
            <a:r>
              <a:rPr lang="en-US" sz="3600" dirty="0" smtClean="0"/>
              <a:t>In Europe usually termed Maximum residue level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899" rIns="0" bIns="0" rtlCol="0">
            <a:spAutoFit/>
          </a:bodyPr>
          <a:lstStyle/>
          <a:p>
            <a:pPr marL="20129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P</a:t>
            </a:r>
            <a:r>
              <a:rPr b="1" spc="-5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40" dirty="0">
                <a:latin typeface="Calibri"/>
                <a:cs typeface="Calibri"/>
              </a:rPr>
              <a:t>n</a:t>
            </a:r>
            <a:r>
              <a:rPr b="1" spc="-75" dirty="0">
                <a:latin typeface="Calibri"/>
                <a:cs typeface="Calibri"/>
              </a:rPr>
              <a:t>t</a:t>
            </a:r>
            <a:r>
              <a:rPr b="1" spc="-40" dirty="0">
                <a:latin typeface="Calibri"/>
                <a:cs typeface="Calibri"/>
              </a:rPr>
              <a:t>a</a:t>
            </a:r>
            <a:r>
              <a:rPr b="1" spc="-20" dirty="0">
                <a:latin typeface="Calibri"/>
                <a:cs typeface="Calibri"/>
              </a:rPr>
              <a:t>ti</a:t>
            </a:r>
            <a:r>
              <a:rPr b="1" spc="-5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Ou</a:t>
            </a:r>
            <a:r>
              <a:rPr b="1" dirty="0">
                <a:latin typeface="Calibri"/>
                <a:cs typeface="Calibri"/>
              </a:rPr>
              <a:t>t</a:t>
            </a:r>
            <a:r>
              <a:rPr b="1" spc="-20" dirty="0">
                <a:latin typeface="Calibri"/>
                <a:cs typeface="Calibri"/>
              </a:rPr>
              <a:t>li</a:t>
            </a:r>
            <a:r>
              <a:rPr b="1" dirty="0">
                <a:latin typeface="Calibri"/>
                <a:cs typeface="Calibri"/>
              </a:rPr>
              <a:t>ne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990600"/>
            <a:ext cx="8488045" cy="5253355"/>
          </a:xfrm>
          <a:custGeom>
            <a:avLst/>
            <a:gdLst/>
            <a:ahLst/>
            <a:cxnLst/>
            <a:rect l="l" t="t" r="r" b="b"/>
            <a:pathLst>
              <a:path w="8488045" h="5253355">
                <a:moveTo>
                  <a:pt x="0" y="0"/>
                </a:moveTo>
                <a:lnTo>
                  <a:pt x="8487498" y="0"/>
                </a:lnTo>
                <a:lnTo>
                  <a:pt x="8487498" y="5252847"/>
                </a:lnTo>
                <a:lnTo>
                  <a:pt x="0" y="5252847"/>
                </a:ln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4800" y="990600"/>
            <a:ext cx="8488045" cy="5253355"/>
          </a:xfrm>
          <a:custGeom>
            <a:avLst/>
            <a:gdLst/>
            <a:ahLst/>
            <a:cxnLst/>
            <a:rect l="l" t="t" r="r" b="b"/>
            <a:pathLst>
              <a:path w="8488045" h="5253355">
                <a:moveTo>
                  <a:pt x="0" y="0"/>
                </a:moveTo>
                <a:lnTo>
                  <a:pt x="8487498" y="0"/>
                </a:lnTo>
                <a:lnTo>
                  <a:pt x="8487498" y="5252847"/>
                </a:lnTo>
                <a:lnTo>
                  <a:pt x="0" y="52528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4800" y="990600"/>
            <a:ext cx="8606359" cy="495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3700" b="1" spc="-20" dirty="0" smtClean="0">
                <a:latin typeface="Calibri"/>
                <a:cs typeface="Calibri"/>
              </a:rPr>
              <a:t>Animal Care and Therapeutics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3700" b="1" spc="-20" dirty="0" smtClean="0">
                <a:latin typeface="Calibri"/>
                <a:cs typeface="Calibri"/>
              </a:rPr>
              <a:t>Preventative care vs. disease treatment </a:t>
            </a:r>
            <a:endParaRPr sz="3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3700" b="1" spc="-20" dirty="0" smtClean="0">
                <a:latin typeface="Calibri"/>
                <a:cs typeface="Calibri"/>
              </a:rPr>
              <a:t>Quality</a:t>
            </a:r>
            <a:r>
              <a:rPr sz="3700" b="1" spc="10" dirty="0" smtClean="0">
                <a:latin typeface="Calibri"/>
                <a:cs typeface="Calibri"/>
              </a:rPr>
              <a:t> </a:t>
            </a:r>
            <a:r>
              <a:rPr lang="en-US" sz="3700" b="1" spc="-25" dirty="0" smtClean="0">
                <a:latin typeface="Calibri"/>
                <a:cs typeface="Calibri"/>
              </a:rPr>
              <a:t>c</a:t>
            </a:r>
            <a:r>
              <a:rPr sz="3700" b="1" spc="-20" dirty="0" smtClean="0">
                <a:latin typeface="Calibri"/>
                <a:cs typeface="Calibri"/>
              </a:rPr>
              <a:t>o</a:t>
            </a:r>
            <a:r>
              <a:rPr sz="3700" b="1" spc="-25" dirty="0" smtClean="0">
                <a:latin typeface="Calibri"/>
                <a:cs typeface="Calibri"/>
              </a:rPr>
              <a:t>n</a:t>
            </a:r>
            <a:r>
              <a:rPr sz="3700" b="1" dirty="0" smtClean="0">
                <a:latin typeface="Calibri"/>
                <a:cs typeface="Calibri"/>
              </a:rPr>
              <a:t>c</a:t>
            </a:r>
            <a:r>
              <a:rPr sz="3700" b="1" spc="-25" dirty="0" smtClean="0">
                <a:latin typeface="Calibri"/>
                <a:cs typeface="Calibri"/>
              </a:rPr>
              <a:t>ern</a:t>
            </a:r>
            <a:r>
              <a:rPr sz="3700" b="1" spc="-15" dirty="0" smtClean="0">
                <a:latin typeface="Calibri"/>
                <a:cs typeface="Calibri"/>
              </a:rPr>
              <a:t>s</a:t>
            </a:r>
            <a:endParaRPr sz="3700" dirty="0">
              <a:latin typeface="Calibri"/>
              <a:cs typeface="Calibri"/>
            </a:endParaRPr>
          </a:p>
          <a:p>
            <a:pPr marL="355600" marR="381635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sz="3700" b="1" spc="-80" dirty="0">
                <a:latin typeface="Calibri"/>
                <a:cs typeface="Calibri"/>
              </a:rPr>
              <a:t>R</a:t>
            </a:r>
            <a:r>
              <a:rPr sz="3700" b="1" spc="-25" dirty="0">
                <a:latin typeface="Calibri"/>
                <a:cs typeface="Calibri"/>
              </a:rPr>
              <a:t>egu</a:t>
            </a:r>
            <a:r>
              <a:rPr sz="3700" b="1" spc="-10" dirty="0">
                <a:latin typeface="Calibri"/>
                <a:cs typeface="Calibri"/>
              </a:rPr>
              <a:t>l</a:t>
            </a:r>
            <a:r>
              <a:rPr sz="3700" b="1" spc="-60" dirty="0">
                <a:latin typeface="Calibri"/>
                <a:cs typeface="Calibri"/>
              </a:rPr>
              <a:t>a</a:t>
            </a:r>
            <a:r>
              <a:rPr sz="3700" b="1" spc="-50" dirty="0">
                <a:latin typeface="Calibri"/>
                <a:cs typeface="Calibri"/>
              </a:rPr>
              <a:t>t</a:t>
            </a:r>
            <a:r>
              <a:rPr sz="3700" b="1" spc="-20" dirty="0">
                <a:latin typeface="Calibri"/>
                <a:cs typeface="Calibri"/>
              </a:rPr>
              <a:t>o</a:t>
            </a:r>
            <a:r>
              <a:rPr sz="3700" b="1" spc="5" dirty="0">
                <a:latin typeface="Calibri"/>
                <a:cs typeface="Calibri"/>
              </a:rPr>
              <a:t>r</a:t>
            </a:r>
            <a:r>
              <a:rPr sz="3700" b="1" spc="-20" dirty="0">
                <a:latin typeface="Calibri"/>
                <a:cs typeface="Calibri"/>
              </a:rPr>
              <a:t>y</a:t>
            </a:r>
            <a:r>
              <a:rPr sz="3700" b="1" spc="25" dirty="0">
                <a:latin typeface="Calibri"/>
                <a:cs typeface="Calibri"/>
              </a:rPr>
              <a:t> </a:t>
            </a:r>
            <a:r>
              <a:rPr sz="3700" b="1" spc="-15" dirty="0">
                <a:latin typeface="Calibri"/>
                <a:cs typeface="Calibri"/>
              </a:rPr>
              <a:t>iss</a:t>
            </a:r>
            <a:r>
              <a:rPr sz="3700" b="1" spc="-25" dirty="0">
                <a:latin typeface="Calibri"/>
                <a:cs typeface="Calibri"/>
              </a:rPr>
              <a:t>ue</a:t>
            </a:r>
            <a:r>
              <a:rPr sz="3700" b="1" spc="-15" dirty="0">
                <a:latin typeface="Calibri"/>
                <a:cs typeface="Calibri"/>
              </a:rPr>
              <a:t>s</a:t>
            </a:r>
            <a:r>
              <a:rPr sz="3700" b="1" spc="5" dirty="0">
                <a:latin typeface="Calibri"/>
                <a:cs typeface="Calibri"/>
              </a:rPr>
              <a:t> </a:t>
            </a:r>
            <a:r>
              <a:rPr lang="en-US" sz="3700" b="1" spc="-25" dirty="0" smtClean="0">
                <a:latin typeface="Calibri"/>
                <a:cs typeface="Calibri"/>
              </a:rPr>
              <a:t>&amp;</a:t>
            </a:r>
            <a:r>
              <a:rPr sz="3700" b="1" spc="10" dirty="0" smtClean="0">
                <a:latin typeface="Calibri"/>
                <a:cs typeface="Calibri"/>
              </a:rPr>
              <a:t> </a:t>
            </a:r>
            <a:r>
              <a:rPr sz="3700" b="1" spc="-70" dirty="0">
                <a:latin typeface="Calibri"/>
                <a:cs typeface="Calibri"/>
              </a:rPr>
              <a:t>f</a:t>
            </a:r>
            <a:r>
              <a:rPr sz="3700" b="1" spc="-20" dirty="0">
                <a:latin typeface="Calibri"/>
                <a:cs typeface="Calibri"/>
              </a:rPr>
              <a:t>o</a:t>
            </a:r>
            <a:r>
              <a:rPr sz="3700" b="1" spc="-15" dirty="0">
                <a:latin typeface="Calibri"/>
                <a:cs typeface="Calibri"/>
              </a:rPr>
              <a:t>o</a:t>
            </a:r>
            <a:r>
              <a:rPr sz="3700" b="1" spc="-20" dirty="0">
                <a:latin typeface="Calibri"/>
                <a:cs typeface="Calibri"/>
              </a:rPr>
              <a:t>d</a:t>
            </a:r>
            <a:r>
              <a:rPr sz="3700" b="1" spc="10" dirty="0">
                <a:latin typeface="Calibri"/>
                <a:cs typeface="Calibri"/>
              </a:rPr>
              <a:t> </a:t>
            </a:r>
            <a:r>
              <a:rPr sz="3700" b="1" spc="-15" dirty="0">
                <a:latin typeface="Calibri"/>
                <a:cs typeface="Calibri"/>
              </a:rPr>
              <a:t>s</a:t>
            </a:r>
            <a:r>
              <a:rPr sz="3700" b="1" spc="-45" dirty="0">
                <a:latin typeface="Calibri"/>
                <a:cs typeface="Calibri"/>
              </a:rPr>
              <a:t>a</a:t>
            </a:r>
            <a:r>
              <a:rPr sz="3700" b="1" spc="-70" dirty="0">
                <a:latin typeface="Calibri"/>
                <a:cs typeface="Calibri"/>
              </a:rPr>
              <a:t>f</a:t>
            </a:r>
            <a:r>
              <a:rPr sz="3700" b="1" spc="-45" dirty="0">
                <a:latin typeface="Calibri"/>
                <a:cs typeface="Calibri"/>
              </a:rPr>
              <a:t>e</a:t>
            </a:r>
            <a:r>
              <a:rPr sz="3700" b="1" spc="-20" dirty="0">
                <a:latin typeface="Calibri"/>
                <a:cs typeface="Calibri"/>
              </a:rPr>
              <a:t>ty</a:t>
            </a:r>
            <a:r>
              <a:rPr sz="3700" b="1" spc="-10" dirty="0">
                <a:latin typeface="Calibri"/>
                <a:cs typeface="Calibri"/>
              </a:rPr>
              <a:t> </a:t>
            </a:r>
            <a:r>
              <a:rPr sz="3700" b="1" spc="-15" dirty="0" smtClean="0">
                <a:latin typeface="Calibri"/>
                <a:cs typeface="Calibri"/>
              </a:rPr>
              <a:t>co</a:t>
            </a:r>
            <a:r>
              <a:rPr sz="3700" b="1" spc="-25" dirty="0" smtClean="0">
                <a:latin typeface="Calibri"/>
                <a:cs typeface="Calibri"/>
              </a:rPr>
              <a:t>n</a:t>
            </a:r>
            <a:r>
              <a:rPr sz="3700" b="1" spc="-20" dirty="0" smtClean="0">
                <a:latin typeface="Calibri"/>
                <a:cs typeface="Calibri"/>
              </a:rPr>
              <a:t>c</a:t>
            </a:r>
            <a:r>
              <a:rPr sz="3700" b="1" spc="-25" dirty="0" smtClean="0">
                <a:latin typeface="Calibri"/>
                <a:cs typeface="Calibri"/>
              </a:rPr>
              <a:t>e</a:t>
            </a:r>
            <a:r>
              <a:rPr sz="3700" b="1" spc="-30" dirty="0" smtClean="0">
                <a:latin typeface="Calibri"/>
                <a:cs typeface="Calibri"/>
              </a:rPr>
              <a:t>rn</a:t>
            </a:r>
            <a:r>
              <a:rPr sz="3700" b="1" spc="-15" dirty="0" smtClean="0">
                <a:latin typeface="Calibri"/>
                <a:cs typeface="Calibri"/>
              </a:rPr>
              <a:t>s</a:t>
            </a:r>
            <a:endParaRPr sz="37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810"/>
              </a:spcBef>
              <a:buFont typeface="Arial"/>
              <a:buChar char="–"/>
              <a:tabLst>
                <a:tab pos="756920" algn="l"/>
              </a:tabLst>
            </a:pPr>
            <a:r>
              <a:rPr sz="3300" b="1" spc="-5" dirty="0">
                <a:latin typeface="Calibri"/>
                <a:cs typeface="Calibri"/>
              </a:rPr>
              <a:t>W</a:t>
            </a:r>
            <a:r>
              <a:rPr sz="3300" b="1" spc="-20" dirty="0">
                <a:latin typeface="Calibri"/>
                <a:cs typeface="Calibri"/>
              </a:rPr>
              <a:t>h</a:t>
            </a:r>
            <a:r>
              <a:rPr sz="3300" b="1" spc="-55" dirty="0">
                <a:latin typeface="Calibri"/>
                <a:cs typeface="Calibri"/>
              </a:rPr>
              <a:t>a</a:t>
            </a:r>
            <a:r>
              <a:rPr sz="3300" b="1" spc="-15" dirty="0">
                <a:latin typeface="Calibri"/>
                <a:cs typeface="Calibri"/>
              </a:rPr>
              <a:t>t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do</a:t>
            </a:r>
            <a:r>
              <a:rPr sz="3300" b="1" spc="-10" dirty="0">
                <a:latin typeface="Calibri"/>
                <a:cs typeface="Calibri"/>
              </a:rPr>
              <a:t>e</a:t>
            </a:r>
            <a:r>
              <a:rPr sz="3300" b="1" spc="-15" dirty="0">
                <a:latin typeface="Calibri"/>
                <a:cs typeface="Calibri"/>
              </a:rPr>
              <a:t>s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th</a:t>
            </a:r>
            <a:r>
              <a:rPr sz="3300" b="1" spc="-55" dirty="0">
                <a:latin typeface="Calibri"/>
                <a:cs typeface="Calibri"/>
              </a:rPr>
              <a:t>a</a:t>
            </a:r>
            <a:r>
              <a:rPr sz="3300" b="1" spc="-15" dirty="0">
                <a:latin typeface="Calibri"/>
                <a:cs typeface="Calibri"/>
              </a:rPr>
              <a:t>t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m</a:t>
            </a:r>
            <a:r>
              <a:rPr sz="3300" b="1" spc="-10" dirty="0">
                <a:latin typeface="Calibri"/>
                <a:cs typeface="Calibri"/>
              </a:rPr>
              <a:t>e</a:t>
            </a:r>
            <a:r>
              <a:rPr sz="3300" b="1" spc="-15" dirty="0">
                <a:latin typeface="Calibri"/>
                <a:cs typeface="Calibri"/>
              </a:rPr>
              <a:t>a</a:t>
            </a:r>
            <a:r>
              <a:rPr sz="3300" b="1" spc="-20" dirty="0">
                <a:latin typeface="Calibri"/>
                <a:cs typeface="Calibri"/>
              </a:rPr>
              <a:t>n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50" dirty="0">
                <a:latin typeface="Calibri"/>
                <a:cs typeface="Calibri"/>
              </a:rPr>
              <a:t>f</a:t>
            </a:r>
            <a:r>
              <a:rPr sz="3300" b="1" spc="-20" dirty="0">
                <a:latin typeface="Calibri"/>
                <a:cs typeface="Calibri"/>
              </a:rPr>
              <a:t>o</a:t>
            </a:r>
            <a:r>
              <a:rPr sz="3300" b="1" dirty="0">
                <a:latin typeface="Calibri"/>
                <a:cs typeface="Calibri"/>
              </a:rPr>
              <a:t>r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p</a:t>
            </a:r>
            <a:r>
              <a:rPr sz="3300" b="1" spc="-35" dirty="0">
                <a:latin typeface="Calibri"/>
                <a:cs typeface="Calibri"/>
              </a:rPr>
              <a:t>r</a:t>
            </a:r>
            <a:r>
              <a:rPr sz="3300" b="1" spc="-20" dirty="0">
                <a:latin typeface="Calibri"/>
                <a:cs typeface="Calibri"/>
              </a:rPr>
              <a:t>oduc</a:t>
            </a:r>
            <a:r>
              <a:rPr sz="3300" b="1" spc="-10" dirty="0">
                <a:latin typeface="Calibri"/>
                <a:cs typeface="Calibri"/>
              </a:rPr>
              <a:t>e</a:t>
            </a:r>
            <a:r>
              <a:rPr sz="3300" b="1" spc="-35" dirty="0">
                <a:latin typeface="Calibri"/>
                <a:cs typeface="Calibri"/>
              </a:rPr>
              <a:t>r</a:t>
            </a:r>
            <a:r>
              <a:rPr sz="3300" b="1" spc="-15" dirty="0">
                <a:latin typeface="Calibri"/>
                <a:cs typeface="Calibri"/>
              </a:rPr>
              <a:t>s</a:t>
            </a:r>
            <a:endParaRPr sz="33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90"/>
              </a:spcBef>
              <a:buFont typeface="Arial"/>
              <a:buChar char="–"/>
              <a:tabLst>
                <a:tab pos="756920" algn="l"/>
              </a:tabLst>
            </a:pPr>
            <a:r>
              <a:rPr sz="3300" b="1" spc="-5" dirty="0">
                <a:latin typeface="Calibri"/>
                <a:cs typeface="Calibri"/>
              </a:rPr>
              <a:t>W</a:t>
            </a:r>
            <a:r>
              <a:rPr sz="3300" b="1" spc="-20" dirty="0">
                <a:latin typeface="Calibri"/>
                <a:cs typeface="Calibri"/>
              </a:rPr>
              <a:t>h</a:t>
            </a:r>
            <a:r>
              <a:rPr sz="3300" b="1" spc="-55" dirty="0">
                <a:latin typeface="Calibri"/>
                <a:cs typeface="Calibri"/>
              </a:rPr>
              <a:t>a</a:t>
            </a:r>
            <a:r>
              <a:rPr sz="3300" b="1" spc="-15" dirty="0">
                <a:latin typeface="Calibri"/>
                <a:cs typeface="Calibri"/>
              </a:rPr>
              <a:t>t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do</a:t>
            </a:r>
            <a:r>
              <a:rPr sz="3300" b="1" spc="-10" dirty="0">
                <a:latin typeface="Calibri"/>
                <a:cs typeface="Calibri"/>
              </a:rPr>
              <a:t>e</a:t>
            </a:r>
            <a:r>
              <a:rPr sz="3300" b="1" spc="-15" dirty="0">
                <a:latin typeface="Calibri"/>
                <a:cs typeface="Calibri"/>
              </a:rPr>
              <a:t>s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th</a:t>
            </a:r>
            <a:r>
              <a:rPr sz="3300" b="1" spc="-55" dirty="0">
                <a:latin typeface="Calibri"/>
                <a:cs typeface="Calibri"/>
              </a:rPr>
              <a:t>a</a:t>
            </a:r>
            <a:r>
              <a:rPr sz="3300" b="1" spc="-15" dirty="0">
                <a:latin typeface="Calibri"/>
                <a:cs typeface="Calibri"/>
              </a:rPr>
              <a:t>t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m</a:t>
            </a:r>
            <a:r>
              <a:rPr sz="3300" b="1" spc="-10" dirty="0">
                <a:latin typeface="Calibri"/>
                <a:cs typeface="Calibri"/>
              </a:rPr>
              <a:t>e</a:t>
            </a:r>
            <a:r>
              <a:rPr sz="3300" b="1" spc="-15" dirty="0">
                <a:latin typeface="Calibri"/>
                <a:cs typeface="Calibri"/>
              </a:rPr>
              <a:t>a</a:t>
            </a:r>
            <a:r>
              <a:rPr sz="3300" b="1" spc="-20" dirty="0">
                <a:latin typeface="Calibri"/>
                <a:cs typeface="Calibri"/>
              </a:rPr>
              <a:t>n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50" dirty="0">
                <a:latin typeface="Calibri"/>
                <a:cs typeface="Calibri"/>
              </a:rPr>
              <a:t>f</a:t>
            </a:r>
            <a:r>
              <a:rPr sz="3300" b="1" spc="-20" dirty="0">
                <a:latin typeface="Calibri"/>
                <a:cs typeface="Calibri"/>
              </a:rPr>
              <a:t>o</a:t>
            </a:r>
            <a:r>
              <a:rPr sz="3300" b="1" dirty="0">
                <a:latin typeface="Calibri"/>
                <a:cs typeface="Calibri"/>
              </a:rPr>
              <a:t>r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15" dirty="0" smtClean="0">
                <a:latin typeface="Calibri"/>
                <a:cs typeface="Calibri"/>
              </a:rPr>
              <a:t>c</a:t>
            </a:r>
            <a:r>
              <a:rPr sz="3300" b="1" spc="-20" dirty="0" smtClean="0">
                <a:latin typeface="Calibri"/>
                <a:cs typeface="Calibri"/>
              </a:rPr>
              <a:t>o</a:t>
            </a:r>
            <a:r>
              <a:rPr sz="3300" b="1" dirty="0" smtClean="0">
                <a:latin typeface="Calibri"/>
                <a:cs typeface="Calibri"/>
              </a:rPr>
              <a:t>nsum</a:t>
            </a:r>
            <a:r>
              <a:rPr sz="3300" b="1" spc="-10" dirty="0" smtClean="0">
                <a:latin typeface="Calibri"/>
                <a:cs typeface="Calibri"/>
              </a:rPr>
              <a:t>e</a:t>
            </a:r>
            <a:r>
              <a:rPr sz="3300" b="1" spc="-35" dirty="0" smtClean="0">
                <a:latin typeface="Calibri"/>
                <a:cs typeface="Calibri"/>
              </a:rPr>
              <a:t>r</a:t>
            </a:r>
            <a:r>
              <a:rPr sz="3300" b="1" spc="-15" dirty="0" smtClean="0">
                <a:latin typeface="Calibri"/>
                <a:cs typeface="Calibri"/>
              </a:rPr>
              <a:t>s</a:t>
            </a:r>
            <a:endParaRPr lang="en-US" sz="3300" b="1" spc="-15" dirty="0" smtClean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9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3300" b="1" spc="-15" dirty="0" smtClean="0">
                <a:latin typeface="Calibri"/>
                <a:cs typeface="Calibri"/>
              </a:rPr>
              <a:t>What does it mean for animal well-being</a:t>
            </a:r>
            <a:endParaRPr sz="33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90"/>
              </a:spcBef>
              <a:buFont typeface="Arial"/>
              <a:buChar char="–"/>
              <a:tabLst>
                <a:tab pos="756920" algn="l"/>
                <a:tab pos="2151380" algn="l"/>
              </a:tabLst>
            </a:pPr>
            <a:r>
              <a:rPr sz="3300" b="1" spc="-15" dirty="0">
                <a:latin typeface="Calibri"/>
                <a:cs typeface="Calibri"/>
              </a:rPr>
              <a:t>I</a:t>
            </a:r>
            <a:r>
              <a:rPr sz="3300" b="1" dirty="0">
                <a:latin typeface="Calibri"/>
                <a:cs typeface="Calibri"/>
              </a:rPr>
              <a:t>m</a:t>
            </a:r>
            <a:r>
              <a:rPr sz="3300" b="1" spc="-20" dirty="0">
                <a:latin typeface="Calibri"/>
                <a:cs typeface="Calibri"/>
              </a:rPr>
              <a:t>pa</a:t>
            </a:r>
            <a:r>
              <a:rPr sz="3300" b="1" spc="-5" dirty="0">
                <a:latin typeface="Calibri"/>
                <a:cs typeface="Calibri"/>
              </a:rPr>
              <a:t>c</a:t>
            </a:r>
            <a:r>
              <a:rPr sz="3300" b="1" spc="-15" dirty="0">
                <a:latin typeface="Calibri"/>
                <a:cs typeface="Calibri"/>
              </a:rPr>
              <a:t>t</a:t>
            </a:r>
            <a:r>
              <a:rPr sz="3300" b="1" dirty="0">
                <a:latin typeface="Calibri"/>
                <a:cs typeface="Calibri"/>
              </a:rPr>
              <a:t>	</a:t>
            </a:r>
            <a:r>
              <a:rPr sz="3300" b="1" spc="-50" dirty="0">
                <a:latin typeface="Calibri"/>
                <a:cs typeface="Calibri"/>
              </a:rPr>
              <a:t>f</a:t>
            </a:r>
            <a:r>
              <a:rPr sz="3300" b="1" spc="-20" dirty="0">
                <a:latin typeface="Calibri"/>
                <a:cs typeface="Calibri"/>
              </a:rPr>
              <a:t>o</a:t>
            </a:r>
            <a:r>
              <a:rPr sz="3300" b="1" dirty="0">
                <a:latin typeface="Calibri"/>
                <a:cs typeface="Calibri"/>
              </a:rPr>
              <a:t>r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m</a:t>
            </a:r>
            <a:r>
              <a:rPr sz="3300" b="1" spc="-20" dirty="0">
                <a:latin typeface="Calibri"/>
                <a:cs typeface="Calibri"/>
              </a:rPr>
              <a:t>a</a:t>
            </a:r>
            <a:r>
              <a:rPr sz="3300" b="1" dirty="0">
                <a:latin typeface="Calibri"/>
                <a:cs typeface="Calibri"/>
              </a:rPr>
              <a:t>r</a:t>
            </a:r>
            <a:r>
              <a:rPr sz="3300" b="1" spc="-85" dirty="0">
                <a:latin typeface="Calibri"/>
                <a:cs typeface="Calibri"/>
              </a:rPr>
              <a:t>k</a:t>
            </a:r>
            <a:r>
              <a:rPr sz="3300" b="1" spc="-30" dirty="0">
                <a:latin typeface="Calibri"/>
                <a:cs typeface="Calibri"/>
              </a:rPr>
              <a:t>e</a:t>
            </a:r>
            <a:r>
              <a:rPr sz="3300" b="1" spc="-20" dirty="0">
                <a:latin typeface="Calibri"/>
                <a:cs typeface="Calibri"/>
              </a:rPr>
              <a:t>t</a:t>
            </a:r>
            <a:r>
              <a:rPr sz="3300" b="1" spc="-15" dirty="0">
                <a:latin typeface="Calibri"/>
                <a:cs typeface="Calibri"/>
              </a:rPr>
              <a:t>s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a</a:t>
            </a:r>
            <a:r>
              <a:rPr sz="3300" b="1" spc="-15" dirty="0">
                <a:latin typeface="Calibri"/>
                <a:cs typeface="Calibri"/>
              </a:rPr>
              <a:t>n</a:t>
            </a:r>
            <a:r>
              <a:rPr sz="3300" b="1" spc="-20" dirty="0">
                <a:latin typeface="Calibri"/>
                <a:cs typeface="Calibri"/>
              </a:rPr>
              <a:t>d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10" dirty="0" smtClean="0">
                <a:latin typeface="Calibri"/>
                <a:cs typeface="Calibri"/>
              </a:rPr>
              <a:t>e</a:t>
            </a:r>
            <a:r>
              <a:rPr sz="3300" b="1" spc="-65" dirty="0" smtClean="0">
                <a:latin typeface="Calibri"/>
                <a:cs typeface="Calibri"/>
              </a:rPr>
              <a:t>n</a:t>
            </a:r>
            <a:r>
              <a:rPr sz="3300" b="1" spc="-5" dirty="0" smtClean="0">
                <a:latin typeface="Calibri"/>
                <a:cs typeface="Calibri"/>
              </a:rPr>
              <a:t>v</a:t>
            </a:r>
            <a:r>
              <a:rPr sz="3300" b="1" dirty="0" smtClean="0">
                <a:latin typeface="Calibri"/>
                <a:cs typeface="Calibri"/>
              </a:rPr>
              <a:t>i</a:t>
            </a:r>
            <a:r>
              <a:rPr sz="3300" b="1" spc="-35" dirty="0" smtClean="0">
                <a:latin typeface="Calibri"/>
                <a:cs typeface="Calibri"/>
              </a:rPr>
              <a:t>r</a:t>
            </a:r>
            <a:r>
              <a:rPr sz="3300" b="1" spc="-20" dirty="0" smtClean="0">
                <a:latin typeface="Calibri"/>
                <a:cs typeface="Calibri"/>
              </a:rPr>
              <a:t>o</a:t>
            </a:r>
            <a:r>
              <a:rPr sz="3300" b="1" dirty="0" smtClean="0">
                <a:latin typeface="Calibri"/>
                <a:cs typeface="Calibri"/>
              </a:rPr>
              <a:t>nm</a:t>
            </a:r>
            <a:r>
              <a:rPr sz="3300" b="1" spc="-10" dirty="0" smtClean="0">
                <a:latin typeface="Calibri"/>
                <a:cs typeface="Calibri"/>
              </a:rPr>
              <a:t>e</a:t>
            </a:r>
            <a:r>
              <a:rPr sz="3300" b="1" spc="-55" dirty="0" smtClean="0">
                <a:latin typeface="Calibri"/>
                <a:cs typeface="Calibri"/>
              </a:rPr>
              <a:t>n</a:t>
            </a:r>
            <a:r>
              <a:rPr sz="3300" b="1" spc="-15" dirty="0" smtClean="0">
                <a:latin typeface="Calibri"/>
                <a:cs typeface="Calibri"/>
              </a:rPr>
              <a:t>t</a:t>
            </a:r>
            <a:endParaRPr sz="3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1480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47489"/>
            <a:ext cx="8151004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Normal Dose</a:t>
            </a:r>
            <a:br>
              <a:rPr lang="en-US" dirty="0" smtClean="0"/>
            </a:br>
            <a:r>
              <a:rPr lang="en-US" dirty="0" smtClean="0"/>
              <a:t>Normal Kidney/Liver ~ Predictable Withdrawal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00163" y="3818624"/>
            <a:ext cx="37719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2063" y="2274416"/>
            <a:ext cx="0" cy="20315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00163" y="2274416"/>
            <a:ext cx="37719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00163" y="4111711"/>
            <a:ext cx="37719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7"/>
          <p:cNvSpPr>
            <a:spLocks noChangeArrowheads="1"/>
          </p:cNvSpPr>
          <p:nvPr/>
        </p:nvSpPr>
        <p:spPr bwMode="auto">
          <a:xfrm rot="5400000">
            <a:off x="5104401" y="4110457"/>
            <a:ext cx="842963" cy="421481"/>
          </a:xfrm>
          <a:prstGeom prst="wedgeRectCallout">
            <a:avLst>
              <a:gd name="adj1" fmla="val -25917"/>
              <a:gd name="adj2" fmla="val 113347"/>
            </a:avLst>
          </a:prstGeom>
          <a:solidFill>
            <a:schemeClr val="accent1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en-US" altLang="en-US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Safe withdrawal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5" name="Rectangular Callout 19"/>
          <p:cNvSpPr>
            <a:spLocks noChangeArrowheads="1"/>
          </p:cNvSpPr>
          <p:nvPr/>
        </p:nvSpPr>
        <p:spPr bwMode="auto">
          <a:xfrm rot="-5400000">
            <a:off x="417910" y="3378221"/>
            <a:ext cx="842963" cy="421481"/>
          </a:xfrm>
          <a:prstGeom prst="wedgeRectCallout">
            <a:avLst>
              <a:gd name="adj1" fmla="val -25917"/>
              <a:gd name="adj2" fmla="val 113347"/>
            </a:avLst>
          </a:prstGeom>
          <a:solidFill>
            <a:srgbClr val="F79646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en-US" alt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MIC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4495800"/>
            <a:ext cx="4876800" cy="807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Re-treat ~ 1 days  Single dose ~</a:t>
            </a:r>
            <a:r>
              <a:rPr lang="en-US" alt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wd                                               Multiple </a:t>
            </a:r>
            <a:r>
              <a:rPr lang="en-US" alt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doses - safe ~ </a:t>
            </a:r>
            <a:r>
              <a:rPr lang="en-US" alt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few d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7188" y="1912079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36624" y="3133249"/>
            <a:ext cx="3339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Same dose but repeated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Withdrawal (slightly extended)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/>
              <a:t>(e.g., few d plus new dose)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Milk withholding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/>
              <a:t>Pretty predictable even if 1 ppb</a:t>
            </a:r>
          </a:p>
        </p:txBody>
      </p:sp>
      <p:sp>
        <p:nvSpPr>
          <p:cNvPr id="20" name="Freeform 19"/>
          <p:cNvSpPr/>
          <p:nvPr/>
        </p:nvSpPr>
        <p:spPr>
          <a:xfrm>
            <a:off x="1346887" y="3089909"/>
            <a:ext cx="710514" cy="1216047"/>
          </a:xfrm>
          <a:custGeom>
            <a:avLst/>
            <a:gdLst>
              <a:gd name="connsiteX0" fmla="*/ 0 w 757881"/>
              <a:gd name="connsiteY0" fmla="*/ 1688866 h 1688866"/>
              <a:gd name="connsiteX1" fmla="*/ 230660 w 757881"/>
              <a:gd name="connsiteY1" fmla="*/ 109 h 1688866"/>
              <a:gd name="connsiteX2" fmla="*/ 757881 w 757881"/>
              <a:gd name="connsiteY2" fmla="*/ 1622963 h 168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881" h="1688866">
                <a:moveTo>
                  <a:pt x="0" y="1688866"/>
                </a:moveTo>
                <a:cubicBezTo>
                  <a:pt x="52173" y="849979"/>
                  <a:pt x="104347" y="11093"/>
                  <a:pt x="230660" y="109"/>
                </a:cubicBezTo>
                <a:cubicBezTo>
                  <a:pt x="356973" y="-10875"/>
                  <a:pt x="557427" y="806044"/>
                  <a:pt x="757881" y="16229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1860753" y="2914072"/>
            <a:ext cx="653848" cy="1407125"/>
          </a:xfrm>
          <a:custGeom>
            <a:avLst/>
            <a:gdLst>
              <a:gd name="connsiteX0" fmla="*/ 0 w 757881"/>
              <a:gd name="connsiteY0" fmla="*/ 1688866 h 1688866"/>
              <a:gd name="connsiteX1" fmla="*/ 230660 w 757881"/>
              <a:gd name="connsiteY1" fmla="*/ 109 h 1688866"/>
              <a:gd name="connsiteX2" fmla="*/ 757881 w 757881"/>
              <a:gd name="connsiteY2" fmla="*/ 1622963 h 168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881" h="1688866">
                <a:moveTo>
                  <a:pt x="0" y="1688866"/>
                </a:moveTo>
                <a:cubicBezTo>
                  <a:pt x="52173" y="849979"/>
                  <a:pt x="104347" y="11093"/>
                  <a:pt x="230660" y="109"/>
                </a:cubicBezTo>
                <a:cubicBezTo>
                  <a:pt x="356973" y="-10875"/>
                  <a:pt x="557427" y="806044"/>
                  <a:pt x="757881" y="16229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300163" y="2274416"/>
            <a:ext cx="0" cy="20467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362200" y="2910981"/>
            <a:ext cx="712990" cy="1407125"/>
          </a:xfrm>
          <a:custGeom>
            <a:avLst/>
            <a:gdLst>
              <a:gd name="connsiteX0" fmla="*/ 0 w 757881"/>
              <a:gd name="connsiteY0" fmla="*/ 1688866 h 1688866"/>
              <a:gd name="connsiteX1" fmla="*/ 230660 w 757881"/>
              <a:gd name="connsiteY1" fmla="*/ 109 h 1688866"/>
              <a:gd name="connsiteX2" fmla="*/ 757881 w 757881"/>
              <a:gd name="connsiteY2" fmla="*/ 1622963 h 168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881" h="1688866">
                <a:moveTo>
                  <a:pt x="0" y="1688866"/>
                </a:moveTo>
                <a:cubicBezTo>
                  <a:pt x="52173" y="849979"/>
                  <a:pt x="104347" y="11093"/>
                  <a:pt x="230660" y="109"/>
                </a:cubicBezTo>
                <a:cubicBezTo>
                  <a:pt x="356973" y="-10875"/>
                  <a:pt x="557427" y="806044"/>
                  <a:pt x="757881" y="16229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00163" y="4305956"/>
            <a:ext cx="37719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088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1" y="743830"/>
            <a:ext cx="8151004" cy="731838"/>
          </a:xfrm>
        </p:spPr>
        <p:txBody>
          <a:bodyPr/>
          <a:lstStyle/>
          <a:p>
            <a:pPr algn="ctr"/>
            <a:r>
              <a:rPr lang="en-US" dirty="0" smtClean="0"/>
              <a:t>Extended Treatment or Compromised Kidney/Liver</a:t>
            </a:r>
            <a:br>
              <a:rPr lang="en-US" dirty="0" smtClean="0"/>
            </a:br>
            <a:r>
              <a:rPr lang="en-US" dirty="0" smtClean="0"/>
              <a:t>Very Long Withdrawal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28813" y="2863544"/>
            <a:ext cx="3343275" cy="1464469"/>
          </a:xfrm>
          <a:custGeom>
            <a:avLst/>
            <a:gdLst>
              <a:gd name="connsiteX0" fmla="*/ 0 w 2483133"/>
              <a:gd name="connsiteY0" fmla="*/ 1656663 h 1656663"/>
              <a:gd name="connsiteX1" fmla="*/ 295275 w 2483133"/>
              <a:gd name="connsiteY1" fmla="*/ 8838 h 1656663"/>
              <a:gd name="connsiteX2" fmla="*/ 723900 w 2483133"/>
              <a:gd name="connsiteY2" fmla="*/ 1018488 h 1656663"/>
              <a:gd name="connsiteX3" fmla="*/ 2371725 w 2483133"/>
              <a:gd name="connsiteY3" fmla="*/ 1399488 h 1656663"/>
              <a:gd name="connsiteX4" fmla="*/ 2200275 w 2483133"/>
              <a:gd name="connsiteY4" fmla="*/ 1351863 h 165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133" h="1656663">
                <a:moveTo>
                  <a:pt x="0" y="1656663"/>
                </a:moveTo>
                <a:cubicBezTo>
                  <a:pt x="87312" y="885931"/>
                  <a:pt x="174625" y="115200"/>
                  <a:pt x="295275" y="8838"/>
                </a:cubicBezTo>
                <a:cubicBezTo>
                  <a:pt x="415925" y="-97525"/>
                  <a:pt x="377825" y="786713"/>
                  <a:pt x="723900" y="1018488"/>
                </a:cubicBezTo>
                <a:cubicBezTo>
                  <a:pt x="1069975" y="1250263"/>
                  <a:pt x="2125663" y="1343926"/>
                  <a:pt x="2371725" y="1399488"/>
                </a:cubicBezTo>
                <a:cubicBezTo>
                  <a:pt x="2617787" y="1455050"/>
                  <a:pt x="2409031" y="1403456"/>
                  <a:pt x="2200275" y="1351863"/>
                </a:cubicBez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28737" y="3064849"/>
            <a:ext cx="2471738" cy="1242060"/>
          </a:xfrm>
          <a:custGeom>
            <a:avLst/>
            <a:gdLst>
              <a:gd name="connsiteX0" fmla="*/ 0 w 2483133"/>
              <a:gd name="connsiteY0" fmla="*/ 1656663 h 1656663"/>
              <a:gd name="connsiteX1" fmla="*/ 295275 w 2483133"/>
              <a:gd name="connsiteY1" fmla="*/ 8838 h 1656663"/>
              <a:gd name="connsiteX2" fmla="*/ 723900 w 2483133"/>
              <a:gd name="connsiteY2" fmla="*/ 1018488 h 1656663"/>
              <a:gd name="connsiteX3" fmla="*/ 2371725 w 2483133"/>
              <a:gd name="connsiteY3" fmla="*/ 1399488 h 1656663"/>
              <a:gd name="connsiteX4" fmla="*/ 2200275 w 2483133"/>
              <a:gd name="connsiteY4" fmla="*/ 1351863 h 165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133" h="1656663">
                <a:moveTo>
                  <a:pt x="0" y="1656663"/>
                </a:moveTo>
                <a:cubicBezTo>
                  <a:pt x="87312" y="885931"/>
                  <a:pt x="174625" y="115200"/>
                  <a:pt x="295275" y="8838"/>
                </a:cubicBezTo>
                <a:cubicBezTo>
                  <a:pt x="415925" y="-97525"/>
                  <a:pt x="377825" y="786713"/>
                  <a:pt x="723900" y="1018488"/>
                </a:cubicBezTo>
                <a:cubicBezTo>
                  <a:pt x="1069975" y="1250263"/>
                  <a:pt x="2125663" y="1343926"/>
                  <a:pt x="2371725" y="1399488"/>
                </a:cubicBezTo>
                <a:cubicBezTo>
                  <a:pt x="2617787" y="1455050"/>
                  <a:pt x="2409031" y="1403456"/>
                  <a:pt x="2200275" y="1351863"/>
                </a:cubicBez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00163" y="3818624"/>
            <a:ext cx="37719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00163" y="2256653"/>
            <a:ext cx="0" cy="20493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2063" y="2256653"/>
            <a:ext cx="0" cy="20493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00163" y="4305956"/>
            <a:ext cx="37719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00163" y="2256653"/>
            <a:ext cx="37719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00163" y="4111711"/>
            <a:ext cx="37719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7"/>
          <p:cNvSpPr>
            <a:spLocks noChangeArrowheads="1"/>
          </p:cNvSpPr>
          <p:nvPr/>
        </p:nvSpPr>
        <p:spPr bwMode="auto">
          <a:xfrm rot="5400000">
            <a:off x="5104401" y="4110457"/>
            <a:ext cx="842963" cy="421481"/>
          </a:xfrm>
          <a:prstGeom prst="wedgeRectCallout">
            <a:avLst>
              <a:gd name="adj1" fmla="val -25917"/>
              <a:gd name="adj2" fmla="val 113347"/>
            </a:avLst>
          </a:prstGeom>
          <a:solidFill>
            <a:schemeClr val="accent1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en-US" altLang="en-US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Safe withdrawal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5" name="Rectangular Callout 19"/>
          <p:cNvSpPr>
            <a:spLocks noChangeArrowheads="1"/>
          </p:cNvSpPr>
          <p:nvPr/>
        </p:nvSpPr>
        <p:spPr bwMode="auto">
          <a:xfrm rot="-5400000">
            <a:off x="417910" y="3378221"/>
            <a:ext cx="842963" cy="421481"/>
          </a:xfrm>
          <a:prstGeom prst="wedgeRectCallout">
            <a:avLst>
              <a:gd name="adj1" fmla="val -25917"/>
              <a:gd name="adj2" fmla="val 113347"/>
            </a:avLst>
          </a:prstGeom>
          <a:solidFill>
            <a:srgbClr val="F79646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en-US" alt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MIC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00163" y="4531659"/>
            <a:ext cx="3886200" cy="5616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Re-treat ~ 3 days                                          </a:t>
            </a:r>
            <a:r>
              <a:rPr lang="en-US" alt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		Safe~30 </a:t>
            </a:r>
            <a:r>
              <a:rPr lang="en-US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          Safe ~ 50 + d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7188" y="1912079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7550" y="2590800"/>
            <a:ext cx="3416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/>
              <a:t>Same dose but repeated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/>
              <a:t>Withdrawal (can be greatly extended)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b="1" dirty="0"/>
              <a:t>(e.g., not just 3 d plus new dose)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/>
              <a:t>Milk withholding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b="1" dirty="0"/>
              <a:t>Very long if target is 1 ppb</a:t>
            </a:r>
          </a:p>
        </p:txBody>
      </p:sp>
    </p:spTree>
    <p:extLst>
      <p:ext uri="{BB962C8B-B14F-4D97-AF65-F5344CB8AC3E}">
        <p14:creationId xmlns:p14="http://schemas.microsoft.com/office/powerpoint/2010/main" val="24759541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34044" cy="731838"/>
          </a:xfrm>
        </p:spPr>
        <p:txBody>
          <a:bodyPr/>
          <a:lstStyle/>
          <a:p>
            <a:pPr algn="ctr"/>
            <a:r>
              <a:rPr lang="en-US" sz="4000" dirty="0" smtClean="0"/>
              <a:t>Malaria Resistance and Lessons Learned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4713732"/>
          </a:xfrm>
        </p:spPr>
        <p:txBody>
          <a:bodyPr/>
          <a:lstStyle/>
          <a:p>
            <a:r>
              <a:rPr lang="en-US" i="1" dirty="0" smtClean="0"/>
              <a:t>Read and Huijben, Evol. App., 2009</a:t>
            </a:r>
          </a:p>
          <a:p>
            <a:pPr marL="0" indent="0">
              <a:buNone/>
            </a:pPr>
            <a:r>
              <a:rPr lang="en-US" dirty="0" smtClean="0"/>
              <a:t>Fallacies</a:t>
            </a:r>
          </a:p>
          <a:p>
            <a:r>
              <a:rPr lang="en-US" dirty="0" smtClean="0"/>
              <a:t>Drugs with long half lives are preferable</a:t>
            </a:r>
          </a:p>
          <a:p>
            <a:r>
              <a:rPr lang="en-US" dirty="0" smtClean="0"/>
              <a:t>De novo resistance mutations are main enemy</a:t>
            </a:r>
          </a:p>
          <a:p>
            <a:pPr lvl="1"/>
            <a:r>
              <a:rPr lang="en-US" dirty="0" smtClean="0"/>
              <a:t>(vs. transportation around globe)</a:t>
            </a:r>
          </a:p>
          <a:p>
            <a:r>
              <a:rPr lang="en-US" dirty="0" smtClean="0"/>
              <a:t>Genetic trade offs alone determine costs of resistance to pathogen</a:t>
            </a:r>
          </a:p>
          <a:p>
            <a:pPr lvl="1"/>
            <a:r>
              <a:rPr lang="en-US" dirty="0" smtClean="0"/>
              <a:t> (vs. in host ecology)</a:t>
            </a:r>
          </a:p>
          <a:p>
            <a:r>
              <a:rPr lang="en-US" dirty="0" smtClean="0"/>
              <a:t>Fixation of resistance is inevitable if drug pressure is maintained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995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228600" y="990600"/>
            <a:ext cx="4953000" cy="4533899"/>
          </a:xfrm>
        </p:spPr>
        <p:txBody>
          <a:bodyPr/>
          <a:lstStyle/>
          <a:p>
            <a:r>
              <a:rPr lang="en-US" sz="3200" b="1" dirty="0" smtClean="0"/>
              <a:t>Aminoglycosides</a:t>
            </a:r>
          </a:p>
          <a:p>
            <a:r>
              <a:rPr lang="en-US" sz="3200" b="1" dirty="0" smtClean="0"/>
              <a:t>Amphotercin</a:t>
            </a:r>
          </a:p>
          <a:p>
            <a:r>
              <a:rPr lang="en-US" sz="3200" b="1" dirty="0" smtClean="0"/>
              <a:t>Cephalosporins</a:t>
            </a:r>
          </a:p>
          <a:p>
            <a:r>
              <a:rPr lang="en-US" sz="3200" b="1" dirty="0" smtClean="0"/>
              <a:t>Lincosamides/marcrolids</a:t>
            </a:r>
          </a:p>
          <a:p>
            <a:r>
              <a:rPr lang="en-US" sz="3200" b="1" dirty="0" smtClean="0"/>
              <a:t>Fluoroquniolones</a:t>
            </a:r>
          </a:p>
          <a:p>
            <a:r>
              <a:rPr lang="en-US" sz="3200" b="1" dirty="0" smtClean="0"/>
              <a:t>Penicillins</a:t>
            </a:r>
          </a:p>
          <a:p>
            <a:r>
              <a:rPr lang="en-US" sz="3200" b="1" dirty="0" smtClean="0"/>
              <a:t>Phenicols</a:t>
            </a:r>
          </a:p>
          <a:p>
            <a:r>
              <a:rPr lang="en-US" sz="3200" b="1" dirty="0" smtClean="0"/>
              <a:t>Sulfonamides</a:t>
            </a:r>
          </a:p>
          <a:p>
            <a:r>
              <a:rPr lang="en-US" sz="3200" b="1" dirty="0" smtClean="0"/>
              <a:t>Tetracyclines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1"/>
          </p:nvPr>
        </p:nvSpPr>
        <p:spPr>
          <a:xfrm>
            <a:off x="5031030" y="990600"/>
            <a:ext cx="4112970" cy="4817680"/>
          </a:xfrm>
        </p:spPr>
        <p:txBody>
          <a:bodyPr/>
          <a:lstStyle/>
          <a:p>
            <a:r>
              <a:rPr lang="en-US" sz="3200" dirty="0" smtClean="0"/>
              <a:t>Kidney</a:t>
            </a:r>
          </a:p>
          <a:p>
            <a:r>
              <a:rPr lang="en-US" sz="3200" dirty="0" smtClean="0"/>
              <a:t>Liver</a:t>
            </a:r>
          </a:p>
          <a:p>
            <a:r>
              <a:rPr lang="en-US" sz="3200" dirty="0" smtClean="0"/>
              <a:t>Kidney---some liver</a:t>
            </a:r>
          </a:p>
          <a:p>
            <a:r>
              <a:rPr lang="en-US" sz="3200" dirty="0" smtClean="0"/>
              <a:t>Liver</a:t>
            </a:r>
          </a:p>
          <a:p>
            <a:r>
              <a:rPr lang="en-US" sz="3200" dirty="0" smtClean="0"/>
              <a:t>Kidney</a:t>
            </a:r>
          </a:p>
          <a:p>
            <a:r>
              <a:rPr lang="en-US" sz="3200" dirty="0" smtClean="0"/>
              <a:t>Kidney</a:t>
            </a:r>
          </a:p>
          <a:p>
            <a:r>
              <a:rPr lang="en-US" sz="3200" dirty="0" smtClean="0"/>
              <a:t>Liver</a:t>
            </a:r>
          </a:p>
          <a:p>
            <a:r>
              <a:rPr lang="en-US" sz="3200" dirty="0" smtClean="0"/>
              <a:t>Kidney and liver</a:t>
            </a:r>
          </a:p>
          <a:p>
            <a:r>
              <a:rPr lang="en-US" sz="3200" dirty="0" smtClean="0"/>
              <a:t>Liver and kidney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Antibiotics and  1</a:t>
            </a:r>
            <a:r>
              <a:rPr lang="en-US" dirty="0" smtClean="0">
                <a:latin typeface="Trebuchet MS"/>
              </a:rPr>
              <a:t>°</a:t>
            </a:r>
            <a:r>
              <a:rPr lang="en-US" dirty="0" smtClean="0"/>
              <a:t>fate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24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Giguere, </a:t>
            </a:r>
            <a:r>
              <a:rPr lang="en-US" u="sng" dirty="0" smtClean="0">
                <a:solidFill>
                  <a:schemeClr val="bg1"/>
                </a:solidFill>
              </a:rPr>
              <a:t>Antimicrobial Therapy</a:t>
            </a:r>
            <a:r>
              <a:rPr lang="en-US" dirty="0" smtClean="0">
                <a:solidFill>
                  <a:schemeClr val="bg1"/>
                </a:solidFill>
              </a:rPr>
              <a:t>, 2006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Actual residues- Red Book 2011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63985"/>
              </p:ext>
            </p:extLst>
          </p:nvPr>
        </p:nvGraphicFramePr>
        <p:xfrm>
          <a:off x="1063448" y="1071021"/>
          <a:ext cx="7315200" cy="441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522314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 Herds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Non-targeted</a:t>
                      </a:r>
                      <a:r>
                        <a:rPr lang="en-US" baseline="0" dirty="0" smtClean="0"/>
                        <a:t> herds</a:t>
                      </a:r>
                      <a:endParaRPr lang="en-US" dirty="0"/>
                    </a:p>
                  </a:txBody>
                  <a:tcPr/>
                </a:tc>
              </a:tr>
              <a:tr h="5223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Herds- 3 testing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centers*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953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959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2314">
                <a:tc>
                  <a:txBody>
                    <a:bodyPr/>
                    <a:lstStyle/>
                    <a:p>
                      <a:r>
                        <a:rPr lang="en-US" dirty="0" smtClean="0"/>
                        <a:t>Florfenicol®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22314">
                <a:tc>
                  <a:txBody>
                    <a:bodyPr/>
                    <a:lstStyle/>
                    <a:p>
                      <a:r>
                        <a:rPr lang="en-US" dirty="0" smtClean="0"/>
                        <a:t>Tetracycline's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22314">
                <a:tc>
                  <a:txBody>
                    <a:bodyPr/>
                    <a:lstStyle/>
                    <a:p>
                      <a:r>
                        <a:rPr lang="en-US" dirty="0" smtClean="0"/>
                        <a:t>Sulfa’s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</a:tr>
              <a:tr h="562505"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Respiratory</a:t>
                      </a:r>
                      <a:r>
                        <a:rPr lang="en-US" baseline="0" dirty="0" smtClean="0"/>
                        <a:t> 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62505">
                <a:tc>
                  <a:txBody>
                    <a:bodyPr/>
                    <a:lstStyle/>
                    <a:p>
                      <a:r>
                        <a:rPr lang="en-US" dirty="0" smtClean="0"/>
                        <a:t>Gentamicin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62505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Positives (in violation)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04800" y="152399"/>
            <a:ext cx="9753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FDA Bulk Milk Survey 2015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715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Lowest level for some  1 ppb, a few not at voliative levels and a few samples excluded</a:t>
            </a:r>
          </a:p>
          <a:p>
            <a:r>
              <a:rPr lang="en-US" sz="1600" dirty="0" smtClean="0"/>
              <a:t>* Denver, Ag Research Lab, S R lab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299775"/>
            <a:ext cx="46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http://www.fda.gov/downloads/AnimalVeterinary/GuidanceComplianceEnforcement/ComplianceEnforcement/UCM435759.pdf</a:t>
            </a:r>
          </a:p>
        </p:txBody>
      </p:sp>
    </p:spTree>
    <p:extLst>
      <p:ext uri="{BB962C8B-B14F-4D97-AF65-F5344CB8AC3E}">
        <p14:creationId xmlns:p14="http://schemas.microsoft.com/office/powerpoint/2010/main" val="33526398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731838"/>
          </a:xfrm>
        </p:spPr>
        <p:txBody>
          <a:bodyPr/>
          <a:lstStyle/>
          <a:p>
            <a:pPr algn="ctr"/>
            <a:r>
              <a:rPr lang="en-US" dirty="0" smtClean="0"/>
              <a:t>Mini Pharmokenetics of Florfenicol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060" y="1712323"/>
            <a:ext cx="8686800" cy="4677156"/>
          </a:xfrm>
        </p:spPr>
        <p:txBody>
          <a:bodyPr/>
          <a:lstStyle/>
          <a:p>
            <a:r>
              <a:rPr lang="en-US" sz="3600" dirty="0" smtClean="0"/>
              <a:t>Label treatment dose at 40mg/kg SQ</a:t>
            </a:r>
          </a:p>
          <a:p>
            <a:r>
              <a:rPr lang="en-US" sz="3600" dirty="0" smtClean="0"/>
              <a:t>Repeat 4 d if necessary</a:t>
            </a:r>
          </a:p>
          <a:p>
            <a:r>
              <a:rPr lang="en-US" sz="3600" dirty="0" smtClean="0"/>
              <a:t>Withdrawal 38 day</a:t>
            </a:r>
          </a:p>
          <a:p>
            <a:r>
              <a:rPr lang="en-US" sz="3600" dirty="0" smtClean="0"/>
              <a:t>Start at 40 ppm then 10 t ½ = 99.9% reduction</a:t>
            </a:r>
          </a:p>
          <a:p>
            <a:r>
              <a:rPr lang="en-US" sz="3600" dirty="0" smtClean="0"/>
              <a:t>40 ppb, drug with wide distribution, even with normal withdrawal, withholding may be + 40d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32753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Staphylococcus aureus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568"/>
            <a:ext cx="8382000" cy="471373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400" b="1" dirty="0" smtClean="0"/>
              <a:t>Samples submitted to ADL for mastitis or bulk tank milk culture (2008, 2013, 2014, 2015) examined for </a:t>
            </a:r>
            <a:r>
              <a:rPr lang="en-US" sz="2400" b="1" i="1" dirty="0" smtClean="0"/>
              <a:t>S. aureus</a:t>
            </a:r>
          </a:p>
          <a:p>
            <a:pPr>
              <a:lnSpc>
                <a:spcPct val="114000"/>
              </a:lnSpc>
            </a:pPr>
            <a:r>
              <a:rPr lang="en-US" sz="2400" b="1" i="1" dirty="0" smtClean="0"/>
              <a:t>S. aureus </a:t>
            </a:r>
            <a:r>
              <a:rPr lang="en-US" sz="2400" b="1" dirty="0" smtClean="0"/>
              <a:t>isolates</a:t>
            </a:r>
          </a:p>
          <a:p>
            <a:pPr lvl="1">
              <a:lnSpc>
                <a:spcPct val="114000"/>
              </a:lnSpc>
            </a:pPr>
            <a:r>
              <a:rPr lang="en-US" sz="2400" b="1" dirty="0" smtClean="0"/>
              <a:t>163 isolates (n=115 QMS; n=48 BTM) from 77 farms</a:t>
            </a:r>
          </a:p>
          <a:p>
            <a:pPr lvl="2">
              <a:lnSpc>
                <a:spcPct val="114000"/>
              </a:lnSpc>
            </a:pPr>
            <a:r>
              <a:rPr lang="en-US" sz="1800" b="1" u="sng" dirty="0" smtClean="0"/>
              <a:t>Small cell variant phenotype analysis  </a:t>
            </a:r>
          </a:p>
          <a:p>
            <a:pPr lvl="2">
              <a:lnSpc>
                <a:spcPct val="114000"/>
              </a:lnSpc>
            </a:pPr>
            <a:r>
              <a:rPr lang="en-US" sz="1800" b="1" u="sng" dirty="0" smtClean="0"/>
              <a:t>Antibiotic resistance </a:t>
            </a:r>
          </a:p>
          <a:p>
            <a:pPr lvl="3">
              <a:lnSpc>
                <a:spcPct val="114000"/>
              </a:lnSpc>
            </a:pPr>
            <a:r>
              <a:rPr lang="en-US" sz="1800" b="1" dirty="0" smtClean="0"/>
              <a:t>Amoxicillin + Clavulanic acid, Cefoxitin, Ciprofloxacin, Clindamycin, Erythromycin, Gentamicin, Oxacillin, Tetracycline, Vancomycin, Penicillin</a:t>
            </a:r>
            <a:r>
              <a:rPr lang="en-US" b="1" dirty="0" smtClean="0"/>
              <a:t>. </a:t>
            </a:r>
          </a:p>
          <a:p>
            <a:pPr lvl="2">
              <a:lnSpc>
                <a:spcPct val="114000"/>
              </a:lnSpc>
            </a:pPr>
            <a:r>
              <a:rPr lang="en-US" sz="1800" b="1" u="sng" dirty="0" smtClean="0"/>
              <a:t>Enterotoxin genes:  </a:t>
            </a:r>
            <a:r>
              <a:rPr lang="en-US" sz="1800" b="1" dirty="0" smtClean="0"/>
              <a:t>A, B, C, D, E, F, G, H, I, J, K, L, M, O, P, Q, R, TSST-1</a:t>
            </a:r>
          </a:p>
          <a:p>
            <a:pPr lvl="2">
              <a:lnSpc>
                <a:spcPct val="114000"/>
              </a:lnSpc>
            </a:pPr>
            <a:r>
              <a:rPr lang="en-US" sz="1800" b="1" u="sng" dirty="0" smtClean="0"/>
              <a:t>Leukocidin genes: </a:t>
            </a:r>
            <a:r>
              <a:rPr lang="en-US" sz="1800" b="1" dirty="0" smtClean="0"/>
              <a:t>LukAB, LukED, LukMF</a:t>
            </a:r>
          </a:p>
          <a:p>
            <a:pPr lvl="2">
              <a:lnSpc>
                <a:spcPct val="114000"/>
              </a:lnSpc>
            </a:pPr>
            <a:r>
              <a:rPr lang="en-US" sz="1800" b="1" u="sng" dirty="0" smtClean="0"/>
              <a:t>DNA Fingerprinting: </a:t>
            </a:r>
            <a:r>
              <a:rPr lang="en-US" sz="1800" b="1" dirty="0" smtClean="0"/>
              <a:t>Multi Locus Sequence Typing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867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Jayarao, unpublished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096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 rot="5400000">
            <a:off x="868363" y="2859087"/>
            <a:ext cx="966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57E410"/>
                </a:solidFill>
                <a:latin typeface="Tahoma" pitchFamily="34" charset="0"/>
              </a:rPr>
              <a:t>Strain 8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 rot="5400000">
            <a:off x="1398588" y="2870200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C00000"/>
                </a:solidFill>
                <a:latin typeface="Tahoma" pitchFamily="34" charset="0"/>
              </a:rPr>
              <a:t>Strain 4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 rot="5400000">
            <a:off x="2021682" y="2937668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Tahoma" pitchFamily="34" charset="0"/>
              </a:rPr>
              <a:t>Strain 12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 rot="5400000">
            <a:off x="2450307" y="2932906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Tahoma" pitchFamily="34" charset="0"/>
              </a:rPr>
              <a:t>Strain 10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 rot="5400000">
            <a:off x="2989263" y="287337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Tahoma" pitchFamily="34" charset="0"/>
              </a:rPr>
              <a:t>Strain 5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 rot="5400000">
            <a:off x="3519488" y="2876550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Tahoma" pitchFamily="34" charset="0"/>
              </a:rPr>
              <a:t>Strain 2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 rot="5400000">
            <a:off x="4325938" y="287972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Tahoma" pitchFamily="34" charset="0"/>
              </a:rPr>
              <a:t>Strain 9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 rot="5400000">
            <a:off x="4668838" y="2884487"/>
            <a:ext cx="966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Tahoma" pitchFamily="34" charset="0"/>
              </a:rPr>
              <a:t>Strain 7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 rot="5400000">
            <a:off x="5341938" y="2887662"/>
            <a:ext cx="966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FF6699"/>
                </a:solidFill>
                <a:latin typeface="Tahoma" pitchFamily="34" charset="0"/>
              </a:rPr>
              <a:t>Strain 3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 rot="5400000">
            <a:off x="5895182" y="2955131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00B0F0"/>
                </a:solidFill>
                <a:latin typeface="Tahoma" pitchFamily="34" charset="0"/>
              </a:rPr>
              <a:t>Strain 11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 rot="5400000">
            <a:off x="6573838" y="2895600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00B0F0"/>
                </a:solidFill>
                <a:latin typeface="Tahoma" pitchFamily="34" charset="0"/>
              </a:rPr>
              <a:t>Strain 6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 rot="5400000">
            <a:off x="6870700" y="2898776"/>
            <a:ext cx="966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00B0F0"/>
                </a:solidFill>
                <a:latin typeface="Tahoma" pitchFamily="34" charset="0"/>
              </a:rPr>
              <a:t>Strain 1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23850" y="44450"/>
            <a:ext cx="784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>
                <a:solidFill>
                  <a:srgbClr val="000066"/>
                </a:solidFill>
                <a:latin typeface="Tahoma" pitchFamily="34" charset="0"/>
              </a:rPr>
              <a:t>Dendrogram based on allelic mismatches between the allelic profiles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4183063" y="3675063"/>
            <a:ext cx="1311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600" dirty="0">
                <a:solidFill>
                  <a:srgbClr val="FFFFFF"/>
                </a:solidFill>
                <a:latin typeface="Tahoma" pitchFamily="34" charset="0"/>
              </a:rPr>
              <a:t>Allelic Profile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521297" y="6367499"/>
            <a:ext cx="792011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Strain 1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493989" y="5232406"/>
            <a:ext cx="792011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Strain 2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1488471" y="5843442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FF6699"/>
                </a:solidFill>
                <a:latin typeface="Tahoma" pitchFamily="34" charset="0"/>
              </a:rPr>
              <a:t>Strain 3</a:t>
            </a: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1498600" y="4410075"/>
            <a:ext cx="792011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C00000"/>
                </a:solidFill>
                <a:latin typeface="Tahoma" pitchFamily="34" charset="0"/>
              </a:rPr>
              <a:t>Strain 4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1479550" y="5046663"/>
            <a:ext cx="792011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Strain 5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1500112" y="6007821"/>
            <a:ext cx="792011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Strain 6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1493989" y="5648325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Strain 7</a:t>
            </a: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3886200" y="6400800"/>
            <a:ext cx="2494272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1    </a:t>
            </a:r>
            <a:r>
              <a:rPr lang="en-GB" altLang="en-GB" sz="1400" dirty="0" smtClean="0">
                <a:solidFill>
                  <a:srgbClr val="00B0F0"/>
                </a:solidFill>
                <a:latin typeface="Tahoma" pitchFamily="34" charset="0"/>
              </a:rPr>
              <a:t>5    3     </a:t>
            </a: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7     2     8     4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3886200" y="6084021"/>
            <a:ext cx="2494272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1    </a:t>
            </a:r>
            <a:r>
              <a:rPr lang="en-GB" altLang="en-GB" sz="1400" dirty="0" smtClean="0">
                <a:solidFill>
                  <a:srgbClr val="00B0F0"/>
                </a:solidFill>
                <a:latin typeface="Tahoma" pitchFamily="34" charset="0"/>
              </a:rPr>
              <a:t>5    3     </a:t>
            </a: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7     2     8     4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3886200" y="5867400"/>
            <a:ext cx="2465417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FF6699"/>
                </a:solidFill>
                <a:latin typeface="Tahoma" pitchFamily="34" charset="0"/>
              </a:rPr>
              <a:t>6    </a:t>
            </a:r>
            <a:r>
              <a:rPr lang="en-GB" altLang="en-GB" sz="1400" dirty="0" smtClean="0">
                <a:solidFill>
                  <a:srgbClr val="FF6699"/>
                </a:solidFill>
                <a:latin typeface="Tahoma" pitchFamily="34" charset="0"/>
              </a:rPr>
              <a:t>5    9     1     </a:t>
            </a:r>
            <a:r>
              <a:rPr lang="en-GB" altLang="en-GB" sz="1400" dirty="0">
                <a:solidFill>
                  <a:srgbClr val="FF6699"/>
                </a:solidFill>
                <a:latin typeface="Tahoma" pitchFamily="34" charset="0"/>
              </a:rPr>
              <a:t>2   13    17</a:t>
            </a: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3814763" y="4399790"/>
            <a:ext cx="2534347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C00000"/>
                </a:solidFill>
                <a:latin typeface="Tahoma" pitchFamily="34" charset="0"/>
              </a:rPr>
              <a:t>9   10     1   19   12   18    14</a:t>
            </a: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3763002" y="5056188"/>
            <a:ext cx="2561598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11  15   30   12   22   11    20</a:t>
            </a:r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3794125" y="5648325"/>
            <a:ext cx="2632130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20  11   29    </a:t>
            </a:r>
            <a:r>
              <a:rPr lang="en-GB" altLang="en-GB" sz="1400" dirty="0" smtClean="0">
                <a:solidFill>
                  <a:srgbClr val="FF0000"/>
                </a:solidFill>
                <a:latin typeface="Tahoma" pitchFamily="34" charset="0"/>
              </a:rPr>
              <a:t>9    21   </a:t>
            </a: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13    11 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3763002" y="5245821"/>
            <a:ext cx="2561598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11  15   30   12   22   11    20</a:t>
            </a: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3763002" y="4849717"/>
            <a:ext cx="2561598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11  15   30   12   22   11    20</a:t>
            </a:r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1479550" y="4191000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57E410"/>
                </a:solidFill>
                <a:latin typeface="Tahoma" pitchFamily="34" charset="0"/>
              </a:rPr>
              <a:t>Strain 8</a:t>
            </a:r>
            <a:endParaRPr lang="en-GB" altLang="en-GB" sz="1400" dirty="0">
              <a:solidFill>
                <a:srgbClr val="A2C1FE"/>
              </a:solidFill>
              <a:latin typeface="Tahoma" pitchFamily="34" charset="0"/>
            </a:endParaRPr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1498600" y="5410200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Strain 9</a:t>
            </a:r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1472406" y="4818575"/>
            <a:ext cx="889794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Strain 10</a:t>
            </a:r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3829050" y="4182192"/>
            <a:ext cx="2495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57E410"/>
                </a:solidFill>
                <a:latin typeface="Tahoma" pitchFamily="34" charset="0"/>
              </a:rPr>
              <a:t>9   15   13    27  22   18    14</a:t>
            </a:r>
          </a:p>
        </p:txBody>
      </p:sp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3773488" y="5453063"/>
            <a:ext cx="2576025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20   11  29   </a:t>
            </a:r>
            <a:r>
              <a:rPr lang="en-GB" altLang="en-GB" sz="1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9   </a:t>
            </a:r>
            <a:r>
              <a:rPr lang="en-GB" altLang="en-GB" sz="1400" dirty="0" smtClean="0">
                <a:solidFill>
                  <a:srgbClr val="FF0000"/>
                </a:solidFill>
                <a:latin typeface="Tahoma" pitchFamily="34" charset="0"/>
              </a:rPr>
              <a:t> 21   </a:t>
            </a:r>
            <a:r>
              <a:rPr lang="en-GB" altLang="en-GB" sz="1400" dirty="0">
                <a:solidFill>
                  <a:srgbClr val="FF0000"/>
                </a:solidFill>
                <a:latin typeface="Tahoma" pitchFamily="34" charset="0"/>
              </a:rPr>
              <a:t>13    11</a:t>
            </a: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1498600" y="6172200"/>
            <a:ext cx="889794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Strain 11</a:t>
            </a:r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1494631" y="4614054"/>
            <a:ext cx="889794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Strain 12</a:t>
            </a:r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3774223" y="6245225"/>
            <a:ext cx="2550377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 smtClean="0">
                <a:solidFill>
                  <a:srgbClr val="00B0F0"/>
                </a:solidFill>
                <a:latin typeface="Tahoma" pitchFamily="34" charset="0"/>
              </a:rPr>
              <a:t>  1    5    3     </a:t>
            </a:r>
            <a:r>
              <a:rPr lang="en-GB" altLang="en-GB" sz="1400" dirty="0">
                <a:solidFill>
                  <a:srgbClr val="00B0F0"/>
                </a:solidFill>
                <a:latin typeface="Tahoma" pitchFamily="34" charset="0"/>
              </a:rPr>
              <a:t>5     2     8     4</a:t>
            </a: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3763002" y="4635201"/>
            <a:ext cx="2561598" cy="2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GB" sz="1400" dirty="0">
                <a:latin typeface="Tahoma" pitchFamily="34" charset="0"/>
              </a:rPr>
              <a:t>11  15   30   12   22   11    20</a:t>
            </a:r>
          </a:p>
        </p:txBody>
      </p:sp>
      <p:sp>
        <p:nvSpPr>
          <p:cNvPr id="86056" name="Rectangle 41"/>
          <p:cNvSpPr>
            <a:spLocks noChangeArrowheads="1"/>
          </p:cNvSpPr>
          <p:nvPr/>
        </p:nvSpPr>
        <p:spPr bwMode="auto">
          <a:xfrm rot="5400000">
            <a:off x="207169" y="1659732"/>
            <a:ext cx="947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ahoma" pitchFamily="34" charset="0"/>
              </a:rPr>
              <a:t>Linkage Distance</a:t>
            </a:r>
            <a:endParaRPr lang="en-US" sz="1000" dirty="0">
              <a:latin typeface="Tahoma" pitchFamily="34" charset="0"/>
            </a:endParaRPr>
          </a:p>
        </p:txBody>
      </p:sp>
      <p:sp>
        <p:nvSpPr>
          <p:cNvPr id="86057" name="Freeform 42"/>
          <p:cNvSpPr>
            <a:spLocks/>
          </p:cNvSpPr>
          <p:nvPr/>
        </p:nvSpPr>
        <p:spPr bwMode="auto">
          <a:xfrm>
            <a:off x="6911975" y="2573338"/>
            <a:ext cx="560388" cy="1587"/>
          </a:xfrm>
          <a:custGeom>
            <a:avLst/>
            <a:gdLst>
              <a:gd name="T0" fmla="*/ 0 w 1413"/>
              <a:gd name="T1" fmla="*/ 0 h 1587"/>
              <a:gd name="T2" fmla="*/ 0 w 1413"/>
              <a:gd name="T3" fmla="*/ 0 h 1587"/>
              <a:gd name="T4" fmla="*/ 2147483647 w 1413"/>
              <a:gd name="T5" fmla="*/ 0 h 1587"/>
              <a:gd name="T6" fmla="*/ 2147483647 w 1413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413"/>
              <a:gd name="T13" fmla="*/ 0 h 1587"/>
              <a:gd name="T14" fmla="*/ 1413 w 1413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3" h="1587">
                <a:moveTo>
                  <a:pt x="0" y="0"/>
                </a:moveTo>
                <a:lnTo>
                  <a:pt x="0" y="0"/>
                </a:lnTo>
                <a:lnTo>
                  <a:pt x="1413" y="0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58" name="Freeform 43"/>
          <p:cNvSpPr>
            <a:spLocks/>
          </p:cNvSpPr>
          <p:nvPr/>
        </p:nvSpPr>
        <p:spPr bwMode="auto">
          <a:xfrm>
            <a:off x="3546475" y="2573338"/>
            <a:ext cx="560388" cy="1587"/>
          </a:xfrm>
          <a:custGeom>
            <a:avLst/>
            <a:gdLst>
              <a:gd name="T0" fmla="*/ 0 w 1413"/>
              <a:gd name="T1" fmla="*/ 0 h 1587"/>
              <a:gd name="T2" fmla="*/ 0 w 1413"/>
              <a:gd name="T3" fmla="*/ 0 h 1587"/>
              <a:gd name="T4" fmla="*/ 2147483647 w 1413"/>
              <a:gd name="T5" fmla="*/ 0 h 1587"/>
              <a:gd name="T6" fmla="*/ 2147483647 w 1413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413"/>
              <a:gd name="T13" fmla="*/ 0 h 1587"/>
              <a:gd name="T14" fmla="*/ 1413 w 1413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3" h="1587">
                <a:moveTo>
                  <a:pt x="0" y="0"/>
                </a:moveTo>
                <a:lnTo>
                  <a:pt x="0" y="0"/>
                </a:lnTo>
                <a:lnTo>
                  <a:pt x="1413" y="0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59" name="Freeform 44"/>
          <p:cNvSpPr>
            <a:spLocks/>
          </p:cNvSpPr>
          <p:nvPr/>
        </p:nvSpPr>
        <p:spPr bwMode="auto">
          <a:xfrm>
            <a:off x="2984500" y="2573338"/>
            <a:ext cx="841375" cy="1587"/>
          </a:xfrm>
          <a:custGeom>
            <a:avLst/>
            <a:gdLst>
              <a:gd name="T0" fmla="*/ 0 w 2120"/>
              <a:gd name="T1" fmla="*/ 0 h 1587"/>
              <a:gd name="T2" fmla="*/ 0 w 2120"/>
              <a:gd name="T3" fmla="*/ 0 h 1587"/>
              <a:gd name="T4" fmla="*/ 2147483647 w 2120"/>
              <a:gd name="T5" fmla="*/ 0 h 1587"/>
              <a:gd name="T6" fmla="*/ 2147483647 w 2120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2120"/>
              <a:gd name="T13" fmla="*/ 0 h 1587"/>
              <a:gd name="T14" fmla="*/ 2120 w 2120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0" h="1587">
                <a:moveTo>
                  <a:pt x="0" y="0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0" name="Freeform 45"/>
          <p:cNvSpPr>
            <a:spLocks/>
          </p:cNvSpPr>
          <p:nvPr/>
        </p:nvSpPr>
        <p:spPr bwMode="auto">
          <a:xfrm>
            <a:off x="2424113" y="2573338"/>
            <a:ext cx="982662" cy="1587"/>
          </a:xfrm>
          <a:custGeom>
            <a:avLst/>
            <a:gdLst>
              <a:gd name="T0" fmla="*/ 0 w 2473"/>
              <a:gd name="T1" fmla="*/ 0 h 1587"/>
              <a:gd name="T2" fmla="*/ 0 w 2473"/>
              <a:gd name="T3" fmla="*/ 0 h 1587"/>
              <a:gd name="T4" fmla="*/ 2147483647 w 2473"/>
              <a:gd name="T5" fmla="*/ 0 h 1587"/>
              <a:gd name="T6" fmla="*/ 2147483647 w 2473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2473"/>
              <a:gd name="T13" fmla="*/ 0 h 1587"/>
              <a:gd name="T14" fmla="*/ 2473 w 2473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3" h="1587">
                <a:moveTo>
                  <a:pt x="0" y="0"/>
                </a:moveTo>
                <a:lnTo>
                  <a:pt x="0" y="0"/>
                </a:lnTo>
                <a:lnTo>
                  <a:pt x="2473" y="0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1" name="Freeform 46"/>
          <p:cNvSpPr>
            <a:spLocks/>
          </p:cNvSpPr>
          <p:nvPr/>
        </p:nvSpPr>
        <p:spPr bwMode="auto">
          <a:xfrm>
            <a:off x="4667250" y="2573338"/>
            <a:ext cx="561975" cy="1587"/>
          </a:xfrm>
          <a:custGeom>
            <a:avLst/>
            <a:gdLst>
              <a:gd name="T0" fmla="*/ 0 w 1413"/>
              <a:gd name="T1" fmla="*/ 0 h 1587"/>
              <a:gd name="T2" fmla="*/ 0 w 1413"/>
              <a:gd name="T3" fmla="*/ 0 h 1587"/>
              <a:gd name="T4" fmla="*/ 2147483647 w 1413"/>
              <a:gd name="T5" fmla="*/ 0 h 1587"/>
              <a:gd name="T6" fmla="*/ 2147483647 w 1413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413"/>
              <a:gd name="T13" fmla="*/ 0 h 1587"/>
              <a:gd name="T14" fmla="*/ 1413 w 1413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3" h="1587">
                <a:moveTo>
                  <a:pt x="0" y="0"/>
                </a:moveTo>
                <a:lnTo>
                  <a:pt x="0" y="0"/>
                </a:lnTo>
                <a:lnTo>
                  <a:pt x="1413" y="0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2" name="Freeform 47"/>
          <p:cNvSpPr>
            <a:spLocks/>
          </p:cNvSpPr>
          <p:nvPr/>
        </p:nvSpPr>
        <p:spPr bwMode="auto">
          <a:xfrm>
            <a:off x="6350000" y="2312988"/>
            <a:ext cx="841375" cy="260350"/>
          </a:xfrm>
          <a:custGeom>
            <a:avLst/>
            <a:gdLst>
              <a:gd name="T0" fmla="*/ 0 w 2120"/>
              <a:gd name="T1" fmla="*/ 2147483647 h 1477"/>
              <a:gd name="T2" fmla="*/ 0 w 2120"/>
              <a:gd name="T3" fmla="*/ 0 h 1477"/>
              <a:gd name="T4" fmla="*/ 2147483647 w 2120"/>
              <a:gd name="T5" fmla="*/ 0 h 1477"/>
              <a:gd name="T6" fmla="*/ 2147483647 w 2120"/>
              <a:gd name="T7" fmla="*/ 2147483647 h 1477"/>
              <a:gd name="T8" fmla="*/ 0 60000 65536"/>
              <a:gd name="T9" fmla="*/ 0 60000 65536"/>
              <a:gd name="T10" fmla="*/ 0 60000 65536"/>
              <a:gd name="T11" fmla="*/ 0 60000 65536"/>
              <a:gd name="T12" fmla="*/ 0 w 2120"/>
              <a:gd name="T13" fmla="*/ 0 h 1477"/>
              <a:gd name="T14" fmla="*/ 2120 w 2120"/>
              <a:gd name="T15" fmla="*/ 1477 h 1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0" h="1477">
                <a:moveTo>
                  <a:pt x="0" y="1477"/>
                </a:moveTo>
                <a:lnTo>
                  <a:pt x="0" y="0"/>
                </a:lnTo>
                <a:lnTo>
                  <a:pt x="2120" y="0"/>
                </a:lnTo>
                <a:lnTo>
                  <a:pt x="2120" y="1477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3" name="Freeform 48"/>
          <p:cNvSpPr>
            <a:spLocks/>
          </p:cNvSpPr>
          <p:nvPr/>
        </p:nvSpPr>
        <p:spPr bwMode="auto">
          <a:xfrm>
            <a:off x="1303338" y="1530350"/>
            <a:ext cx="560387" cy="1042988"/>
          </a:xfrm>
          <a:custGeom>
            <a:avLst/>
            <a:gdLst>
              <a:gd name="T0" fmla="*/ 0 w 1413"/>
              <a:gd name="T1" fmla="*/ 2147483647 h 5908"/>
              <a:gd name="T2" fmla="*/ 0 w 1413"/>
              <a:gd name="T3" fmla="*/ 0 h 5908"/>
              <a:gd name="T4" fmla="*/ 2147483647 w 1413"/>
              <a:gd name="T5" fmla="*/ 0 h 5908"/>
              <a:gd name="T6" fmla="*/ 2147483647 w 1413"/>
              <a:gd name="T7" fmla="*/ 2147483647 h 5908"/>
              <a:gd name="T8" fmla="*/ 0 60000 65536"/>
              <a:gd name="T9" fmla="*/ 0 60000 65536"/>
              <a:gd name="T10" fmla="*/ 0 60000 65536"/>
              <a:gd name="T11" fmla="*/ 0 60000 65536"/>
              <a:gd name="T12" fmla="*/ 0 w 1413"/>
              <a:gd name="T13" fmla="*/ 0 h 5908"/>
              <a:gd name="T14" fmla="*/ 1413 w 1413"/>
              <a:gd name="T15" fmla="*/ 5908 h 59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3" h="5908">
                <a:moveTo>
                  <a:pt x="0" y="5908"/>
                </a:moveTo>
                <a:lnTo>
                  <a:pt x="0" y="0"/>
                </a:lnTo>
                <a:lnTo>
                  <a:pt x="1413" y="0"/>
                </a:lnTo>
                <a:lnTo>
                  <a:pt x="1413" y="5908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4" name="Freeform 49"/>
          <p:cNvSpPr>
            <a:spLocks/>
          </p:cNvSpPr>
          <p:nvPr/>
        </p:nvSpPr>
        <p:spPr bwMode="auto">
          <a:xfrm>
            <a:off x="5789613" y="1270000"/>
            <a:ext cx="981075" cy="1303338"/>
          </a:xfrm>
          <a:custGeom>
            <a:avLst/>
            <a:gdLst>
              <a:gd name="T0" fmla="*/ 0 w 2472"/>
              <a:gd name="T1" fmla="*/ 2147483647 h 7385"/>
              <a:gd name="T2" fmla="*/ 0 w 2472"/>
              <a:gd name="T3" fmla="*/ 0 h 7385"/>
              <a:gd name="T4" fmla="*/ 2147483647 w 2472"/>
              <a:gd name="T5" fmla="*/ 0 h 7385"/>
              <a:gd name="T6" fmla="*/ 2147483647 w 2472"/>
              <a:gd name="T7" fmla="*/ 2147483647 h 7385"/>
              <a:gd name="T8" fmla="*/ 0 60000 65536"/>
              <a:gd name="T9" fmla="*/ 0 60000 65536"/>
              <a:gd name="T10" fmla="*/ 0 60000 65536"/>
              <a:gd name="T11" fmla="*/ 0 60000 65536"/>
              <a:gd name="T12" fmla="*/ 0 w 2472"/>
              <a:gd name="T13" fmla="*/ 0 h 7385"/>
              <a:gd name="T14" fmla="*/ 2472 w 2472"/>
              <a:gd name="T15" fmla="*/ 7385 h 7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2" h="7385">
                <a:moveTo>
                  <a:pt x="0" y="7385"/>
                </a:moveTo>
                <a:lnTo>
                  <a:pt x="0" y="0"/>
                </a:lnTo>
                <a:lnTo>
                  <a:pt x="2472" y="0"/>
                </a:lnTo>
                <a:lnTo>
                  <a:pt x="2472" y="5908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5" name="Freeform 50"/>
          <p:cNvSpPr>
            <a:spLocks/>
          </p:cNvSpPr>
          <p:nvPr/>
        </p:nvSpPr>
        <p:spPr bwMode="auto">
          <a:xfrm>
            <a:off x="1582738" y="1009650"/>
            <a:ext cx="1333500" cy="1563688"/>
          </a:xfrm>
          <a:custGeom>
            <a:avLst/>
            <a:gdLst>
              <a:gd name="T0" fmla="*/ 0 w 3357"/>
              <a:gd name="T1" fmla="*/ 2147483647 h 8862"/>
              <a:gd name="T2" fmla="*/ 0 w 3357"/>
              <a:gd name="T3" fmla="*/ 0 h 8862"/>
              <a:gd name="T4" fmla="*/ 2147483647 w 3357"/>
              <a:gd name="T5" fmla="*/ 0 h 8862"/>
              <a:gd name="T6" fmla="*/ 2147483647 w 3357"/>
              <a:gd name="T7" fmla="*/ 2147483647 h 8862"/>
              <a:gd name="T8" fmla="*/ 0 60000 65536"/>
              <a:gd name="T9" fmla="*/ 0 60000 65536"/>
              <a:gd name="T10" fmla="*/ 0 60000 65536"/>
              <a:gd name="T11" fmla="*/ 0 60000 65536"/>
              <a:gd name="T12" fmla="*/ 0 w 3357"/>
              <a:gd name="T13" fmla="*/ 0 h 8862"/>
              <a:gd name="T14" fmla="*/ 3357 w 3357"/>
              <a:gd name="T15" fmla="*/ 8862 h 8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7" h="8862">
                <a:moveTo>
                  <a:pt x="0" y="2954"/>
                </a:moveTo>
                <a:lnTo>
                  <a:pt x="0" y="0"/>
                </a:lnTo>
                <a:lnTo>
                  <a:pt x="3357" y="0"/>
                </a:lnTo>
                <a:lnTo>
                  <a:pt x="3357" y="8862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6" name="Freeform 51"/>
          <p:cNvSpPr>
            <a:spLocks/>
          </p:cNvSpPr>
          <p:nvPr/>
        </p:nvSpPr>
        <p:spPr bwMode="auto">
          <a:xfrm>
            <a:off x="4948238" y="814388"/>
            <a:ext cx="1331912" cy="1758950"/>
          </a:xfrm>
          <a:custGeom>
            <a:avLst/>
            <a:gdLst>
              <a:gd name="T0" fmla="*/ 0 w 3356"/>
              <a:gd name="T1" fmla="*/ 2147483647 h 9970"/>
              <a:gd name="T2" fmla="*/ 0 w 3356"/>
              <a:gd name="T3" fmla="*/ 0 h 9970"/>
              <a:gd name="T4" fmla="*/ 2147483647 w 3356"/>
              <a:gd name="T5" fmla="*/ 0 h 9970"/>
              <a:gd name="T6" fmla="*/ 2147483647 w 3356"/>
              <a:gd name="T7" fmla="*/ 2147483647 h 9970"/>
              <a:gd name="T8" fmla="*/ 0 60000 65536"/>
              <a:gd name="T9" fmla="*/ 0 60000 65536"/>
              <a:gd name="T10" fmla="*/ 0 60000 65536"/>
              <a:gd name="T11" fmla="*/ 0 60000 65536"/>
              <a:gd name="T12" fmla="*/ 0 w 3356"/>
              <a:gd name="T13" fmla="*/ 0 h 9970"/>
              <a:gd name="T14" fmla="*/ 3356 w 3356"/>
              <a:gd name="T15" fmla="*/ 9970 h 99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6" h="9970">
                <a:moveTo>
                  <a:pt x="0" y="9970"/>
                </a:moveTo>
                <a:lnTo>
                  <a:pt x="0" y="0"/>
                </a:lnTo>
                <a:lnTo>
                  <a:pt x="3356" y="0"/>
                </a:lnTo>
                <a:lnTo>
                  <a:pt x="3356" y="2585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7" name="Freeform 52"/>
          <p:cNvSpPr>
            <a:spLocks/>
          </p:cNvSpPr>
          <p:nvPr/>
        </p:nvSpPr>
        <p:spPr bwMode="auto">
          <a:xfrm>
            <a:off x="2249488" y="749300"/>
            <a:ext cx="3365500" cy="260350"/>
          </a:xfrm>
          <a:custGeom>
            <a:avLst/>
            <a:gdLst>
              <a:gd name="T0" fmla="*/ 0 w 8479"/>
              <a:gd name="T1" fmla="*/ 2147483647 h 1477"/>
              <a:gd name="T2" fmla="*/ 0 w 8479"/>
              <a:gd name="T3" fmla="*/ 0 h 1477"/>
              <a:gd name="T4" fmla="*/ 2147483647 w 8479"/>
              <a:gd name="T5" fmla="*/ 0 h 1477"/>
              <a:gd name="T6" fmla="*/ 2147483647 w 8479"/>
              <a:gd name="T7" fmla="*/ 2147483647 h 1477"/>
              <a:gd name="T8" fmla="*/ 0 60000 65536"/>
              <a:gd name="T9" fmla="*/ 0 60000 65536"/>
              <a:gd name="T10" fmla="*/ 0 60000 65536"/>
              <a:gd name="T11" fmla="*/ 0 60000 65536"/>
              <a:gd name="T12" fmla="*/ 0 w 8479"/>
              <a:gd name="T13" fmla="*/ 0 h 1477"/>
              <a:gd name="T14" fmla="*/ 8479 w 8479"/>
              <a:gd name="T15" fmla="*/ 1477 h 1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79" h="1477">
                <a:moveTo>
                  <a:pt x="0" y="1477"/>
                </a:moveTo>
                <a:lnTo>
                  <a:pt x="0" y="0"/>
                </a:lnTo>
                <a:lnTo>
                  <a:pt x="8479" y="0"/>
                </a:lnTo>
                <a:lnTo>
                  <a:pt x="8479" y="369"/>
                </a:lnTo>
              </a:path>
            </a:pathLst>
          </a:custGeom>
          <a:noFill/>
          <a:ln w="38100">
            <a:solidFill>
              <a:srgbClr val="000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68" name="Rectangle 53"/>
          <p:cNvSpPr>
            <a:spLocks noChangeArrowheads="1"/>
          </p:cNvSpPr>
          <p:nvPr/>
        </p:nvSpPr>
        <p:spPr bwMode="auto">
          <a:xfrm>
            <a:off x="949325" y="2536825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ahoma" pitchFamily="34" charset="0"/>
              </a:rPr>
              <a:t>0.0</a:t>
            </a:r>
            <a:endParaRPr lang="en-US" sz="900" dirty="0">
              <a:latin typeface="Tahoma" pitchFamily="34" charset="0"/>
            </a:endParaRPr>
          </a:p>
        </p:txBody>
      </p:sp>
      <p:sp>
        <p:nvSpPr>
          <p:cNvPr id="86069" name="Rectangle 54"/>
          <p:cNvSpPr>
            <a:spLocks noChangeArrowheads="1"/>
          </p:cNvSpPr>
          <p:nvPr/>
        </p:nvSpPr>
        <p:spPr bwMode="auto">
          <a:xfrm>
            <a:off x="949325" y="2171700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ahoma" pitchFamily="34" charset="0"/>
              </a:rPr>
              <a:t>0.2</a:t>
            </a:r>
            <a:endParaRPr lang="en-US" sz="900" dirty="0">
              <a:latin typeface="Tahoma" pitchFamily="34" charset="0"/>
            </a:endParaRPr>
          </a:p>
        </p:txBody>
      </p:sp>
      <p:sp>
        <p:nvSpPr>
          <p:cNvPr id="86070" name="Rectangle 55"/>
          <p:cNvSpPr>
            <a:spLocks noChangeArrowheads="1"/>
          </p:cNvSpPr>
          <p:nvPr/>
        </p:nvSpPr>
        <p:spPr bwMode="auto">
          <a:xfrm>
            <a:off x="949325" y="1806575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ahoma" pitchFamily="34" charset="0"/>
              </a:rPr>
              <a:t>0.4</a:t>
            </a:r>
            <a:endParaRPr lang="en-US" sz="900" dirty="0">
              <a:latin typeface="Tahoma" pitchFamily="34" charset="0"/>
            </a:endParaRPr>
          </a:p>
        </p:txBody>
      </p:sp>
      <p:sp>
        <p:nvSpPr>
          <p:cNvPr id="86071" name="Rectangle 56"/>
          <p:cNvSpPr>
            <a:spLocks noChangeArrowheads="1"/>
          </p:cNvSpPr>
          <p:nvPr/>
        </p:nvSpPr>
        <p:spPr bwMode="auto">
          <a:xfrm>
            <a:off x="949325" y="1441450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ahoma" pitchFamily="34" charset="0"/>
              </a:rPr>
              <a:t>0.6</a:t>
            </a:r>
            <a:endParaRPr lang="en-US" sz="900" dirty="0">
              <a:latin typeface="Tahoma" pitchFamily="34" charset="0"/>
            </a:endParaRPr>
          </a:p>
        </p:txBody>
      </p:sp>
      <p:sp>
        <p:nvSpPr>
          <p:cNvPr id="86072" name="Rectangle 57"/>
          <p:cNvSpPr>
            <a:spLocks noChangeArrowheads="1"/>
          </p:cNvSpPr>
          <p:nvPr/>
        </p:nvSpPr>
        <p:spPr bwMode="auto">
          <a:xfrm>
            <a:off x="949325" y="1077913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ahoma" pitchFamily="34" charset="0"/>
              </a:rPr>
              <a:t>0.8</a:t>
            </a:r>
            <a:endParaRPr lang="en-US" sz="900" dirty="0">
              <a:latin typeface="Tahoma" pitchFamily="34" charset="0"/>
            </a:endParaRPr>
          </a:p>
        </p:txBody>
      </p:sp>
      <p:sp>
        <p:nvSpPr>
          <p:cNvPr id="86073" name="Rectangle 58"/>
          <p:cNvSpPr>
            <a:spLocks noChangeArrowheads="1"/>
          </p:cNvSpPr>
          <p:nvPr/>
        </p:nvSpPr>
        <p:spPr bwMode="auto">
          <a:xfrm>
            <a:off x="949325" y="712788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ahoma" pitchFamily="34" charset="0"/>
              </a:rPr>
              <a:t>1.0</a:t>
            </a:r>
            <a:endParaRPr lang="en-US" sz="900" dirty="0">
              <a:latin typeface="Tahoma" pitchFamily="34" charset="0"/>
            </a:endParaRPr>
          </a:p>
        </p:txBody>
      </p:sp>
      <p:sp>
        <p:nvSpPr>
          <p:cNvPr id="86074" name="Text Box 59"/>
          <p:cNvSpPr txBox="1">
            <a:spLocks noChangeArrowheads="1"/>
          </p:cNvSpPr>
          <p:nvPr/>
        </p:nvSpPr>
        <p:spPr bwMode="auto">
          <a:xfrm>
            <a:off x="7156450" y="841375"/>
            <a:ext cx="1109663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>
                <a:latin typeface="Tahoma" pitchFamily="34" charset="0"/>
              </a:rPr>
              <a:t>Clonal</a:t>
            </a:r>
          </a:p>
          <a:p>
            <a:r>
              <a:rPr lang="en-GB" sz="2000" dirty="0">
                <a:latin typeface="Tahoma" pitchFamily="34" charset="0"/>
              </a:rPr>
              <a:t>complex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 flipH="1">
            <a:off x="6869113" y="1489075"/>
            <a:ext cx="360362" cy="6477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 flipH="1" flipV="1">
            <a:off x="7300913" y="2568575"/>
            <a:ext cx="647700" cy="16557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 flipH="1" flipV="1">
            <a:off x="4924425" y="2568575"/>
            <a:ext cx="2952750" cy="172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78" name="Line 63"/>
          <p:cNvSpPr>
            <a:spLocks noChangeShapeType="1"/>
          </p:cNvSpPr>
          <p:nvPr/>
        </p:nvSpPr>
        <p:spPr bwMode="auto">
          <a:xfrm flipH="1" flipV="1">
            <a:off x="3197225" y="2570163"/>
            <a:ext cx="4392613" cy="172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79" name="Rectangle 64"/>
          <p:cNvSpPr>
            <a:spLocks noChangeArrowheads="1"/>
          </p:cNvSpPr>
          <p:nvPr/>
        </p:nvSpPr>
        <p:spPr bwMode="auto">
          <a:xfrm>
            <a:off x="533400" y="542121"/>
            <a:ext cx="7924800" cy="3200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080" name="Text Box 40"/>
          <p:cNvSpPr txBox="1">
            <a:spLocks noChangeArrowheads="1"/>
          </p:cNvSpPr>
          <p:nvPr/>
        </p:nvSpPr>
        <p:spPr bwMode="auto">
          <a:xfrm>
            <a:off x="7364413" y="4149725"/>
            <a:ext cx="8080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ahoma" pitchFamily="34" charset="0"/>
              </a:rPr>
              <a:t>Clone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444" y="3853686"/>
            <a:ext cx="3525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Gene:         A      B    C     D      E       F    G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426255" y="622811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Jayarao, unpublished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6063"/>
            <a:ext cx="8077830" cy="73183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Antimicrobial Resistance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644620"/>
              </p:ext>
            </p:extLst>
          </p:nvPr>
        </p:nvGraphicFramePr>
        <p:xfrm>
          <a:off x="228600" y="1524000"/>
          <a:ext cx="8763000" cy="4775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7652"/>
                <a:gridCol w="2257563"/>
                <a:gridCol w="1877785"/>
              </a:tblGrid>
              <a:tr h="748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Antibiotic Resistance Profile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Isolates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Farms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None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Clindamycin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1(QMS)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Cefoxitin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2 (BTM)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1 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Penicillin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1 (BTM)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6 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Tetracycline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5 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Vancomycin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2 (BTM)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3 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2 (BTM)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Amoxicillin,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Penicillin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1 (BTM)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Clindamycin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Erythromycin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1(QMS)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Oxacillin,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Penicillin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1 (QMS)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Clindamycin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Erythromycin, Tetracycline, Penicillin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2 (BTM, QMS)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67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4300"/>
            <a:ext cx="9372601" cy="2819400"/>
          </a:xfrm>
        </p:spPr>
        <p:txBody>
          <a:bodyPr/>
          <a:lstStyle/>
          <a:p>
            <a:r>
              <a:rPr lang="en-US" sz="2000" b="1" dirty="0" smtClean="0"/>
              <a:t>Sensitivity</a:t>
            </a:r>
          </a:p>
          <a:p>
            <a:pPr lvl="1"/>
            <a:r>
              <a:rPr lang="en-US" sz="1800" b="1" dirty="0" smtClean="0"/>
              <a:t>130/163 = 80% of isolates sensitive to all ten antimicrobials examined. </a:t>
            </a:r>
          </a:p>
          <a:p>
            <a:pPr lvl="1"/>
            <a:r>
              <a:rPr lang="en-US" sz="1800" b="1" dirty="0" smtClean="0"/>
              <a:t>BTM: 37/48 =77%</a:t>
            </a:r>
          </a:p>
          <a:p>
            <a:pPr lvl="1"/>
            <a:r>
              <a:rPr lang="en-US" sz="1800" b="1" dirty="0" smtClean="0"/>
              <a:t>QMS: 93/115 = 81%   </a:t>
            </a:r>
            <a:r>
              <a:rPr lang="en-US" sz="2000" b="1" dirty="0" smtClean="0">
                <a:solidFill>
                  <a:srgbClr val="FF0000"/>
                </a:solidFill>
              </a:rPr>
              <a:t>NO MRSA strain isolated from Pennsylvania dairy herds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423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Jayarao, unpublished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325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609600" y="762000"/>
          <a:ext cx="8257309" cy="423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200" y="5029200"/>
            <a:ext cx="5761355" cy="19859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/>
              <a:buChar char=""/>
            </a:pPr>
            <a:r>
              <a:rPr lang="en-US" sz="1600" b="1" dirty="0">
                <a:effectLst/>
                <a:latin typeface="Calibri"/>
                <a:ea typeface="Times New Roman"/>
                <a:cs typeface="Times New Roman"/>
              </a:rPr>
              <a:t>Prevalence of fecal shedding in adult cattle-110 cow free stall barn</a:t>
            </a:r>
            <a:endParaRPr lang="en-US" sz="1200" dirty="0">
              <a:effectLst/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Char char="o"/>
            </a:pPr>
            <a:r>
              <a:rPr lang="en-US" sz="1600" b="1" dirty="0">
                <a:effectLst/>
                <a:latin typeface="Calibri"/>
                <a:ea typeface="Times New Roman"/>
                <a:cs typeface="Times New Roman"/>
              </a:rPr>
              <a:t>Bedded on sand</a:t>
            </a:r>
            <a:endParaRPr lang="en-US" sz="1200" dirty="0">
              <a:effectLst/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Char char="o"/>
            </a:pPr>
            <a:r>
              <a:rPr lang="en-US" sz="1600" b="1" dirty="0">
                <a:effectLst/>
                <a:latin typeface="Calibri"/>
                <a:ea typeface="Times New Roman"/>
                <a:cs typeface="Times New Roman"/>
              </a:rPr>
              <a:t>Vaccine intervention</a:t>
            </a:r>
            <a:endParaRPr lang="en-US" sz="1200" dirty="0">
              <a:effectLst/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Char char="o"/>
            </a:pPr>
            <a:r>
              <a:rPr lang="en-US" sz="1600" b="1" dirty="0">
                <a:effectLst/>
                <a:latin typeface="Calibri"/>
                <a:ea typeface="Times New Roman"/>
                <a:cs typeface="Times New Roman"/>
              </a:rPr>
              <a:t>Water and feed hygiene interventions</a:t>
            </a:r>
            <a:endParaRPr lang="en-US" sz="1200" dirty="0">
              <a:effectLst/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Char char="o"/>
            </a:pPr>
            <a:r>
              <a:rPr lang="en-US" sz="1600" b="1" dirty="0">
                <a:effectLst/>
                <a:latin typeface="Calibri"/>
                <a:ea typeface="Times New Roman"/>
                <a:cs typeface="Times New Roman"/>
              </a:rPr>
              <a:t>No appreciable clinical disease</a:t>
            </a:r>
            <a:endParaRPr lang="en-US" sz="1200" dirty="0">
              <a:effectLst/>
              <a:latin typeface="Calibri"/>
              <a:ea typeface="Times New Roman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505200" y="1905000"/>
            <a:ext cx="992505" cy="361950"/>
          </a:xfrm>
          <a:prstGeom prst="wedgeRectCallout">
            <a:avLst>
              <a:gd name="adj1" fmla="val -28245"/>
              <a:gd name="adj2" fmla="val 1008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libri"/>
                <a:ea typeface="Times New Roman"/>
                <a:cs typeface="Times New Roman"/>
              </a:rPr>
              <a:t>Every other animal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800" dirty="0">
                <a:effectLst/>
                <a:latin typeface="Calibri"/>
                <a:ea typeface="Times New Roman"/>
                <a:cs typeface="Times New Roman"/>
              </a:rPr>
              <a:t>immunized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677" y="317213"/>
            <a:ext cx="3167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Farm B (March 2004 - March 2012)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705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162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6400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(Composite) Wolfgang, et al 2013 </a:t>
            </a:r>
            <a:endParaRPr lang="en-US" sz="1400" dirty="0"/>
          </a:p>
        </p:txBody>
      </p:sp>
      <p:sp>
        <p:nvSpPr>
          <p:cNvPr id="10" name="Rectangular Callout 9"/>
          <p:cNvSpPr/>
          <p:nvPr/>
        </p:nvSpPr>
        <p:spPr>
          <a:xfrm rot="16200000">
            <a:off x="-165095" y="1765297"/>
            <a:ext cx="1414773" cy="322580"/>
          </a:xfrm>
          <a:prstGeom prst="wedgeRectCallou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S. typhimurium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31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75" y="663840"/>
            <a:ext cx="8229600" cy="731838"/>
          </a:xfrm>
        </p:spPr>
        <p:txBody>
          <a:bodyPr/>
          <a:lstStyle/>
          <a:p>
            <a:r>
              <a:rPr lang="en-US" sz="4000" b="1" dirty="0" smtClean="0"/>
              <a:t>Time Magazine</a:t>
            </a:r>
            <a:r>
              <a:rPr lang="en-US" sz="4000" dirty="0" smtClean="0"/>
              <a:t>, March 19, 2014 p. 20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00" y="1355131"/>
            <a:ext cx="4749519" cy="5337918"/>
          </a:xfrm>
        </p:spPr>
      </p:pic>
      <p:sp>
        <p:nvSpPr>
          <p:cNvPr id="5" name="Right Arrow 4"/>
          <p:cNvSpPr/>
          <p:nvPr/>
        </p:nvSpPr>
        <p:spPr>
          <a:xfrm>
            <a:off x="769905" y="5656490"/>
            <a:ext cx="1766630" cy="15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009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387129"/>
              </p:ext>
            </p:extLst>
          </p:nvPr>
        </p:nvGraphicFramePr>
        <p:xfrm>
          <a:off x="61913" y="-14288"/>
          <a:ext cx="9571037" cy="635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Chart" r:id="rId4" imgW="5981824" imgH="3971970" progId="Excel.Sheet.8">
                  <p:embed/>
                </p:oleObj>
              </mc:Choice>
              <mc:Fallback>
                <p:oleObj name="Chart" r:id="rId4" imgW="5981824" imgH="397197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-14288"/>
                        <a:ext cx="9571037" cy="635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5943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(Composite) Wolfgang, et al 2011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66270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% positive individual animal cultures                                </a:t>
            </a:r>
            <a:r>
              <a:rPr lang="en-US" altLang="en-US" sz="1800" i="1" dirty="0" smtClean="0"/>
              <a:t>(after initiation of vaccine trial)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090217"/>
              </p:ext>
            </p:extLst>
          </p:nvPr>
        </p:nvGraphicFramePr>
        <p:xfrm>
          <a:off x="76200" y="1371600"/>
          <a:ext cx="8709025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Chart" r:id="rId4" imgW="8743933" imgH="5476950" progId="MSGraph.Chart.8">
                  <p:embed followColorScheme="full"/>
                </p:oleObj>
              </mc:Choice>
              <mc:Fallback>
                <p:oleObj name="Chart" r:id="rId4" imgW="8743933" imgH="547695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71600"/>
                        <a:ext cx="8709025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6400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(Composite) Wolfgang, et al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92553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05745" cy="731838"/>
          </a:xfrm>
        </p:spPr>
        <p:txBody>
          <a:bodyPr/>
          <a:lstStyle/>
          <a:p>
            <a:pPr algn="ctr"/>
            <a:r>
              <a:rPr lang="en-US" dirty="0" smtClean="0"/>
              <a:t>Prevalence of Antibiotic Resistance %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81729"/>
              </p:ext>
            </p:extLst>
          </p:nvPr>
        </p:nvGraphicFramePr>
        <p:xfrm>
          <a:off x="1" y="1733550"/>
          <a:ext cx="9144002" cy="509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394188"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</a:t>
                      </a:r>
                      <a:endParaRPr lang="en-US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Salmonella </a:t>
                      </a:r>
                      <a:endParaRPr lang="en-US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coli   ‘07</a:t>
                      </a:r>
                      <a:endParaRPr lang="en-US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Salmonella </a:t>
                      </a:r>
                      <a:endParaRPr lang="en-US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 coli ‘ 08</a:t>
                      </a:r>
                      <a:endParaRPr lang="en-US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Salmonella</a:t>
                      </a:r>
                      <a:endParaRPr lang="en-US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 coli ‘09</a:t>
                      </a:r>
                      <a:endParaRPr lang="en-US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n=202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n=525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n=232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n=500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n=117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n=510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Amikacin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Amoxi/clav.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Ampicillin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2.1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1.6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Cefoxitin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1.3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Ceftiofur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Chloramphenicol</a:t>
                      </a:r>
                      <a:endParaRPr lang="en-US" sz="1200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Kanamycin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3.8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4.8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3.3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Streptomycin</a:t>
                      </a:r>
                      <a:endParaRPr lang="en-US" sz="1600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5.1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6.5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2.8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Sulfizoxazole</a:t>
                      </a:r>
                      <a:endParaRPr lang="en-US" sz="1600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3.8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4.8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2.8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Tetracycline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13.1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9.8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7.8</a:t>
                      </a:r>
                      <a:endParaRPr lang="en-US" b="1" dirty="0"/>
                    </a:p>
                  </a:txBody>
                  <a:tcPr marL="81138" marR="81138"/>
                </a:tc>
              </a:tr>
              <a:tr h="3941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Trim. /sulfa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1138" marR="81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</a:t>
                      </a:r>
                      <a:endParaRPr lang="en-US" b="1" dirty="0"/>
                    </a:p>
                  </a:txBody>
                  <a:tcPr marL="81138" marR="81138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5619" y="164575"/>
            <a:ext cx="449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Schukken, et al, USDA/RDQMA Pilot Project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664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6756"/>
            <a:ext cx="8151004" cy="73183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Presence of food safety pathogens at packing plant</a:t>
            </a:r>
            <a:endParaRPr lang="en-US" sz="3100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372749925"/>
              </p:ext>
            </p:extLst>
          </p:nvPr>
        </p:nvGraphicFramePr>
        <p:xfrm>
          <a:off x="0" y="1295400"/>
          <a:ext cx="6704406" cy="4789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412"/>
                <a:gridCol w="1285777"/>
                <a:gridCol w="551047"/>
                <a:gridCol w="551047"/>
                <a:gridCol w="642888"/>
                <a:gridCol w="551047"/>
                <a:gridCol w="551047"/>
                <a:gridCol w="551047"/>
                <a:gridCol w="551047"/>
                <a:gridCol w="551047"/>
              </a:tblGrid>
              <a:tr h="57151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ctr"/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 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Sal 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Farm 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Fecals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99.3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147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14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Rectal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68.2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12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2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Hide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95.5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15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13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3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Lymph Nodes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</a:rPr>
                        <a:t>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</a:rPr>
                        <a:t>0.0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Farm 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Fecals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Rectal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22.2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5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Hide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77.8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4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18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3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Lymph Nodes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635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SH-D (excludes K and L)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Rectal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38.8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27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98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3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 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13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Hide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324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276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85.2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87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287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4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11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29</a:t>
                      </a:r>
                      <a:endParaRPr lang="en-US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Lymph Nodes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Rectal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39.3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Hide Swabs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85.3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211669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Lymph Nodes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  <a:tr h="169337">
                <a:tc>
                  <a:txBody>
                    <a:bodyPr/>
                    <a:lstStyle/>
                    <a:p>
                      <a:endParaRPr lang="en-US" sz="6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6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6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6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600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  <a:tc>
                  <a:txBody>
                    <a:bodyPr/>
                    <a:lstStyle/>
                    <a:p>
                      <a:endParaRPr lang="en-US" sz="1050" b="1" i="1" dirty="0">
                        <a:effectLst/>
                        <a:latin typeface="Times New Roman"/>
                      </a:endParaRPr>
                    </a:p>
                  </a:txBody>
                  <a:tcPr marL="43568" marR="43568" marT="0" marB="0" anchor="b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6715288" y="1600200"/>
            <a:ext cx="2255140" cy="9906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Farm K nearly always positive in cull animals and at farm-1 serotype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Farm L negative at farm-picked up by some animals quickly at packing plant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Hide swabs reflect the diversity of animals in packing plant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Lymph nodes are more likely to be positive only after systemic or serve GI disease</a:t>
            </a:r>
            <a:endParaRPr lang="en-US" sz="16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2288" y="1036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7719" y="131197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Salmonella group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636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376680" cy="731838"/>
          </a:xfrm>
        </p:spPr>
        <p:txBody>
          <a:bodyPr/>
          <a:lstStyle/>
          <a:p>
            <a:pPr algn="ctr"/>
            <a:r>
              <a:rPr lang="en-US" sz="2400" i="1" dirty="0" smtClean="0"/>
              <a:t>Salmonella</a:t>
            </a:r>
            <a:r>
              <a:rPr lang="en-US" sz="2400" dirty="0" smtClean="0"/>
              <a:t> </a:t>
            </a:r>
            <a:r>
              <a:rPr lang="en-US" sz="2400" dirty="0"/>
              <a:t>isolates from composite </a:t>
            </a:r>
            <a:r>
              <a:rPr lang="en-US" sz="2400" dirty="0" smtClean="0"/>
              <a:t>samples of various cattle groups on </a:t>
            </a:r>
            <a:r>
              <a:rPr lang="en-US" sz="2400" dirty="0"/>
              <a:t>Pennsylvania dairy farms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517359"/>
              </p:ext>
            </p:extLst>
          </p:nvPr>
        </p:nvGraphicFramePr>
        <p:xfrm>
          <a:off x="152401" y="1600200"/>
          <a:ext cx="8839199" cy="390232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92121"/>
                <a:gridCol w="912206"/>
                <a:gridCol w="1391472"/>
                <a:gridCol w="878434"/>
                <a:gridCol w="905133"/>
                <a:gridCol w="860939"/>
                <a:gridCol w="843261"/>
                <a:gridCol w="855633"/>
              </a:tblGrid>
              <a:tr h="38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Serogroup (No. of farms)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No. of farms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Sal </a:t>
                      </a:r>
                      <a:r>
                        <a:rPr lang="en-US" sz="1800" b="1" baseline="30000" dirty="0" smtClean="0">
                          <a:effectLst/>
                        </a:rPr>
                        <a:t>+ 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% (n</a:t>
                      </a:r>
                      <a:r>
                        <a:rPr lang="en-US" sz="1800" b="1" dirty="0" smtClean="0">
                          <a:effectLst/>
                        </a:rPr>
                        <a:t>)   *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478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Pre-weaned calves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77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13.0 (10)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478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Post-weaned calves</a:t>
                      </a:r>
                      <a:r>
                        <a:rPr lang="en-US" sz="1800" b="1" baseline="30000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25.3 (19)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95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478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Dry cows</a:t>
                      </a:r>
                      <a:r>
                        <a:rPr lang="en-US" sz="1800" b="1" baseline="30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72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61.1 (44)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478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Lactating cows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63.8 (51)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39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95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478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63.8 (51)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5410200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b="1" dirty="0" smtClean="0">
                <a:latin typeface="+mn-lt"/>
              </a:rPr>
              <a:t>C1 n= 25 Montevideo</a:t>
            </a:r>
          </a:p>
          <a:p>
            <a:r>
              <a:rPr lang="en-US" sz="1400" b="1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sz="1400" b="1" dirty="0" smtClean="0">
                <a:latin typeface="+mn-lt"/>
                <a:ea typeface="SimSun" panose="02010600030101010101" pitchFamily="2" charset="-122"/>
              </a:rPr>
              <a:t>  C2 n= 14 Kentucky   1 Newport</a:t>
            </a:r>
          </a:p>
          <a:p>
            <a:r>
              <a:rPr lang="en-US" sz="1400" b="1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sz="1400" b="1" dirty="0" smtClean="0">
                <a:latin typeface="+mn-lt"/>
                <a:ea typeface="SimSun" panose="02010600030101010101" pitchFamily="2" charset="-122"/>
              </a:rPr>
              <a:t>   E  n=1 </a:t>
            </a:r>
            <a:r>
              <a:rPr lang="en-US" sz="1400" b="1" dirty="0" smtClean="0">
                <a:latin typeface="+mn-lt"/>
              </a:rPr>
              <a:t>Muenster</a:t>
            </a:r>
          </a:p>
          <a:p>
            <a:r>
              <a:rPr lang="en-US" sz="1400" b="1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sz="1400" b="1" dirty="0" smtClean="0">
                <a:latin typeface="+mn-lt"/>
                <a:ea typeface="SimSun" panose="02010600030101010101" pitchFamily="2" charset="-122"/>
              </a:rPr>
              <a:t>   B  n= 1</a:t>
            </a:r>
            <a:r>
              <a:rPr lang="en-US" sz="1400" b="1" dirty="0" smtClean="0">
                <a:latin typeface="+mn-lt"/>
              </a:rPr>
              <a:t>Paratyphi Bvar. L-tartrate</a:t>
            </a:r>
          </a:p>
          <a:p>
            <a:r>
              <a:rPr lang="en-US" sz="1400" b="1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sz="1400" b="1" dirty="0" smtClean="0">
                <a:latin typeface="+mn-lt"/>
                <a:ea typeface="SimSun" panose="02010600030101010101" pitchFamily="2" charset="-122"/>
              </a:rPr>
              <a:t>   U  n= 40 Cerro</a:t>
            </a:r>
            <a:endParaRPr lang="en-US" sz="1400" b="1" dirty="0">
              <a:latin typeface="+mn-lt"/>
              <a:ea typeface="SimSun" panose="02010600030101010101" pitchFamily="2" charset="-122"/>
            </a:endParaRPr>
          </a:p>
          <a:p>
            <a:endParaRPr lang="en-US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1" y="563968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Antibiogram   Essentially all pan-susceptible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655022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(Composite) Wolfgang, et al 2015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53550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17399" cy="731838"/>
          </a:xfrm>
        </p:spPr>
        <p:txBody>
          <a:bodyPr/>
          <a:lstStyle/>
          <a:p>
            <a:pPr algn="ctr"/>
            <a:r>
              <a:rPr lang="en-US" sz="2800" dirty="0" smtClean="0"/>
              <a:t>Resistant </a:t>
            </a:r>
            <a:r>
              <a:rPr lang="en-US" sz="2800" i="1" dirty="0"/>
              <a:t>E. coli</a:t>
            </a:r>
            <a:r>
              <a:rPr lang="en-US" sz="2800" dirty="0"/>
              <a:t> </a:t>
            </a:r>
            <a:r>
              <a:rPr lang="en-US" sz="2800" dirty="0" smtClean="0"/>
              <a:t>isolates from Various Cattle Groups in PA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756809"/>
              </p:ext>
            </p:extLst>
          </p:nvPr>
        </p:nvGraphicFramePr>
        <p:xfrm>
          <a:off x="93896" y="1219200"/>
          <a:ext cx="8991601" cy="5949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320"/>
                <a:gridCol w="2334220"/>
                <a:gridCol w="2334220"/>
                <a:gridCol w="1150144"/>
                <a:gridCol w="1160697"/>
              </a:tblGrid>
              <a:tr h="23328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Antimicrobial Agents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Farm Prevalence (%)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Pre-weaned calves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(n=77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Post-weaned calves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(n=75)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Dry cows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(n=72)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Lact. </a:t>
                      </a:r>
                      <a:r>
                        <a:rPr lang="en-US" sz="1800" b="1" dirty="0">
                          <a:effectLst/>
                        </a:rPr>
                        <a:t>cow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(n=80)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AUG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40.3 (31)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14.7 (11)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5.0 (4)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AMP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57.1 (44)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33.3 (25)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1.4 (1)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12.5 (10)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AZI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2.6 (2)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 (1)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FOX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37.7 (29)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13.3 (10)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5.0 (4)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TIO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31.2 (24)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12.0 (9)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5.0 (4)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AXO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36.4 (28)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13.3 (10)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6.3 (5)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29.9 (23)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18.7 (14)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1.4 (1)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 (1)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CIP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 (1)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 (1)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GEN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13.0 (10)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5.3 (4)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NAL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7.8 (6)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4.0 (3)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70.1 (54)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38.7 (29)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6.9 (5)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21.3 (17)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FIS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67.5 (52)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44.0 (33)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11.1 (8)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22.5 (18)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81.8 (63)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69.3 (52)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26.4 (19)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40.0 (32)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SXT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26.0 (20)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8.0 (6)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 (0)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2.5 (2)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614" marR="67614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Liu, in press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593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9001" y="719973"/>
            <a:ext cx="8112599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No resistance detected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03464"/>
              </p:ext>
            </p:extLst>
          </p:nvPr>
        </p:nvGraphicFramePr>
        <p:xfrm>
          <a:off x="457200" y="14478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NARMS ‘14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70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34044" cy="731838"/>
          </a:xfrm>
        </p:spPr>
        <p:txBody>
          <a:bodyPr/>
          <a:lstStyle/>
          <a:p>
            <a:pPr algn="ctr"/>
            <a:r>
              <a:rPr lang="en-US" sz="4000" dirty="0" smtClean="0"/>
              <a:t>Malaria Resistance and Lessons Learned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713732"/>
          </a:xfrm>
        </p:spPr>
        <p:txBody>
          <a:bodyPr/>
          <a:lstStyle/>
          <a:p>
            <a:r>
              <a:rPr lang="en-US" i="1" dirty="0" smtClean="0"/>
              <a:t>White, et. al., Malaria Journal, 2009</a:t>
            </a:r>
          </a:p>
          <a:p>
            <a:pPr marL="0" indent="0">
              <a:buNone/>
            </a:pPr>
            <a:r>
              <a:rPr lang="en-US" dirty="0" smtClean="0"/>
              <a:t>Resistance</a:t>
            </a:r>
          </a:p>
          <a:p>
            <a:r>
              <a:rPr lang="en-US" dirty="0" smtClean="0"/>
              <a:t>Greater: fast parasite growth and high burdens</a:t>
            </a:r>
          </a:p>
          <a:p>
            <a:r>
              <a:rPr lang="en-US" dirty="0" smtClean="0"/>
              <a:t>Recrudescence and multiple recrudescence are required for de novo selection of resistance</a:t>
            </a:r>
          </a:p>
          <a:p>
            <a:r>
              <a:rPr lang="en-US" dirty="0" smtClean="0"/>
              <a:t>Inadvertent treatment of asymptomatic parasitemia is unlikely source of resistance</a:t>
            </a:r>
          </a:p>
          <a:p>
            <a:r>
              <a:rPr lang="en-US" dirty="0" smtClean="0"/>
              <a:t>Strive for therapeutic levels in all patients</a:t>
            </a:r>
          </a:p>
          <a:p>
            <a:r>
              <a:rPr lang="en-US" dirty="0" smtClean="0"/>
              <a:t>Ill patients with hyperparasetemia very risky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147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731838"/>
          </a:xfrm>
        </p:spPr>
        <p:txBody>
          <a:bodyPr/>
          <a:lstStyle/>
          <a:p>
            <a:pPr algn="ctr"/>
            <a:r>
              <a:rPr lang="en-US" sz="3200" dirty="0" smtClean="0"/>
              <a:t>Antibiotic use the only cause or solution for AMR?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12" y="1676400"/>
            <a:ext cx="8312088" cy="4677156"/>
          </a:xfrm>
        </p:spPr>
        <p:txBody>
          <a:bodyPr/>
          <a:lstStyle/>
          <a:p>
            <a:r>
              <a:rPr lang="en-US" dirty="0" smtClean="0"/>
              <a:t>Genes in environment</a:t>
            </a:r>
          </a:p>
          <a:p>
            <a:pPr lvl="1"/>
            <a:r>
              <a:rPr lang="en-US" dirty="0" smtClean="0"/>
              <a:t>Co selection against metals </a:t>
            </a:r>
          </a:p>
          <a:p>
            <a:pPr lvl="1"/>
            <a:r>
              <a:rPr lang="en-US" dirty="0" smtClean="0"/>
              <a:t>Allows for plasmids and integrons +cassettes to DNA</a:t>
            </a:r>
          </a:p>
          <a:p>
            <a:pPr lvl="1"/>
            <a:r>
              <a:rPr lang="en-US" dirty="0" smtClean="0"/>
              <a:t>Co-resistance to heavy metals allows for maintenance of resistance (polluted countries)</a:t>
            </a:r>
          </a:p>
          <a:p>
            <a:pPr lvl="1"/>
            <a:r>
              <a:rPr lang="en-US" dirty="0" smtClean="0"/>
              <a:t>Increased use of trace minerals to improve performance</a:t>
            </a:r>
          </a:p>
          <a:p>
            <a:r>
              <a:rPr lang="en-US" dirty="0" smtClean="0"/>
              <a:t>Heavy industrial impact = greater resistance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8767" y="3331165"/>
            <a:ext cx="1755989" cy="2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https://sp.yimg.com/xj/th?id=OIP.Mc4959a6c16881ed318bf4f8ba9c273a7o0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7577"/>
            <a:ext cx="2095500" cy="11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59346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i="1" dirty="0" smtClean="0"/>
              <a:t>Berendonk, et.al, Nat Rev Micro, 2015</a:t>
            </a:r>
          </a:p>
          <a:p>
            <a:r>
              <a:rPr lang="en-US" i="1" dirty="0" err="1" smtClean="0"/>
              <a:t>McAurther</a:t>
            </a:r>
            <a:r>
              <a:rPr lang="en-US" i="1" dirty="0" smtClean="0"/>
              <a:t>, et.al, Micro Ecol, 2015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21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Users\Dave Wolfgang\Downloads\AMR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00722" cy="58054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1004" cy="731838"/>
          </a:xfrm>
        </p:spPr>
        <p:txBody>
          <a:bodyPr/>
          <a:lstStyle/>
          <a:p>
            <a:pPr algn="ctr"/>
            <a:r>
              <a:rPr lang="en-US" dirty="0" smtClean="0"/>
              <a:t>The Worried Well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Antibiotic Resistance, 2014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Users\Dave Wolfgang\Downloads\AMR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00722" cy="58054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1004" cy="731838"/>
          </a:xfrm>
        </p:spPr>
        <p:txBody>
          <a:bodyPr/>
          <a:lstStyle/>
          <a:p>
            <a:pPr algn="ctr"/>
            <a:r>
              <a:rPr lang="en-US" dirty="0" smtClean="0"/>
              <a:t>The Worried Well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Antibiotic Resistance, 2014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29545" cy="731838"/>
          </a:xfrm>
        </p:spPr>
        <p:txBody>
          <a:bodyPr/>
          <a:lstStyle/>
          <a:p>
            <a:pPr algn="ctr"/>
            <a:r>
              <a:rPr lang="en-US" dirty="0" smtClean="0"/>
              <a:t>All Animal Ag Species-Well-being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16645" cy="4677156"/>
          </a:xfrm>
          <a:ln w="12700"/>
        </p:spPr>
        <p:txBody>
          <a:bodyPr/>
          <a:lstStyle/>
          <a:p>
            <a:r>
              <a:rPr lang="en-US" dirty="0" smtClean="0"/>
              <a:t>Address injured or ill animals</a:t>
            </a:r>
          </a:p>
          <a:p>
            <a:pPr lvl="1"/>
            <a:r>
              <a:rPr lang="en-US" sz="3200" dirty="0" smtClean="0"/>
              <a:t>Treatment protocols</a:t>
            </a:r>
          </a:p>
          <a:p>
            <a:r>
              <a:rPr lang="en-US" dirty="0" smtClean="0"/>
              <a:t>Painful conditions</a:t>
            </a:r>
          </a:p>
          <a:p>
            <a:r>
              <a:rPr lang="en-US" dirty="0" smtClean="0"/>
              <a:t>Chronic conditions and euthanasia</a:t>
            </a:r>
          </a:p>
          <a:p>
            <a:r>
              <a:rPr lang="en-US" dirty="0" smtClean="0"/>
              <a:t>Low economic value animals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Routine care </a:t>
            </a:r>
            <a:r>
              <a:rPr lang="en-US" sz="3200" dirty="0" smtClean="0"/>
              <a:t>procedures of caretakers (+ training)</a:t>
            </a:r>
          </a:p>
          <a:p>
            <a:r>
              <a:rPr lang="en-US" dirty="0" smtClean="0"/>
              <a:t>Care and welfare of animals during transportation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&amp; keep well &gt; treat when ill</a:t>
            </a:r>
          </a:p>
          <a:p>
            <a:endParaRPr lang="en-US" dirty="0"/>
          </a:p>
        </p:txBody>
      </p:sp>
      <p:pic>
        <p:nvPicPr>
          <p:cNvPr id="4" name="Picture 7" descr="C:\IMAGES\Dairy Cattle\AAB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5707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/>
          <p:nvPr/>
        </p:nvSpPr>
        <p:spPr>
          <a:xfrm>
            <a:off x="7086600" y="3352800"/>
            <a:ext cx="1219199" cy="911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4586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000099"/>
                </a:solidFill>
              </a:rPr>
              <a:t>Example: Imported Shrimp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1144814"/>
            <a:ext cx="5730235" cy="4713732"/>
          </a:xfrm>
        </p:spPr>
        <p:txBody>
          <a:bodyPr/>
          <a:lstStyle/>
          <a:p>
            <a:r>
              <a:rPr lang="en-US" altLang="en-US" sz="2400" dirty="0" smtClean="0"/>
              <a:t>~ One hundred percent of Vietnamese shrimp farms use ciprofloxacin. </a:t>
            </a:r>
          </a:p>
          <a:p>
            <a:r>
              <a:rPr lang="en-US" altLang="en-US" sz="2400" dirty="0" smtClean="0"/>
              <a:t>Fluoroquinolone concentrations in sediments and surface waters may reach &gt;4,000 μg/kg.</a:t>
            </a:r>
          </a:p>
          <a:p>
            <a:r>
              <a:rPr lang="en-US" altLang="en-US" sz="2400" dirty="0" smtClean="0"/>
              <a:t>All kinds of bacteria inhabit these ponds, including those present in the manure of terrestrial animals (such as chickens) that is fed to the shrimp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“Where does this lead?”</a:t>
            </a:r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3A2A711-DB69-4F1F-AD3D-4AB1F4976E3B}" type="slidenum"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2" name="Picture 2" descr="Thai shrimp f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3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fishfarming.com/sites/default/files/Belize-Aquaculture-upper-ponds_by-E.-Fernandez-placencialagoon.blogspot.com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14563"/>
            <a:ext cx="2540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http://www.fishfarming.com/sites/default/files/belize-blucadia%27s-ladyville-farm-pump-station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540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http://www.pbs.org/wgbh/nova/next/wp-content/uploads/2014/09/wholesale-shrimp-1024x5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876800"/>
            <a:ext cx="2555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998" y="6324963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http://cdn.intechopen.com/pdfs-wm/35141.pdf</a:t>
            </a:r>
          </a:p>
        </p:txBody>
      </p:sp>
    </p:spTree>
    <p:extLst>
      <p:ext uri="{BB962C8B-B14F-4D97-AF65-F5344CB8AC3E}">
        <p14:creationId xmlns:p14="http://schemas.microsoft.com/office/powerpoint/2010/main" val="24766869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493593"/>
            <a:ext cx="8763000" cy="731838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000099"/>
                </a:solidFill>
              </a:rPr>
              <a:t>Systems  Approach</a:t>
            </a:r>
            <a:br>
              <a:rPr lang="en-US" altLang="en-US" dirty="0" smtClean="0">
                <a:solidFill>
                  <a:srgbClr val="000099"/>
                </a:solidFill>
              </a:rPr>
            </a:br>
            <a:r>
              <a:rPr lang="en-US" altLang="en-US" sz="2400" b="1" dirty="0" smtClean="0">
                <a:solidFill>
                  <a:srgbClr val="000099"/>
                </a:solidFill>
              </a:rPr>
              <a:t>Advantages of US Food Supply vs. Production Forced Out of Country</a:t>
            </a:r>
            <a:endParaRPr lang="en-US" altLang="en-US" sz="2000" b="1" dirty="0" smtClean="0">
              <a:solidFill>
                <a:srgbClr val="000099"/>
              </a:solidFill>
            </a:endParaRPr>
          </a:p>
        </p:txBody>
      </p:sp>
      <p:sp>
        <p:nvSpPr>
          <p:cNvPr id="3995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AB63376-E083-47EE-9A30-2C527F0C1D88}" type="slidenum"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3592187" y="2509293"/>
            <a:ext cx="1676400" cy="167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INTEGRATOR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DRIVEN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BMP/HACCP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PROGRAMS</a:t>
            </a:r>
            <a:endParaRPr lang="en-US" dirty="0">
              <a:ea typeface="+mn-ea"/>
              <a:cs typeface="Arial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rot="8928940">
            <a:off x="4914772" y="1879204"/>
            <a:ext cx="381000" cy="1143000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Arial" charset="0"/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rot="-3241566">
            <a:off x="4469972" y="4066039"/>
            <a:ext cx="381000" cy="1143000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5514236">
            <a:off x="3811296" y="1749127"/>
            <a:ext cx="381000" cy="1143000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-499953">
            <a:off x="4962839" y="3903893"/>
            <a:ext cx="1143000" cy="3810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-4363473">
            <a:off x="5058786" y="3061291"/>
            <a:ext cx="990600" cy="381000"/>
          </a:xfrm>
          <a:prstGeom prst="curvedUpArrow">
            <a:avLst>
              <a:gd name="adj1" fmla="val 52000"/>
              <a:gd name="adj2" fmla="val 104000"/>
              <a:gd name="adj3" fmla="val 742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-577964">
            <a:off x="3282474" y="3772531"/>
            <a:ext cx="533400" cy="1143000"/>
          </a:xfrm>
          <a:prstGeom prst="curvedRightArrow">
            <a:avLst>
              <a:gd name="adj1" fmla="val 42857"/>
              <a:gd name="adj2" fmla="val 8571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2869916">
            <a:off x="2818229" y="2580104"/>
            <a:ext cx="533400" cy="1143000"/>
          </a:xfrm>
          <a:prstGeom prst="curvedRightArrow">
            <a:avLst>
              <a:gd name="adj1" fmla="val 42857"/>
              <a:gd name="adj2" fmla="val 85714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965734" y="4800625"/>
            <a:ext cx="1613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Food </a:t>
            </a:r>
            <a:r>
              <a:rPr lang="en-US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Safety and Security</a:t>
            </a: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415238" y="2102889"/>
            <a:ext cx="1187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B33B69"/>
                </a:solidFill>
                <a:latin typeface="Arial" pitchFamily="34" charset="0"/>
                <a:ea typeface="+mn-ea"/>
                <a:cs typeface="Arial" pitchFamily="34" charset="0"/>
              </a:rPr>
              <a:t>Market </a:t>
            </a:r>
          </a:p>
          <a:p>
            <a:pPr>
              <a:defRPr/>
            </a:pPr>
            <a:r>
              <a:rPr lang="en-US" sz="1600" b="1" dirty="0">
                <a:solidFill>
                  <a:srgbClr val="B33B69"/>
                </a:solidFill>
                <a:latin typeface="Arial" pitchFamily="34" charset="0"/>
                <a:ea typeface="+mn-ea"/>
                <a:cs typeface="Arial" pitchFamily="34" charset="0"/>
              </a:rPr>
              <a:t>Incentives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101362" y="3511521"/>
            <a:ext cx="130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8080"/>
                </a:solidFill>
                <a:latin typeface="Arial" panose="020B0604020202020204" pitchFamily="34" charset="0"/>
              </a:rPr>
              <a:t>Rearing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8080"/>
                </a:solidFill>
                <a:latin typeface="Arial" panose="020B0604020202020204" pitchFamily="34" charset="0"/>
              </a:rPr>
              <a:t>Practices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8080"/>
                </a:solidFill>
                <a:latin typeface="Arial" panose="020B0604020202020204" pitchFamily="34" charset="0"/>
              </a:rPr>
              <a:t>Housing</a:t>
            </a:r>
            <a:endParaRPr lang="en-US" altLang="en-US" sz="20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054210" y="1467441"/>
            <a:ext cx="166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Environmental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Stewardship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536944" y="253001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Diet Options</a:t>
            </a:r>
            <a:endParaRPr lang="en-US" altLang="en-US" sz="18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756867" y="3280321"/>
            <a:ext cx="1755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Antimicrobial Usage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218561" y="461662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Well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being- Welfare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336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Gran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42900"/>
            <a:ext cx="96012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0"/>
            <a:ext cx="7543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333399"/>
                </a:solidFill>
              </a:rPr>
              <a:t>Penn State is committed to affirmative action, equal opportunity and diversity of its workforce</a:t>
            </a:r>
            <a:r>
              <a:rPr lang="en-US" sz="2800" b="0" i="1" dirty="0">
                <a:solidFill>
                  <a:srgbClr val="333399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FFFF99"/>
              </a:solidFill>
            </a:endParaRPr>
          </a:p>
        </p:txBody>
      </p:sp>
      <p:pic>
        <p:nvPicPr>
          <p:cNvPr id="28676" name="Picture 4" descr="p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371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3916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ave Wolfgang\Downloads\CDDEP-M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62050"/>
            <a:ext cx="7620000" cy="45339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5715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http:\\phenomena.nationalgeographic.com\2015\09\cd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29545" cy="731838"/>
          </a:xfrm>
        </p:spPr>
        <p:txBody>
          <a:bodyPr/>
          <a:lstStyle/>
          <a:p>
            <a:pPr algn="ctr"/>
            <a:r>
              <a:rPr lang="en-US" dirty="0" smtClean="0"/>
              <a:t>All Animal Ag Species- Care and Well-being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16645" cy="4677156"/>
          </a:xfrm>
          <a:ln w="12700"/>
        </p:spPr>
        <p:txBody>
          <a:bodyPr/>
          <a:lstStyle/>
          <a:p>
            <a:r>
              <a:rPr lang="en-US" dirty="0" smtClean="0"/>
              <a:t>Address injured or ill animals</a:t>
            </a:r>
          </a:p>
          <a:p>
            <a:pPr lvl="1"/>
            <a:r>
              <a:rPr lang="en-US" sz="3200" dirty="0" smtClean="0"/>
              <a:t>Treatment protocols</a:t>
            </a:r>
          </a:p>
          <a:p>
            <a:r>
              <a:rPr lang="en-US" dirty="0" smtClean="0"/>
              <a:t>Painful conditions</a:t>
            </a:r>
          </a:p>
          <a:p>
            <a:r>
              <a:rPr lang="en-US" dirty="0" smtClean="0"/>
              <a:t>Chronic conditions and euthanasia</a:t>
            </a:r>
          </a:p>
          <a:p>
            <a:r>
              <a:rPr lang="en-US" dirty="0" smtClean="0"/>
              <a:t>Relative economic value animals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Routine care </a:t>
            </a:r>
            <a:r>
              <a:rPr lang="en-US" sz="3200" dirty="0" smtClean="0"/>
              <a:t>procedures of caretakers (+ training)</a:t>
            </a:r>
          </a:p>
          <a:p>
            <a:r>
              <a:rPr lang="en-US" dirty="0" smtClean="0"/>
              <a:t>Care and welfare of animals during transportation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&amp; keep well &gt; treat when ill</a:t>
            </a:r>
          </a:p>
          <a:p>
            <a:endParaRPr lang="en-US" dirty="0"/>
          </a:p>
        </p:txBody>
      </p:sp>
      <p:pic>
        <p:nvPicPr>
          <p:cNvPr id="4" name="Picture 7" descr="C:\IMAGES\Dairy Cattle\AAB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5707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/>
          <p:nvPr/>
        </p:nvSpPr>
        <p:spPr>
          <a:xfrm>
            <a:off x="7086600" y="3352800"/>
            <a:ext cx="1219199" cy="911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4586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296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Animal use and contribution to resistance?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Animals consume </a:t>
            </a:r>
            <a:r>
              <a:rPr lang="en-US" u="sng" dirty="0" smtClean="0"/>
              <a:t>and excrete </a:t>
            </a:r>
            <a:r>
              <a:rPr lang="en-US" dirty="0" smtClean="0"/>
              <a:t>antibiotics                </a:t>
            </a:r>
            <a:r>
              <a:rPr lang="en-US" sz="2800" dirty="0" smtClean="0"/>
              <a:t>(~ 2 trillion lbs of manure generated in USA annually)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Animals can transmit resistant bacteria in food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Food of animal origin as cause of food-borne infections: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 smtClean="0"/>
              <a:t>Salmonella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 smtClean="0"/>
              <a:t>Campylobacter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 smtClean="0"/>
              <a:t>Yersinia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 smtClean="0"/>
              <a:t>E Coli 0157-H7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Transfer to human specific organisms (esp. seen in examples from pigs and chickens when sick).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0498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00" y="762000"/>
            <a:ext cx="8112599" cy="731838"/>
          </a:xfrm>
        </p:spPr>
        <p:txBody>
          <a:bodyPr/>
          <a:lstStyle/>
          <a:p>
            <a:pPr algn="ctr"/>
            <a:r>
              <a:rPr lang="en-US" sz="3200" dirty="0" smtClean="0"/>
              <a:t>Antibiotic by Route of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39199" cy="4677156"/>
          </a:xfrm>
        </p:spPr>
        <p:txBody>
          <a:bodyPr/>
          <a:lstStyle/>
          <a:p>
            <a:r>
              <a:rPr lang="en-US" sz="1800" dirty="0"/>
              <a:t>ANTIMICROBIAL DRUGS APPROVED FOR USE IN FOOD-PRODUCING ANIMALS</a:t>
            </a:r>
            <a:r>
              <a:rPr lang="en-US" sz="1800" b="1" dirty="0"/>
              <a:t>1 </a:t>
            </a:r>
            <a:endParaRPr lang="en-US" sz="1800" dirty="0"/>
          </a:p>
          <a:p>
            <a:r>
              <a:rPr lang="en-US" sz="1800" dirty="0"/>
              <a:t>ACTIVELY MARKETED IN 2014 </a:t>
            </a:r>
          </a:p>
          <a:p>
            <a:r>
              <a:rPr lang="en-US" sz="1800" dirty="0"/>
              <a:t>DOMESTIC SALES AND DISTRIBUTION DATA </a:t>
            </a:r>
          </a:p>
          <a:p>
            <a:r>
              <a:rPr lang="en-US" sz="1800" dirty="0"/>
              <a:t>REPORTED BY MEDICAL IMPORTANCE AND ROUTE OF ADMINISTRATION 	</a:t>
            </a:r>
            <a:r>
              <a:rPr lang="en-US" sz="1800" dirty="0" smtClean="0"/>
              <a:t>                                                                                             	                                                          </a:t>
            </a:r>
            <a:r>
              <a:rPr lang="en-US" sz="1800" b="1" dirty="0" smtClean="0"/>
              <a:t>Annual </a:t>
            </a:r>
            <a:r>
              <a:rPr lang="en-US" sz="1800" b="1" dirty="0"/>
              <a:t>Totals (kg</a:t>
            </a:r>
            <a:r>
              <a:rPr lang="en-US" sz="1800" b="1" dirty="0" smtClean="0"/>
              <a:t>)    % Subtotal  % </a:t>
            </a:r>
            <a:r>
              <a:rPr lang="en-US" sz="1800" b="1" dirty="0"/>
              <a:t>Grand </a:t>
            </a:r>
            <a:r>
              <a:rPr lang="en-US" sz="1800" b="1" dirty="0" smtClean="0"/>
              <a:t>Total</a:t>
            </a:r>
            <a:endParaRPr lang="en-US" sz="1800" dirty="0"/>
          </a:p>
          <a:p>
            <a:r>
              <a:rPr lang="en-US" sz="1800" b="1" dirty="0"/>
              <a:t>Medically Important 	</a:t>
            </a:r>
            <a:r>
              <a:rPr lang="en-US" sz="1800" b="1" i="1" dirty="0"/>
              <a:t>Feed1 </a:t>
            </a:r>
            <a:r>
              <a:rPr lang="en-US" sz="1800" b="1" dirty="0"/>
              <a:t>	</a:t>
            </a:r>
            <a:r>
              <a:rPr lang="en-US" sz="1800" b="1" dirty="0" smtClean="0"/>
              <a:t>                 6,977,747 </a:t>
            </a:r>
            <a:r>
              <a:rPr lang="en-US" sz="1800" b="1" dirty="0"/>
              <a:t>	74% 	45% </a:t>
            </a:r>
          </a:p>
          <a:p>
            <a:r>
              <a:rPr lang="en-US" sz="1800" b="1" dirty="0"/>
              <a:t>Medically Important 	</a:t>
            </a:r>
            <a:r>
              <a:rPr lang="en-US" sz="1800" b="1" i="1" dirty="0"/>
              <a:t>Injection1 </a:t>
            </a:r>
            <a:r>
              <a:rPr lang="en-US" sz="1800" b="1" dirty="0"/>
              <a:t>	</a:t>
            </a:r>
            <a:r>
              <a:rPr lang="en-US" sz="1800" b="1" dirty="0" smtClean="0"/>
              <a:t>   341,790 </a:t>
            </a:r>
            <a:r>
              <a:rPr lang="en-US" sz="1800" b="1" dirty="0"/>
              <a:t>	</a:t>
            </a:r>
            <a:r>
              <a:rPr lang="en-US" sz="1800" b="1" dirty="0" smtClean="0"/>
              <a:t> 4</a:t>
            </a:r>
            <a:r>
              <a:rPr lang="en-US" sz="1800" b="1" dirty="0"/>
              <a:t>% 	2% </a:t>
            </a:r>
          </a:p>
          <a:p>
            <a:r>
              <a:rPr lang="en-US" sz="1800" b="1" dirty="0"/>
              <a:t>Medically Important3 	</a:t>
            </a:r>
            <a:r>
              <a:rPr lang="en-US" sz="1800" b="1" i="1" dirty="0"/>
              <a:t>Intramammary </a:t>
            </a:r>
            <a:r>
              <a:rPr lang="en-US" sz="1800" b="1" dirty="0"/>
              <a:t>	</a:t>
            </a:r>
            <a:r>
              <a:rPr lang="en-US" sz="1800" b="1" dirty="0" smtClean="0"/>
              <a:t>    11,450 </a:t>
            </a:r>
            <a:r>
              <a:rPr lang="en-US" sz="1800" b="1" dirty="0"/>
              <a:t>	</a:t>
            </a:r>
            <a:r>
              <a:rPr lang="en-US" sz="1800" b="1" dirty="0" smtClean="0"/>
              <a:t>                 &lt;</a:t>
            </a:r>
            <a:r>
              <a:rPr lang="en-US" sz="1800" b="1" dirty="0"/>
              <a:t>1% 	&lt;1% </a:t>
            </a:r>
          </a:p>
          <a:p>
            <a:r>
              <a:rPr lang="en-US" sz="1800" b="1" dirty="0"/>
              <a:t>Medically Important 	</a:t>
            </a:r>
            <a:r>
              <a:rPr lang="en-US" sz="1800" b="1" i="1" dirty="0"/>
              <a:t>Oral5 or Topical1 </a:t>
            </a:r>
            <a:r>
              <a:rPr lang="en-US" sz="1800" b="1" dirty="0"/>
              <a:t>	</a:t>
            </a:r>
            <a:r>
              <a:rPr lang="en-US" sz="1800" b="1" dirty="0" smtClean="0"/>
              <a:t>  104,082 </a:t>
            </a:r>
            <a:r>
              <a:rPr lang="en-US" sz="1800" b="1" dirty="0"/>
              <a:t>	</a:t>
            </a:r>
            <a:r>
              <a:rPr lang="en-US" sz="1800" b="1" dirty="0" smtClean="0"/>
              <a:t>	 1</a:t>
            </a:r>
            <a:r>
              <a:rPr lang="en-US" sz="1800" b="1" dirty="0"/>
              <a:t>% 	&lt;1% </a:t>
            </a:r>
          </a:p>
          <a:p>
            <a:r>
              <a:rPr lang="en-US" sz="1800" b="1" dirty="0"/>
              <a:t>Medically Important 	</a:t>
            </a:r>
            <a:r>
              <a:rPr lang="en-US" sz="1800" b="1" i="1" dirty="0"/>
              <a:t>Water6 </a:t>
            </a:r>
            <a:r>
              <a:rPr lang="en-US" sz="1800" b="1" dirty="0"/>
              <a:t>	</a:t>
            </a:r>
            <a:r>
              <a:rPr lang="en-US" sz="1800" b="1" dirty="0" smtClean="0"/>
              <a:t>	2,040,920 </a:t>
            </a:r>
            <a:r>
              <a:rPr lang="en-US" sz="1800" b="1" dirty="0"/>
              <a:t>	22% 	13% </a:t>
            </a:r>
          </a:p>
          <a:p>
            <a:r>
              <a:rPr lang="en-US" sz="1800" b="1" dirty="0"/>
              <a:t>Medically Important 	</a:t>
            </a:r>
            <a:r>
              <a:rPr lang="en-US" sz="1800" b="1" dirty="0" smtClean="0"/>
              <a:t>	</a:t>
            </a:r>
            <a:r>
              <a:rPr lang="en-US" sz="1800" b="1" i="1" dirty="0" smtClean="0"/>
              <a:t>Subtotal </a:t>
            </a:r>
            <a:r>
              <a:rPr lang="en-US" sz="1800" b="1" dirty="0"/>
              <a:t>	</a:t>
            </a:r>
            <a:r>
              <a:rPr lang="en-US" sz="1800" b="1" i="1" dirty="0"/>
              <a:t>9,475,989 </a:t>
            </a:r>
            <a:r>
              <a:rPr lang="en-US" sz="1800" b="1" dirty="0"/>
              <a:t>	</a:t>
            </a:r>
            <a:r>
              <a:rPr lang="en-US" sz="1800" b="1" i="1" dirty="0"/>
              <a:t>100% </a:t>
            </a:r>
            <a:r>
              <a:rPr lang="en-US" sz="1800" b="1" dirty="0"/>
              <a:t>	</a:t>
            </a:r>
            <a:r>
              <a:rPr lang="en-US" sz="1800" b="1" i="1" dirty="0"/>
              <a:t>62% </a:t>
            </a:r>
            <a:r>
              <a:rPr lang="en-US" sz="1800" b="1" dirty="0"/>
              <a:t>	</a:t>
            </a:r>
          </a:p>
          <a:p>
            <a:r>
              <a:rPr lang="en-US" sz="1800" b="1" dirty="0"/>
              <a:t>Not </a:t>
            </a:r>
            <a:r>
              <a:rPr lang="en-US" sz="1800" b="1" dirty="0" smtClean="0"/>
              <a:t>Medically </a:t>
            </a:r>
            <a:r>
              <a:rPr lang="en-US" sz="1800" b="1" dirty="0"/>
              <a:t>Important4 </a:t>
            </a:r>
            <a:r>
              <a:rPr lang="en-US" sz="1600" b="1" i="1" dirty="0" smtClean="0"/>
              <a:t>All </a:t>
            </a:r>
            <a:r>
              <a:rPr lang="en-US" sz="1600" b="1" i="1" dirty="0"/>
              <a:t>Routes7 </a:t>
            </a:r>
            <a:r>
              <a:rPr lang="en-US" sz="1400" b="1" i="1" dirty="0" smtClean="0"/>
              <a:t>	</a:t>
            </a:r>
            <a:r>
              <a:rPr lang="en-US" sz="1800" b="1" dirty="0" smtClean="0"/>
              <a:t>5,882,221 </a:t>
            </a:r>
            <a:r>
              <a:rPr lang="en-US" sz="1800" b="1" dirty="0"/>
              <a:t>	</a:t>
            </a:r>
            <a:r>
              <a:rPr lang="en-US" sz="1800" b="1" dirty="0" smtClean="0"/>
              <a:t>	38</a:t>
            </a:r>
            <a:r>
              <a:rPr lang="en-US" sz="1800" b="1" dirty="0"/>
              <a:t>% </a:t>
            </a:r>
          </a:p>
          <a:p>
            <a:r>
              <a:rPr lang="en-US" sz="1800" b="1" i="1" dirty="0" smtClean="0"/>
              <a:t>                                      	          Grand </a:t>
            </a:r>
            <a:r>
              <a:rPr lang="en-US" sz="1800" b="1" i="1" dirty="0"/>
              <a:t>Total </a:t>
            </a:r>
            <a:r>
              <a:rPr lang="en-US" sz="1800" dirty="0" smtClean="0"/>
              <a:t>	</a:t>
            </a:r>
            <a:r>
              <a:rPr lang="en-US" sz="1800" b="1" i="1" dirty="0" smtClean="0"/>
              <a:t>15,358,210 </a:t>
            </a: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b="1" i="1" dirty="0" smtClean="0"/>
              <a:t>100</a:t>
            </a:r>
            <a:r>
              <a:rPr lang="en-US" sz="1800" b="1" i="1" dirty="0"/>
              <a:t>%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3531" y="628249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NARMS 2014, p 44</a:t>
            </a:r>
          </a:p>
        </p:txBody>
      </p:sp>
    </p:spTree>
    <p:extLst>
      <p:ext uri="{BB962C8B-B14F-4D97-AF65-F5344CB8AC3E}">
        <p14:creationId xmlns:p14="http://schemas.microsoft.com/office/powerpoint/2010/main" val="13209395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use antibiotics in feed?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at periods of higher stress: feed changes, transportation, weather changes</a:t>
            </a:r>
          </a:p>
          <a:p>
            <a:r>
              <a:rPr lang="en-US" dirty="0" smtClean="0"/>
              <a:t>Reduces shedding of food safety pathogens</a:t>
            </a:r>
          </a:p>
          <a:p>
            <a:pPr lvl="1"/>
            <a:r>
              <a:rPr lang="en-US" dirty="0" smtClean="0"/>
              <a:t>Trade 1/53,000,000 illness due to resistance</a:t>
            </a:r>
          </a:p>
          <a:p>
            <a:pPr lvl="1"/>
            <a:r>
              <a:rPr lang="en-US" dirty="0" smtClean="0"/>
              <a:t>Vs. 1/32, 900 illness due to greater food safety illness (additional 6,000 severe cases/yr)</a:t>
            </a:r>
          </a:p>
          <a:p>
            <a:r>
              <a:rPr lang="en-US" dirty="0" smtClean="0"/>
              <a:t>Lower carbon footprint</a:t>
            </a:r>
          </a:p>
          <a:p>
            <a:pPr lvl="1"/>
            <a:r>
              <a:rPr lang="en-US" dirty="0" smtClean="0"/>
              <a:t>Average 13% greater gain/kg of feed</a:t>
            </a:r>
          </a:p>
          <a:p>
            <a:pPr lvl="1"/>
            <a:r>
              <a:rPr lang="en-US" dirty="0" smtClean="0"/>
              <a:t>Saves 4-6% of input cost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943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Cox and Ricci, </a:t>
            </a:r>
            <a:r>
              <a:rPr lang="en-US" dirty="0" err="1" smtClean="0"/>
              <a:t>Envir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, 2007</a:t>
            </a:r>
          </a:p>
          <a:p>
            <a:r>
              <a:rPr lang="en-US" dirty="0" smtClean="0"/>
              <a:t>Matthew, et al., Food Path </a:t>
            </a:r>
            <a:r>
              <a:rPr lang="en-US" dirty="0" err="1" smtClean="0"/>
              <a:t>Dis</a:t>
            </a:r>
            <a:r>
              <a:rPr lang="en-US" dirty="0" smtClean="0"/>
              <a:t> 2007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8.0&quot;&gt;&lt;object type=&quot;1&quot; unique_id=&quot;10001&quot;&gt;&lt;object type=&quot;8&quot; unique_id=&quot;10002&quot;&gt;&lt;/object&gt;&lt;object type=&quot;2&quot; unique_id=&quot;10004&quot;&gt;&lt;object type=&quot;3&quot; unique_id=&quot;10005&quot;&gt;&lt;property id=&quot;20148&quot; value=&quot;5&quot;/&gt;&lt;property id=&quot;20300&quot; value=&quot;Slide 1 - &amp;quot;Bedding for Dairy Cattle: The Good, the Bad &amp;amp; the Ugly&amp;quot;&quot;/&gt;&lt;property id=&quot;20307&quot; value=&quot;302&quot;/&gt;&lt;/object&gt;&lt;object type=&quot;3&quot; unique_id=&quot;10052&quot;&gt;&lt;property id=&quot;20148&quot; value=&quot;5&quot;/&gt;&lt;property id=&quot;20300&quot; value=&quot;Slide 4 - &amp;quot;Desirable Bedding Characteristics&amp;quot;&quot;/&gt;&lt;property id=&quot;20307&quot; value=&quot;304&quot;/&gt;&lt;/object&gt;&lt;object type=&quot;3&quot; unique_id=&quot;10548&quot;&gt;&lt;property id=&quot;20148&quot; value=&quot;5&quot;/&gt;&lt;property id=&quot;20300&quot; value=&quot;Slide 3 - &amp;quot;Why is Bedding Important?&amp;quot;&quot;/&gt;&lt;property id=&quot;20307&quot; value=&quot;306&quot;/&gt;&lt;/object&gt;&lt;object type=&quot;3&quot; unique_id=&quot;10549&quot;&gt;&lt;property id=&quot;20148&quot; value=&quot;5&quot;/&gt;&lt;property id=&quot;20300&quot; value=&quot;Slide 12 - &amp;quot;Typical Resting Surface Alternatives&amp;quot;&quot;/&gt;&lt;property id=&quot;20307&quot; value=&quot;307&quot;/&gt;&lt;/object&gt;&lt;object type=&quot;3&quot; unique_id=&quot;10550&quot;&gt;&lt;property id=&quot;20148&quot; value=&quot;5&quot;/&gt;&lt;property id=&quot;20300&quot; value=&quot;Slide 13 - &amp;quot;Basic Bedding Categories&amp;quot;&quot;/&gt;&lt;property id=&quot;20307&quot; value=&quot;308&quot;/&gt;&lt;/object&gt;&lt;object type=&quot;3&quot; unique_id=&quot;10590&quot;&gt;&lt;property id=&quot;20148&quot; value=&quot;5&quot;/&gt;&lt;property id=&quot;20300&quot; value=&quot;Slide 2 - &amp;quot;Why is Bedding Important?&amp;quot;&quot;/&gt;&lt;property id=&quot;20307&quot; value=&quot;310&quot;/&gt;&lt;/object&gt;&lt;object type=&quot;3&quot; unique_id=&quot;10642&quot;&gt;&lt;property id=&quot;20148&quot; value=&quot;5&quot;/&gt;&lt;property id=&quot;20300&quot; value=&quot;Slide 5 - &amp;quot;Major Pathogens Causing Mastitis&amp;quot;&quot;/&gt;&lt;property id=&quot;20307&quot; value=&quot;313&quot;/&gt;&lt;/object&gt;&lt;object type=&quot;3&quot; unique_id=&quot;10643&quot;&gt;&lt;property id=&quot;20148&quot; value=&quot;5&quot;/&gt;&lt;property id=&quot;20300&quot; value=&quot;Slide 6&quot;/&gt;&lt;property id=&quot;20307&quot; value=&quot;312&quot;/&gt;&lt;/object&gt;&lt;object type=&quot;3&quot; unique_id=&quot;10735&quot;&gt;&lt;property id=&quot;20148&quot; value=&quot;5&quot;/&gt;&lt;property id=&quot;20300&quot; value=&quot;Slide 7 - &amp;quot;Bedding Bacteria Levels&amp;quot;&quot;/&gt;&lt;property id=&quot;20307&quot; value=&quot;314&quot;/&gt;&lt;/object&gt;&lt;object type=&quot;3&quot; unique_id=&quot;10995&quot;&gt;&lt;property id=&quot;20148&quot; value=&quot;5&quot;/&gt;&lt;property id=&quot;20300&quot; value=&quot;Slide 14 - &amp;quot;Inorganic Bedding Materials&amp;quot;&quot;/&gt;&lt;property id=&quot;20307&quot; value=&quot;317&quot;/&gt;&lt;/object&gt;&lt;object type=&quot;3&quot; unique_id=&quot;10997&quot;&gt;&lt;property id=&quot;20148&quot; value=&quot;5&quot;/&gt;&lt;property id=&quot;20300&quot; value=&quot;Slide 15&quot;/&gt;&lt;property id=&quot;20307&quot; value=&quot;319&quot;/&gt;&lt;/object&gt;&lt;object type=&quot;3&quot; unique_id=&quot;10998&quot;&gt;&lt;property id=&quot;20148&quot; value=&quot;5&quot;/&gt;&lt;property id=&quot;20300&quot; value=&quot;Slide 16&quot;/&gt;&lt;property id=&quot;20307&quot; value=&quot;320&quot;/&gt;&lt;/object&gt;&lt;object type=&quot;3&quot; unique_id=&quot;11002&quot;&gt;&lt;property id=&quot;20148&quot; value=&quot;5&quot;/&gt;&lt;property id=&quot;20300&quot; value=&quot;Slide 19 - &amp;quot;Sand Complicates Manure Handling&amp;quot;&quot;/&gt;&lt;property id=&quot;20307&quot; value=&quot;324&quot;/&gt;&lt;/object&gt;&lt;object type=&quot;3&quot; unique_id=&quot;11669&quot;&gt;&lt;property id=&quot;20148&quot; value=&quot;5&quot;/&gt;&lt;property id=&quot;20300&quot; value=&quot;Slide 20 - &amp;quot;“Every benefit you get from sand you earn.” -Fred England, 1998&amp;quot;&quot;/&gt;&lt;property id=&quot;20307&quot; value=&quot;343&quot;/&gt;&lt;/object&gt;&lt;object type=&quot;3&quot; unique_id=&quot;11670&quot;&gt;&lt;property id=&quot;20148&quot; value=&quot;5&quot;/&gt;&lt;property id=&quot;20300&quot; value=&quot;Slide 21 - &amp;quot;Desired Sand Bedding Characteristics&amp;quot;&quot;/&gt;&lt;property id=&quot;20307&quot; value=&quot;336&quot;/&gt;&lt;/object&gt;&lt;object type=&quot;3&quot; unique_id=&quot;11671&quot;&gt;&lt;property id=&quot;20148&quot; value=&quot;5&quot;/&gt;&lt;property id=&quot;20300&quot; value=&quot;Slide 22 - &amp;quot;Sand Materials Used as Dairy Bedding&amp;quot;&quot;/&gt;&lt;property id=&quot;20307&quot; value=&quot;337&quot;/&gt;&lt;/object&gt;&lt;object type=&quot;3&quot; unique_id=&quot;12910&quot;&gt;&lt;property id=&quot;20148&quot; value=&quot;5&quot;/&gt;&lt;property id=&quot;20300&quot; value=&quot;Slide 32 - &amp;quot;Organic Bedding Materials&amp;quot;&quot;/&gt;&lt;property id=&quot;20307&quot; value=&quot;346&quot;/&gt;&lt;/object&gt;&lt;object type=&quot;3&quot; unique_id=&quot;12913&quot;&gt;&lt;property id=&quot;20148&quot; value=&quot;5&quot;/&gt;&lt;property id=&quot;20300&quot; value=&quot;Slide 33 - &amp;quot;Organic Bedding Materials&amp;quot;&quot;/&gt;&lt;property id=&quot;20307&quot; value=&quot;349&quot;/&gt;&lt;/object&gt;&lt;object type=&quot;3&quot; unique_id=&quot;12914&quot;&gt;&lt;property id=&quot;20148&quot; value=&quot;5&quot;/&gt;&lt;property id=&quot;20300&quot; value=&quot;Slide 43 - &amp;quot;Bedding Study&amp;quot;&quot;/&gt;&lt;property id=&quot;20307&quot; value=&quot;350&quot;/&gt;&lt;/object&gt;&lt;object type=&quot;3&quot; unique_id=&quot;12915&quot;&gt;&lt;property id=&quot;20148&quot; value=&quot;5&quot;/&gt;&lt;property id=&quot;20300&quot; value=&quot;Slide 44&quot;/&gt;&lt;property id=&quot;20307&quot; value=&quot;351&quot;/&gt;&lt;/object&gt;&lt;object type=&quot;3&quot; unique_id=&quot;12916&quot;&gt;&lt;property id=&quot;20148&quot; value=&quot;5&quot;/&gt;&lt;property id=&quot;20300&quot; value=&quot;Slide 45&quot;/&gt;&lt;property id=&quot;20307&quot; value=&quot;352&quot;/&gt;&lt;/object&gt;&lt;object type=&quot;3&quot; unique_id=&quot;12918&quot;&gt;&lt;property id=&quot;20148&quot; value=&quot;5&quot;/&gt;&lt;property id=&quot;20300&quot; value=&quot;Slide 37&quot;/&gt;&lt;property id=&quot;20307&quot; value=&quot;354&quot;/&gt;&lt;/object&gt;&lt;object type=&quot;3&quot; unique_id=&quot;12919&quot;&gt;&lt;property id=&quot;20148&quot; value=&quot;5&quot;/&gt;&lt;property id=&quot;20300&quot; value=&quot;Slide 38&quot;/&gt;&lt;property id=&quot;20307&quot; value=&quot;355&quot;/&gt;&lt;/object&gt;&lt;object type=&quot;3&quot; unique_id=&quot;12920&quot;&gt;&lt;property id=&quot;20148&quot; value=&quot;5&quot;/&gt;&lt;property id=&quot;20300&quot; value=&quot;Slide 46&quot;/&gt;&lt;property id=&quot;20307&quot; value=&quot;356&quot;/&gt;&lt;/object&gt;&lt;object type=&quot;3&quot; unique_id=&quot;12922&quot;&gt;&lt;property id=&quot;20148&quot; value=&quot;5&quot;/&gt;&lt;property id=&quot;20300&quot; value=&quot;Slide 47&quot;/&gt;&lt;property id=&quot;20307&quot; value=&quot;358&quot;/&gt;&lt;/object&gt;&lt;object type=&quot;3&quot; unique_id=&quot;12924&quot;&gt;&lt;property id=&quot;20148&quot; value=&quot;5&quot;/&gt;&lt;property id=&quot;20300&quot; value=&quot;Slide 48&quot;/&gt;&lt;property id=&quot;20307&quot; value=&quot;360&quot;/&gt;&lt;/object&gt;&lt;object type=&quot;3&quot; unique_id=&quot;12925&quot;&gt;&lt;property id=&quot;20148&quot; value=&quot;5&quot;/&gt;&lt;property id=&quot;20300&quot; value=&quot;Slide 49&quot;/&gt;&lt;property id=&quot;20307&quot; value=&quot;361&quot;/&gt;&lt;/object&gt;&lt;object type=&quot;3&quot; unique_id=&quot;13570&quot;&gt;&lt;property id=&quot;20148&quot; value=&quot;5&quot;/&gt;&lt;property id=&quot;20300&quot; value=&quot;Slide 17 - &amp;quot;Sand Gets Cold in the Winter&amp;quot;&quot;/&gt;&lt;property id=&quot;20307&quot; value=&quot;381&quot;/&gt;&lt;/object&gt;&lt;object type=&quot;3&quot; unique_id=&quot;13571&quot;&gt;&lt;property id=&quot;20148&quot; value=&quot;5&quot;/&gt;&lt;property id=&quot;20300&quot; value=&quot;Slide 23 - &amp;quot;Limestone Screenings&amp;quot;&quot;/&gt;&lt;property id=&quot;20307&quot; value=&quot;378&quot;/&gt;&lt;/object&gt;&lt;object type=&quot;3&quot; unique_id=&quot;13572&quot;&gt;&lt;property id=&quot;20148&quot; value=&quot;5&quot;/&gt;&lt;property id=&quot;20300&quot; value=&quot;Slide 24 - &amp;quot;Gypsum&amp;quot;&quot;/&gt;&lt;property id=&quot;20307&quot; value=&quot;380&quot;/&gt;&lt;/object&gt;&lt;object type=&quot;3&quot; unique_id=&quot;13574&quot;&gt;&lt;property id=&quot;20148&quot; value=&quot;5&quot;/&gt;&lt;property id=&quot;20300&quot; value=&quot;Slide 42 - &amp;quot;Bedding Bacteria Levels&amp;quot;&quot;/&gt;&lt;property id=&quot;20307&quot; value=&quot;382&quot;/&gt;&lt;/object&gt;&lt;object type=&quot;3&quot; unique_id=&quot;16205&quot;&gt;&lt;property id=&quot;20148&quot; value=&quot;5&quot;/&gt;&lt;property id=&quot;20300&quot; value=&quot;Slide 50 - &amp;quot;Dried Manure Solids As Bedding?&amp;quot;&quot;/&gt;&lt;property id=&quot;20307&quot; value=&quot;392&quot;/&gt;&lt;/object&gt;&lt;object type=&quot;3&quot; unique_id=&quot;16206&quot;&gt;&lt;property id=&quot;20148&quot; value=&quot;5&quot;/&gt;&lt;property id=&quot;20300&quot; value=&quot;Slide 51 - &amp;quot;Manure Solids&amp;quot;&quot;/&gt;&lt;property id=&quot;20307&quot; value=&quot;391&quot;/&gt;&lt;/object&gt;&lt;object type=&quot;3&quot; unique_id=&quot;16207&quot;&gt;&lt;property id=&quot;20148&quot; value=&quot;5&quot;/&gt;&lt;property id=&quot;20300&quot; value=&quot;Slide 52 - &amp;quot;Dried Manure Solids&amp;quot;&quot;/&gt;&lt;property id=&quot;20307&quot; value=&quot;390&quot;/&gt;&lt;/object&gt;&lt;object type=&quot;3&quot; unique_id=&quot;16208&quot;&gt;&lt;property id=&quot;20148&quot; value=&quot;5&quot;/&gt;&lt;property id=&quot;20300&quot; value=&quot;Slide 53 - &amp;quot;Making Dried Manure Solids&amp;quot;&quot;/&gt;&lt;property id=&quot;20307&quot; value=&quot;388&quot;/&gt;&lt;/object&gt;&lt;object type=&quot;3&quot; unique_id=&quot;16211&quot;&gt;&lt;property id=&quot;20148&quot; value=&quot;5&quot;/&gt;&lt;property id=&quot;20300&quot; value=&quot;Slide 55&quot;/&gt;&lt;property id=&quot;20307&quot; value=&quot;395&quot;/&gt;&lt;/object&gt;&lt;object type=&quot;3&quot; unique_id=&quot;16212&quot;&gt;&lt;property id=&quot;20148&quot; value=&quot;5&quot;/&gt;&lt;property id=&quot;20300&quot; value=&quot;Slide 56&quot;/&gt;&lt;property id=&quot;20307&quot; value=&quot;396&quot;/&gt;&lt;/object&gt;&lt;object type=&quot;3&quot; unique_id=&quot;16213&quot;&gt;&lt;property id=&quot;20148&quot; value=&quot;5&quot;/&gt;&lt;property id=&quot;20300&quot; value=&quot;Slide 57&quot;/&gt;&lt;property id=&quot;20307&quot; value=&quot;397&quot;/&gt;&lt;/object&gt;&lt;object type=&quot;3&quot; unique_id=&quot;16214&quot;&gt;&lt;property id=&quot;20148&quot; value=&quot;5&quot;/&gt;&lt;property id=&quot;20300&quot; value=&quot;Slide 58 - &amp;quot;‘Dried’ Manure Solids&amp;quot;&quot;/&gt;&lt;property id=&quot;20307&quot; value=&quot;389&quot;/&gt;&lt;/object&gt;&lt;object type=&quot;3&quot; unique_id=&quot;16468&quot;&gt;&lt;property id=&quot;20148&quot; value=&quot;5&quot;/&gt;&lt;property id=&quot;20300&quot; value=&quot;Slide 54&quot;/&gt;&lt;property id=&quot;20307&quot; value=&quot;400&quot;/&gt;&lt;/object&gt;&lt;object type=&quot;3&quot; unique_id=&quot;17349&quot;&gt;&lt;property id=&quot;20148&quot; value=&quot;5&quot;/&gt;&lt;property id=&quot;20300&quot; value=&quot;Slide 59 - &amp;quot;‘Dried’ Manure Solids&amp;quot;&quot;/&gt;&lt;property id=&quot;20307&quot; value=&quot;401&quot;/&gt;&lt;/object&gt;&lt;object type=&quot;3&quot; unique_id=&quot;17350&quot;&gt;&lt;property id=&quot;20148&quot; value=&quot;5&quot;/&gt;&lt;property id=&quot;20300&quot; value=&quot;Slide 60 - &amp;quot;Bedding Additives &amp;amp; Conditioners&amp;quot;&quot;/&gt;&lt;property id=&quot;20307&quot; value=&quot;403&quot;/&gt;&lt;/object&gt;&lt;object type=&quot;3&quot; unique_id=&quot;17613&quot;&gt;&lt;property id=&quot;20148&quot; value=&quot;5&quot;/&gt;&lt;property id=&quot;20300&quot; value=&quot;Slide 8 - &amp;quot;Is Your Bedding Material &amp;amp; Management Working?&amp;quot;&quot;/&gt;&lt;property id=&quot;20307&quot; value=&quot;411&quot;/&gt;&lt;/object&gt;&lt;object type=&quot;3&quot; unique_id=&quot;17945&quot;&gt;&lt;property id=&quot;20148&quot; value=&quot;5&quot;/&gt;&lt;property id=&quot;20300&quot; value=&quot;Slide 9 - &amp;quot;Hygiene Scoring&amp;quot;&quot;/&gt;&lt;property id=&quot;20307&quot; value=&quot;412&quot;/&gt;&lt;/object&gt;&lt;object type=&quot;3&quot; unique_id=&quot;17947&quot;&gt;&lt;property id=&quot;20148&quot; value=&quot;5&quot;/&gt;&lt;property id=&quot;20300&quot; value=&quot;Slide 11&quot;/&gt;&lt;property id=&quot;20307&quot; value=&quot;414&quot;/&gt;&lt;/object&gt;&lt;object type=&quot;3&quot; unique_id=&quot;18913&quot;&gt;&lt;property id=&quot;20148&quot; value=&quot;5&quot;/&gt;&lt;property id=&quot;20300&quot; value=&quot;Slide 40&quot;/&gt;&lt;property id=&quot;20307&quot; value=&quot;416&quot;/&gt;&lt;/object&gt;&lt;object type=&quot;3&quot; unique_id=&quot;19568&quot;&gt;&lt;property id=&quot;20148&quot; value=&quot;5&quot;/&gt;&lt;property id=&quot;20300&quot; value=&quot;Slide 18 - &amp;quot;Sand is a Nuisance&amp;quot;&quot;/&gt;&lt;property id=&quot;20307&quot; value=&quot;418&quot;/&gt;&lt;/object&gt;&lt;object type=&quot;3&quot; unique_id=&quot;20214&quot;&gt;&lt;property id=&quot;20148&quot; value=&quot;5&quot;/&gt;&lt;property id=&quot;20300&quot; value=&quot;Slide 25 - &amp;quot;Recycled Sand as Bedding&amp;quot;&quot;/&gt;&lt;property id=&quot;20307&quot; value=&quot;420&quot;/&gt;&lt;/object&gt;&lt;object type=&quot;3&quot; unique_id=&quot;20215&quot;&gt;&lt;property id=&quot;20148&quot; value=&quot;5&quot;/&gt;&lt;property id=&quot;20300&quot; value=&quot;Slide 26 - &amp;quot;Recycled Sand &amp;quot;&quot;/&gt;&lt;property id=&quot;20307&quot; value=&quot;421&quot;/&gt;&lt;/object&gt;&lt;object type=&quot;3&quot; unique_id=&quot;20216&quot;&gt;&lt;property id=&quot;20148&quot; value=&quot;5&quot;/&gt;&lt;property id=&quot;20300&quot; value=&quot;Slide 27 - &amp;quot;Recycled Sand as Bedding&amp;quot;&quot;/&gt;&lt;property id=&quot;20307&quot; value=&quot;422&quot;/&gt;&lt;/object&gt;&lt;object type=&quot;3&quot; unique_id=&quot;20217&quot;&gt;&lt;property id=&quot;20148&quot; value=&quot;5&quot;/&gt;&lt;property id=&quot;20300&quot; value=&quot;Slide 28&quot;/&gt;&lt;property id=&quot;20307&quot; value=&quot;423&quot;/&gt;&lt;/object&gt;&lt;object type=&quot;3&quot; unique_id=&quot;21175&quot;&gt;&lt;property id=&quot;20148&quot; value=&quot;5&quot;/&gt;&lt;property id=&quot;20300&quot; value=&quot;Slide 61 - &amp;quot;Bedded Packs&amp;quot;&quot;/&gt;&lt;property id=&quot;20307&quot; value=&quot;426&quot;/&gt;&lt;/object&gt;&lt;object type=&quot;3&quot; unique_id=&quot;21176&quot;&gt;&lt;property id=&quot;20148&quot; value=&quot;5&quot;/&gt;&lt;property id=&quot;20300&quot; value=&quot;Slide 62 - &amp;quot;Bedded Packs&amp;quot;&quot;/&gt;&lt;property id=&quot;20307&quot; value=&quot;427&quot;/&gt;&lt;/object&gt;&lt;object type=&quot;3&quot; unique_id=&quot;21178&quot;&gt;&lt;property id=&quot;20148&quot; value=&quot;5&quot;/&gt;&lt;property id=&quot;20300&quot; value=&quot;Slide 64 - &amp;quot;Aerated (Compost) Dairy Barns&amp;quot;&quot;/&gt;&lt;property id=&quot;20307&quot; value=&quot;429&quot;/&gt;&lt;/object&gt;&lt;object type=&quot;3&quot; unique_id=&quot;21179&quot;&gt;&lt;property id=&quot;20148&quot; value=&quot;5&quot;/&gt;&lt;property id=&quot;20300&quot; value=&quot;Slide 65 - &amp;quot;Preferred Bedding Material&amp;quot;&quot;/&gt;&lt;property id=&quot;20307&quot; value=&quot;430&quot;/&gt;&lt;/object&gt;&lt;object type=&quot;3&quot; unique_id=&quot;21182&quot;&gt;&lt;property id=&quot;20148&quot; value=&quot;5&quot;/&gt;&lt;property id=&quot;20300&quot; value=&quot;Slide 66&quot;/&gt;&lt;property id=&quot;20307&quot; value=&quot;433&quot;/&gt;&lt;/object&gt;&lt;object type=&quot;3&quot; unique_id=&quot;22669&quot;&gt;&lt;property id=&quot;20148&quot; value=&quot;5&quot;/&gt;&lt;property id=&quot;20300&quot; value=&quot;Slide 41 - &amp;quot;Organic Bedding Storage&amp;quot;&quot;/&gt;&lt;property id=&quot;20307&quot; value=&quot;443&quot;/&gt;&lt;/object&gt;&lt;object type=&quot;3&quot; unique_id=&quot;22670&quot;&gt;&lt;property id=&quot;20148&quot; value=&quot;5&quot;/&gt;&lt;property id=&quot;20300&quot; value=&quot;Slide 63 - &amp;quot;Bedded Packs&amp;quot;&quot;/&gt;&lt;property id=&quot;20307&quot; value=&quot;434&quot;/&gt;&lt;/object&gt;&lt;object type=&quot;3&quot; unique_id=&quot;22671&quot;&gt;&lt;property id=&quot;20148&quot; value=&quot;5&quot;/&gt;&lt;property id=&quot;20300&quot; value=&quot;Slide 67 - &amp;quot;Aerated (Compost) Bedded Pack&amp;quot;&quot;/&gt;&lt;property id=&quot;20307&quot; value=&quot;435&quot;/&gt;&lt;/object&gt;&lt;object type=&quot;3&quot; unique_id=&quot;22672&quot;&gt;&lt;property id=&quot;20148&quot; value=&quot;5&quot;/&gt;&lt;property id=&quot;20300&quot; value=&quot;Slide 68 - &amp;quot;Resilient Stall Beds&amp;quot;&quot;/&gt;&lt;property id=&quot;20307&quot; value=&quot;437&quot;/&gt;&lt;/object&gt;&lt;object type=&quot;3&quot; unique_id=&quot;22673&quot;&gt;&lt;property id=&quot;20148&quot; value=&quot;5&quot;/&gt;&lt;property id=&quot;20300&quot; value=&quot;Slide 71 - &amp;quot;Stall Bed Studies&amp;quot;&quot;/&gt;&lt;property id=&quot;20307&quot; value=&quot;436&quot;/&gt;&lt;/object&gt;&lt;object type=&quot;3&quot; unique_id=&quot;22674&quot;&gt;&lt;property id=&quot;20148&quot; value=&quot;5&quot;/&gt;&lt;property id=&quot;20300&quot; value=&quot;Slide 72 - &amp;quot;Bedding Retainers&amp;quot;&quot;/&gt;&lt;property id=&quot;20307&quot; value=&quot;438&quot;/&gt;&lt;/object&gt;&lt;object type=&quot;3&quot; unique_id=&quot;22675&quot;&gt;&lt;property id=&quot;20148&quot; value=&quot;5&quot;/&gt;&lt;property id=&quot;20300&quot; value=&quot;Slide 81 - &amp;quot;General Field Observations&amp;quot;&quot;/&gt;&lt;property id=&quot;20307&quot; value=&quot;440&quot;/&gt;&lt;/object&gt;&lt;object type=&quot;3&quot; unique_id=&quot;23285&quot;&gt;&lt;property id=&quot;20148&quot; value=&quot;5&quot;/&gt;&lt;property id=&quot;20300&quot; value=&quot;Slide 74&quot;/&gt;&lt;property id=&quot;20307&quot; value=&quot;444&quot;/&gt;&lt;/object&gt;&lt;object type=&quot;3&quot; unique_id=&quot;23286&quot;&gt;&lt;property id=&quot;20148&quot; value=&quot;5&quot;/&gt;&lt;property id=&quot;20300&quot; value=&quot;Slide 75&quot;/&gt;&lt;property id=&quot;20307&quot; value=&quot;445&quot;/&gt;&lt;/object&gt;&lt;object type=&quot;3&quot; unique_id=&quot;23287&quot;&gt;&lt;property id=&quot;20148&quot; value=&quot;5&quot;/&gt;&lt;property id=&quot;20300&quot; value=&quot;Slide 76&quot;/&gt;&lt;property id=&quot;20307&quot; value=&quot;446&quot;/&gt;&lt;/object&gt;&lt;object type=&quot;3&quot; unique_id=&quot;23288&quot;&gt;&lt;property id=&quot;20148&quot; value=&quot;5&quot;/&gt;&lt;property id=&quot;20300&quot; value=&quot;Slide 77&quot;/&gt;&lt;property id=&quot;20307&quot; value=&quot;447&quot;/&gt;&lt;/object&gt;&lt;object type=&quot;3&quot; unique_id=&quot;23289&quot;&gt;&lt;property id=&quot;20148&quot; value=&quot;5&quot;/&gt;&lt;property id=&quot;20300&quot; value=&quot;Slide 80 - &amp;quot;Dry, Comfortable Resting Area Benefits &amp;quot;&quot;/&gt;&lt;property id=&quot;20307&quot; value=&quot;448&quot;/&gt;&lt;/object&gt;&lt;object type=&quot;3&quot; unique_id=&quot;25383&quot;&gt;&lt;property id=&quot;20148&quot; value=&quot;5&quot;/&gt;&lt;property id=&quot;20300&quot; value=&quot;Slide 10&quot;/&gt;&lt;property id=&quot;20307&quot; value=&quot;451&quot;/&gt;&lt;/object&gt;&lt;object type=&quot;3&quot; unique_id=&quot;25384&quot;&gt;&lt;property id=&quot;20148&quot; value=&quot;5&quot;/&gt;&lt;property id=&quot;20300&quot; value=&quot;Slide 29 - &amp;quot;Inorganic Bedding Management&amp;quot;&quot;/&gt;&lt;property id=&quot;20307&quot; value=&quot;455&quot;/&gt;&lt;/object&gt;&lt;object type=&quot;3&quot; unique_id=&quot;25385&quot;&gt;&lt;property id=&quot;20148&quot; value=&quot;5&quot;/&gt;&lt;property id=&quot;20300&quot; value=&quot;Slide 30 - &amp;quot;Sand Bedding Management&amp;quot;&quot;/&gt;&lt;property id=&quot;20307&quot; value=&quot;457&quot;/&gt;&lt;/object&gt;&lt;object type=&quot;3&quot; unique_id=&quot;25386&quot;&gt;&lt;property id=&quot;20148&quot; value=&quot;5&quot;/&gt;&lt;property id=&quot;20300&quot; value=&quot;Slide 31 - &amp;quot;Inorganic Bedding Management&amp;quot;&quot;/&gt;&lt;property id=&quot;20307&quot; value=&quot;456&quot;/&gt;&lt;/object&gt;&lt;object type=&quot;3&quot; unique_id=&quot;25387&quot;&gt;&lt;property id=&quot;20148&quot; value=&quot;5&quot;/&gt;&lt;property id=&quot;20300&quot; value=&quot;Slide 35 - &amp;quot;Organic Bedding Materials&amp;quot;&quot;/&gt;&lt;property id=&quot;20307&quot; value=&quot;458&quot;/&gt;&lt;/object&gt;&lt;object type=&quot;3&quot; unique_id=&quot;25388&quot;&gt;&lt;property id=&quot;20148&quot; value=&quot;5&quot;/&gt;&lt;property id=&quot;20300&quot; value=&quot;Slide 69&quot;/&gt;&lt;property id=&quot;20307&quot; value=&quot;454&quot;/&gt;&lt;/object&gt;&lt;object type=&quot;3&quot; unique_id=&quot;25389&quot;&gt;&lt;property id=&quot;20148&quot; value=&quot;5&quot;/&gt;&lt;property id=&quot;20300&quot; value=&quot;Slide 70&quot;/&gt;&lt;property id=&quot;20307&quot; value=&quot;453&quot;/&gt;&lt;/object&gt;&lt;object type=&quot;3&quot; unique_id=&quot;25390&quot;&gt;&lt;property id=&quot;20148&quot; value=&quot;5&quot;/&gt;&lt;property id=&quot;20300&quot; value=&quot;Slide 73 - &amp;quot;Bedding Retainer Options&amp;quot;&quot;/&gt;&lt;property id=&quot;20307&quot; value=&quot;452&quot;/&gt;&lt;/object&gt;&lt;object type=&quot;3&quot; unique_id=&quot;26264&quot;&gt;&lt;property id=&quot;20148&quot; value=&quot;5&quot;/&gt;&lt;property id=&quot;20300&quot; value=&quot;Slide 34 - &amp;quot;Organic Bedding Materials&amp;quot;&quot;/&gt;&lt;property id=&quot;20307&quot; value=&quot;460&quot;/&gt;&lt;/object&gt;&lt;object type=&quot;3&quot; unique_id=&quot;26265&quot;&gt;&lt;property id=&quot;20148&quot; value=&quot;5&quot;/&gt;&lt;property id=&quot;20300&quot; value=&quot;Slide 36 - &amp;quot;Organic Bedding Materials&amp;quot;&quot;/&gt;&lt;property id=&quot;20307&quot; value=&quot;461&quot;/&gt;&lt;/object&gt;&lt;object type=&quot;3&quot; unique_id=&quot;26266&quot;&gt;&lt;property id=&quot;20148&quot; value=&quot;5&quot;/&gt;&lt;property id=&quot;20300&quot; value=&quot;Slide 39 - &amp;quot;Organic Bedding Materials&amp;quot;&quot;/&gt;&lt;property id=&quot;20307&quot; value=&quot;459&quot;/&gt;&lt;/object&gt;&lt;object type=&quot;3&quot; unique_id=&quot;26267&quot;&gt;&lt;property id=&quot;20148&quot; value=&quot;5&quot;/&gt;&lt;property id=&quot;20300&quot; value=&quot;Slide 78 - &amp;quot;Organic Bedding Management&amp;quot;&quot;/&gt;&lt;property id=&quot;20307&quot; value=&quot;462&quot;/&gt;&lt;/object&gt;&lt;object type=&quot;3&quot; unique_id=&quot;26268&quot;&gt;&lt;property id=&quot;20148&quot; value=&quot;5&quot;/&gt;&lt;property id=&quot;20300&quot; value=&quot;Slide 79&quot;/&gt;&lt;property id=&quot;20307&quot; value=&quot;463&quot;/&gt;&lt;/object&gt;&lt;object type=&quot;3&quot; unique_id=&quot;26519&quot;&gt;&lt;property id=&quot;20148&quot; value=&quot;5&quot;/&gt;&lt;property id=&quot;20300&quot; value=&quot;Slide 82 - &amp;quot;Creating a Quality Resting Area&amp;quot;&quot;/&gt;&lt;property id=&quot;20307&quot; value=&quot;464&quot;/&gt;&lt;/object&gt;&lt;object type=&quot;3&quot; unique_id=&quot;27108&quot;&gt;&lt;property id=&quot;20148&quot; value=&quot;5&quot;/&gt;&lt;property id=&quot;20300&quot; value=&quot;Slide 83&quot;/&gt;&lt;property id=&quot;20307&quot; value=&quot;4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xtension-Template-Whi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Extension-Template-White[1]</Template>
  <TotalTime>4514</TotalTime>
  <Words>2839</Words>
  <Application>Microsoft Office PowerPoint</Application>
  <PresentationFormat>On-screen Show (4:3)</PresentationFormat>
  <Paragraphs>802</Paragraphs>
  <Slides>43</Slides>
  <Notes>11</Notes>
  <HiddenSlides>16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Extension-Template-White[1]</vt:lpstr>
      <vt:lpstr>Chart</vt:lpstr>
      <vt:lpstr>David Wolfgang, VMD,  MPH     DABVP-Dairy Director, Bureau of Animal Health and diagnostic Services Pennsylvania  Department of Agriculture           </vt:lpstr>
      <vt:lpstr>Presentation Outline</vt:lpstr>
      <vt:lpstr>Time Magazine, March 19, 2014 p. 20</vt:lpstr>
      <vt:lpstr>The Worried Well</vt:lpstr>
      <vt:lpstr>PowerPoint Presentation</vt:lpstr>
      <vt:lpstr>All Animal Ag Species- Care and Well-being Initiatives</vt:lpstr>
      <vt:lpstr>Animal use and contribution to resistance?</vt:lpstr>
      <vt:lpstr>Antibiotic by Route of Use</vt:lpstr>
      <vt:lpstr>Why use antibiotics in feed?</vt:lpstr>
      <vt:lpstr> Antibiotics        Therapeutic               vs.           Disease Prevention/control </vt:lpstr>
      <vt:lpstr>Antibiotic Timeline</vt:lpstr>
      <vt:lpstr>PowerPoint Presentation</vt:lpstr>
      <vt:lpstr>Antibiotic resistance:  A public health concern</vt:lpstr>
      <vt:lpstr>EU and Danish model</vt:lpstr>
      <vt:lpstr>Average Intramammary and Systemic Antimicrobial Use by Herd Size</vt:lpstr>
      <vt:lpstr>Average Intramammary and Systemic Antimicrobial Use by State</vt:lpstr>
      <vt:lpstr>Reduction of Residues and Resistance</vt:lpstr>
      <vt:lpstr>Factors that can affect elimination of therapeutic product</vt:lpstr>
      <vt:lpstr>Extended WDT</vt:lpstr>
      <vt:lpstr>Normal Dose Normal Kidney/Liver ~ Predictable Withdrawal</vt:lpstr>
      <vt:lpstr>Extended Treatment or Compromised Kidney/Liver Very Long Withdrawal</vt:lpstr>
      <vt:lpstr>Malaria Resistance and Lessons Learned</vt:lpstr>
      <vt:lpstr>Antibiotics and  1°fate</vt:lpstr>
      <vt:lpstr>Actual residues- Red Book 2011</vt:lpstr>
      <vt:lpstr>Mini Pharmokenetics of Florfenicol</vt:lpstr>
      <vt:lpstr>Staphylococcus aureus </vt:lpstr>
      <vt:lpstr>PowerPoint Presentation</vt:lpstr>
      <vt:lpstr>Antimicrobial Resistance </vt:lpstr>
      <vt:lpstr>PowerPoint Presentation</vt:lpstr>
      <vt:lpstr>PowerPoint Presentation</vt:lpstr>
      <vt:lpstr>% positive individual animal cultures                                (after initiation of vaccine trial)</vt:lpstr>
      <vt:lpstr>Prevalence of Antibiotic Resistance %</vt:lpstr>
      <vt:lpstr>Presence of food safety pathogens at packing plant</vt:lpstr>
      <vt:lpstr>Salmonella isolates from composite samples of various cattle groups on Pennsylvania dairy farms </vt:lpstr>
      <vt:lpstr>Resistant E. coli isolates from Various Cattle Groups in PA</vt:lpstr>
      <vt:lpstr>No resistance detected</vt:lpstr>
      <vt:lpstr>Malaria Resistance and Lessons Learned</vt:lpstr>
      <vt:lpstr>Antibiotic use the only cause or solution for AMR? </vt:lpstr>
      <vt:lpstr>The Worried Well</vt:lpstr>
      <vt:lpstr>All Animal Ag Species-Well-being Initiatives</vt:lpstr>
      <vt:lpstr>Example: Imported Shrimp</vt:lpstr>
      <vt:lpstr>Systems  Approach Advantages of US Food Supply vs. Production Forced Out of Country</vt:lpstr>
      <vt:lpstr>PowerPoint Presentation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drw12@psu.edu</dc:creator>
  <cp:lastModifiedBy>Shelley Haffner</cp:lastModifiedBy>
  <cp:revision>331</cp:revision>
  <cp:lastPrinted>2013-01-28T15:52:13Z</cp:lastPrinted>
  <dcterms:created xsi:type="dcterms:W3CDTF">2011-05-12T14:42:15Z</dcterms:created>
  <dcterms:modified xsi:type="dcterms:W3CDTF">2016-11-15T13:10:44Z</dcterms:modified>
</cp:coreProperties>
</file>