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69" r:id="rId2"/>
    <p:sldId id="388" r:id="rId3"/>
    <p:sldId id="410" r:id="rId4"/>
    <p:sldId id="399" r:id="rId5"/>
    <p:sldId id="400" r:id="rId6"/>
    <p:sldId id="407" r:id="rId7"/>
    <p:sldId id="412" r:id="rId8"/>
    <p:sldId id="409" r:id="rId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21F5F29-9889-259A-42C4-1A5207B77877}" name="Damon, James" initials="DJ" userId="S::DamonJa@pennmedicine.upenn.edu::d22cb662-0116-4425-9538-1e70a1df3234" providerId="AD"/>
  <p188:author id="{5BF82657-EA37-4639-FAF5-C6146258B13B}" name="Perna, Laura W" initials="PLW" userId="S::lperna@upenn.edu::d1138532-4519-4c45-8f26-66d512a7749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BE0E3"/>
    <a:srgbClr val="1C6FA8"/>
    <a:srgbClr val="DDDDDD"/>
    <a:srgbClr val="808080"/>
    <a:srgbClr val="C0C0C0"/>
    <a:srgbClr val="99FF99"/>
    <a:srgbClr val="0000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19" autoAdjust="0"/>
    <p:restoredTop sz="77098" autoAdjust="0"/>
  </p:normalViewPr>
  <p:slideViewPr>
    <p:cSldViewPr>
      <p:cViewPr varScale="1">
        <p:scale>
          <a:sx n="93" d="100"/>
          <a:sy n="93" d="100"/>
        </p:scale>
        <p:origin x="2190" y="78"/>
      </p:cViewPr>
      <p:guideLst>
        <p:guide orient="horz" pos="2160"/>
        <p:guide pos="2880"/>
      </p:guideLst>
    </p:cSldViewPr>
  </p:slideViewPr>
  <p:notesTextViewPr>
    <p:cViewPr>
      <p:scale>
        <a:sx n="100" d="100"/>
        <a:sy n="100" d="100"/>
      </p:scale>
      <p:origin x="0" y="0"/>
    </p:cViewPr>
  </p:notesTextViewPr>
  <p:notesViewPr>
    <p:cSldViewPr>
      <p:cViewPr varScale="1">
        <p:scale>
          <a:sx n="49" d="100"/>
          <a:sy n="49" d="100"/>
        </p:scale>
        <p:origin x="2643" y="4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6725"/>
          </a:xfrm>
          <a:prstGeom prst="rect">
            <a:avLst/>
          </a:prstGeom>
        </p:spPr>
        <p:txBody>
          <a:bodyPr vert="horz" lIns="91431" tIns="45715" rIns="91431" bIns="45715" rtlCol="0"/>
          <a:lstStyle>
            <a:lvl1pPr algn="l">
              <a:defRPr sz="1200"/>
            </a:lvl1pPr>
          </a:lstStyle>
          <a:p>
            <a:endParaRPr lang="en-US"/>
          </a:p>
        </p:txBody>
      </p:sp>
      <p:sp>
        <p:nvSpPr>
          <p:cNvPr id="3" name="Date Placeholder 2"/>
          <p:cNvSpPr>
            <a:spLocks noGrp="1"/>
          </p:cNvSpPr>
          <p:nvPr>
            <p:ph type="dt" sz="quarter" idx="1"/>
          </p:nvPr>
        </p:nvSpPr>
        <p:spPr>
          <a:xfrm>
            <a:off x="3970339" y="1"/>
            <a:ext cx="3038475" cy="466725"/>
          </a:xfrm>
          <a:prstGeom prst="rect">
            <a:avLst/>
          </a:prstGeom>
        </p:spPr>
        <p:txBody>
          <a:bodyPr vert="horz" lIns="91431" tIns="45715" rIns="91431" bIns="45715" rtlCol="0"/>
          <a:lstStyle>
            <a:lvl1pPr algn="r">
              <a:defRPr sz="1200"/>
            </a:lvl1pPr>
          </a:lstStyle>
          <a:p>
            <a:fld id="{8C1F6D29-23B3-4219-98A5-FA250C4959C9}" type="datetimeFigureOut">
              <a:rPr lang="en-US" smtClean="0"/>
              <a:t>9/14/2023</a:t>
            </a:fld>
            <a:endParaRPr lang="en-US"/>
          </a:p>
        </p:txBody>
      </p:sp>
      <p:sp>
        <p:nvSpPr>
          <p:cNvPr id="4" name="Footer Placeholder 3"/>
          <p:cNvSpPr>
            <a:spLocks noGrp="1"/>
          </p:cNvSpPr>
          <p:nvPr>
            <p:ph type="ftr" sz="quarter" idx="2"/>
          </p:nvPr>
        </p:nvSpPr>
        <p:spPr>
          <a:xfrm>
            <a:off x="1" y="8829675"/>
            <a:ext cx="3038475" cy="466725"/>
          </a:xfrm>
          <a:prstGeom prst="rect">
            <a:avLst/>
          </a:prstGeom>
        </p:spPr>
        <p:txBody>
          <a:bodyPr vert="horz" lIns="91431" tIns="45715" rIns="91431" bIns="45715" rtlCol="0" anchor="b"/>
          <a:lstStyle>
            <a:lvl1pPr algn="l">
              <a:defRPr sz="1200"/>
            </a:lvl1pPr>
          </a:lstStyle>
          <a:p>
            <a:endParaRPr lang="en-US"/>
          </a:p>
        </p:txBody>
      </p:sp>
      <p:sp>
        <p:nvSpPr>
          <p:cNvPr id="5" name="Slide Number Placeholder 4"/>
          <p:cNvSpPr>
            <a:spLocks noGrp="1"/>
          </p:cNvSpPr>
          <p:nvPr>
            <p:ph type="sldNum" sz="quarter" idx="3"/>
          </p:nvPr>
        </p:nvSpPr>
        <p:spPr>
          <a:xfrm>
            <a:off x="3970339" y="8829675"/>
            <a:ext cx="3038475" cy="466725"/>
          </a:xfrm>
          <a:prstGeom prst="rect">
            <a:avLst/>
          </a:prstGeom>
        </p:spPr>
        <p:txBody>
          <a:bodyPr vert="horz" lIns="91431" tIns="45715" rIns="91431" bIns="45715" rtlCol="0" anchor="b"/>
          <a:lstStyle>
            <a:lvl1pPr algn="r">
              <a:defRPr sz="1200"/>
            </a:lvl1pPr>
          </a:lstStyle>
          <a:p>
            <a:fld id="{E27E248A-DEE6-407B-B242-DFB94B1BCE12}" type="slidenum">
              <a:rPr lang="en-US" smtClean="0"/>
              <a:t>‹#›</a:t>
            </a:fld>
            <a:endParaRPr lang="en-US"/>
          </a:p>
        </p:txBody>
      </p:sp>
    </p:spTree>
    <p:extLst>
      <p:ext uri="{BB962C8B-B14F-4D97-AF65-F5344CB8AC3E}">
        <p14:creationId xmlns:p14="http://schemas.microsoft.com/office/powerpoint/2010/main" val="23678173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3037840" cy="464821"/>
          </a:xfrm>
          <a:prstGeom prst="rect">
            <a:avLst/>
          </a:prstGeom>
          <a:noFill/>
          <a:ln w="9525">
            <a:noFill/>
            <a:miter lim="800000"/>
            <a:headEnd/>
            <a:tailEnd/>
          </a:ln>
          <a:effectLst/>
        </p:spPr>
        <p:txBody>
          <a:bodyPr vert="horz" wrap="square" lIns="91431" tIns="45715" rIns="91431" bIns="45715" numCol="1" anchor="t" anchorCtr="0" compatLnSpc="1">
            <a:prstTxWarp prst="textNoShape">
              <a:avLst/>
            </a:prstTxWarp>
          </a:bodyPr>
          <a:lstStyle>
            <a:lvl1pPr>
              <a:defRPr sz="1200"/>
            </a:lvl1pPr>
          </a:lstStyle>
          <a:p>
            <a:endParaRPr lang="en-US" dirty="0"/>
          </a:p>
        </p:txBody>
      </p:sp>
      <p:sp>
        <p:nvSpPr>
          <p:cNvPr id="30723" name="Rectangle 3"/>
          <p:cNvSpPr>
            <a:spLocks noGrp="1" noChangeArrowheads="1"/>
          </p:cNvSpPr>
          <p:nvPr>
            <p:ph type="dt" idx="1"/>
          </p:nvPr>
        </p:nvSpPr>
        <p:spPr bwMode="auto">
          <a:xfrm>
            <a:off x="3970938" y="0"/>
            <a:ext cx="3037840" cy="464821"/>
          </a:xfrm>
          <a:prstGeom prst="rect">
            <a:avLst/>
          </a:prstGeom>
          <a:noFill/>
          <a:ln w="9525">
            <a:noFill/>
            <a:miter lim="800000"/>
            <a:headEnd/>
            <a:tailEnd/>
          </a:ln>
          <a:effectLst/>
        </p:spPr>
        <p:txBody>
          <a:bodyPr vert="horz" wrap="square" lIns="91431" tIns="45715" rIns="91431" bIns="45715" numCol="1" anchor="t" anchorCtr="0" compatLnSpc="1">
            <a:prstTxWarp prst="textNoShape">
              <a:avLst/>
            </a:prstTxWarp>
          </a:bodyPr>
          <a:lstStyle>
            <a:lvl1pPr algn="r">
              <a:defRPr sz="1200"/>
            </a:lvl1pPr>
          </a:lstStyle>
          <a:p>
            <a:endParaRPr lang="en-US" dirty="0"/>
          </a:p>
        </p:txBody>
      </p:sp>
      <p:sp>
        <p:nvSpPr>
          <p:cNvPr id="3072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p:spPr>
      </p:sp>
      <p:sp>
        <p:nvSpPr>
          <p:cNvPr id="30725" name="Rectangle 5"/>
          <p:cNvSpPr>
            <a:spLocks noGrp="1" noChangeArrowheads="1"/>
          </p:cNvSpPr>
          <p:nvPr>
            <p:ph type="body" sz="quarter" idx="3"/>
          </p:nvPr>
        </p:nvSpPr>
        <p:spPr bwMode="auto">
          <a:xfrm>
            <a:off x="701040" y="4415791"/>
            <a:ext cx="5608320" cy="4183381"/>
          </a:xfrm>
          <a:prstGeom prst="rect">
            <a:avLst/>
          </a:prstGeom>
          <a:noFill/>
          <a:ln w="9525">
            <a:noFill/>
            <a:miter lim="800000"/>
            <a:headEnd/>
            <a:tailEnd/>
          </a:ln>
          <a:effectLst/>
        </p:spPr>
        <p:txBody>
          <a:bodyPr vert="horz" wrap="square" lIns="91431" tIns="45715" rIns="91431" bIns="4571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26" name="Rectangle 6"/>
          <p:cNvSpPr>
            <a:spLocks noGrp="1" noChangeArrowheads="1"/>
          </p:cNvSpPr>
          <p:nvPr>
            <p:ph type="ftr" sz="quarter" idx="4"/>
          </p:nvPr>
        </p:nvSpPr>
        <p:spPr bwMode="auto">
          <a:xfrm>
            <a:off x="0" y="8829967"/>
            <a:ext cx="3037840" cy="464821"/>
          </a:xfrm>
          <a:prstGeom prst="rect">
            <a:avLst/>
          </a:prstGeom>
          <a:noFill/>
          <a:ln w="9525">
            <a:noFill/>
            <a:miter lim="800000"/>
            <a:headEnd/>
            <a:tailEnd/>
          </a:ln>
          <a:effectLst/>
        </p:spPr>
        <p:txBody>
          <a:bodyPr vert="horz" wrap="square" lIns="91431" tIns="45715" rIns="91431" bIns="45715" numCol="1" anchor="b" anchorCtr="0" compatLnSpc="1">
            <a:prstTxWarp prst="textNoShape">
              <a:avLst/>
            </a:prstTxWarp>
          </a:bodyPr>
          <a:lstStyle>
            <a:lvl1pPr>
              <a:defRPr sz="1200"/>
            </a:lvl1pPr>
          </a:lstStyle>
          <a:p>
            <a:endParaRPr lang="en-US" dirty="0"/>
          </a:p>
        </p:txBody>
      </p:sp>
      <p:sp>
        <p:nvSpPr>
          <p:cNvPr id="30727" name="Rectangle 7"/>
          <p:cNvSpPr>
            <a:spLocks noGrp="1" noChangeArrowheads="1"/>
          </p:cNvSpPr>
          <p:nvPr>
            <p:ph type="sldNum" sz="quarter" idx="5"/>
          </p:nvPr>
        </p:nvSpPr>
        <p:spPr bwMode="auto">
          <a:xfrm>
            <a:off x="3970938" y="8829967"/>
            <a:ext cx="3037840" cy="464821"/>
          </a:xfrm>
          <a:prstGeom prst="rect">
            <a:avLst/>
          </a:prstGeom>
          <a:noFill/>
          <a:ln w="9525">
            <a:noFill/>
            <a:miter lim="800000"/>
            <a:headEnd/>
            <a:tailEnd/>
          </a:ln>
          <a:effectLst/>
        </p:spPr>
        <p:txBody>
          <a:bodyPr vert="horz" wrap="square" lIns="91431" tIns="45715" rIns="91431" bIns="45715" numCol="1" anchor="b" anchorCtr="0" compatLnSpc="1">
            <a:prstTxWarp prst="textNoShape">
              <a:avLst/>
            </a:prstTxWarp>
          </a:bodyPr>
          <a:lstStyle>
            <a:lvl1pPr algn="r">
              <a:defRPr sz="1200"/>
            </a:lvl1pPr>
          </a:lstStyle>
          <a:p>
            <a:fld id="{1F7E4D5C-5A00-4989-A473-4EA023D47D10}" type="slidenum">
              <a:rPr lang="en-US"/>
              <a:pPr/>
              <a:t>‹#›</a:t>
            </a:fld>
            <a:endParaRPr lang="en-US" dirty="0"/>
          </a:p>
        </p:txBody>
      </p:sp>
    </p:spTree>
    <p:extLst>
      <p:ext uri="{BB962C8B-B14F-4D97-AF65-F5344CB8AC3E}">
        <p14:creationId xmlns:p14="http://schemas.microsoft.com/office/powerpoint/2010/main" val="423141556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1F7E4D5C-5A00-4989-A473-4EA023D47D10}"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28984" indent="-280378" eaLnBrk="0" hangingPunct="0">
              <a:defRPr>
                <a:solidFill>
                  <a:schemeClr val="tx1"/>
                </a:solidFill>
                <a:latin typeface="Arial" charset="0"/>
                <a:cs typeface="Arial" charset="0"/>
              </a:defRPr>
            </a:lvl2pPr>
            <a:lvl3pPr marL="1121514" indent="-224303" eaLnBrk="0" hangingPunct="0">
              <a:defRPr>
                <a:solidFill>
                  <a:schemeClr val="tx1"/>
                </a:solidFill>
                <a:latin typeface="Arial" charset="0"/>
                <a:cs typeface="Arial" charset="0"/>
              </a:defRPr>
            </a:lvl3pPr>
            <a:lvl4pPr marL="1570118" indent="-224303" eaLnBrk="0" hangingPunct="0">
              <a:defRPr>
                <a:solidFill>
                  <a:schemeClr val="tx1"/>
                </a:solidFill>
                <a:latin typeface="Arial" charset="0"/>
                <a:cs typeface="Arial" charset="0"/>
              </a:defRPr>
            </a:lvl4pPr>
            <a:lvl5pPr marL="2018724" indent="-224303" eaLnBrk="0" hangingPunct="0">
              <a:defRPr>
                <a:solidFill>
                  <a:schemeClr val="tx1"/>
                </a:solidFill>
                <a:latin typeface="Arial" charset="0"/>
                <a:cs typeface="Arial" charset="0"/>
              </a:defRPr>
            </a:lvl5pPr>
            <a:lvl6pPr marL="2467329" indent="-224303" eaLnBrk="0" fontAlgn="base" hangingPunct="0">
              <a:spcBef>
                <a:spcPct val="0"/>
              </a:spcBef>
              <a:spcAft>
                <a:spcPct val="0"/>
              </a:spcAft>
              <a:defRPr>
                <a:solidFill>
                  <a:schemeClr val="tx1"/>
                </a:solidFill>
                <a:latin typeface="Arial" charset="0"/>
                <a:cs typeface="Arial" charset="0"/>
              </a:defRPr>
            </a:lvl6pPr>
            <a:lvl7pPr marL="2915934" indent="-224303" eaLnBrk="0" fontAlgn="base" hangingPunct="0">
              <a:spcBef>
                <a:spcPct val="0"/>
              </a:spcBef>
              <a:spcAft>
                <a:spcPct val="0"/>
              </a:spcAft>
              <a:defRPr>
                <a:solidFill>
                  <a:schemeClr val="tx1"/>
                </a:solidFill>
                <a:latin typeface="Arial" charset="0"/>
                <a:cs typeface="Arial" charset="0"/>
              </a:defRPr>
            </a:lvl7pPr>
            <a:lvl8pPr marL="3364540" indent="-224303" eaLnBrk="0" fontAlgn="base" hangingPunct="0">
              <a:spcBef>
                <a:spcPct val="0"/>
              </a:spcBef>
              <a:spcAft>
                <a:spcPct val="0"/>
              </a:spcAft>
              <a:defRPr>
                <a:solidFill>
                  <a:schemeClr val="tx1"/>
                </a:solidFill>
                <a:latin typeface="Arial" charset="0"/>
                <a:cs typeface="Arial" charset="0"/>
              </a:defRPr>
            </a:lvl8pPr>
            <a:lvl9pPr marL="3813144" indent="-224303" eaLnBrk="0" fontAlgn="base" hangingPunct="0">
              <a:spcBef>
                <a:spcPct val="0"/>
              </a:spcBef>
              <a:spcAft>
                <a:spcPct val="0"/>
              </a:spcAft>
              <a:defRPr>
                <a:solidFill>
                  <a:schemeClr val="tx1"/>
                </a:solidFill>
                <a:latin typeface="Arial" charset="0"/>
                <a:cs typeface="Arial" charset="0"/>
              </a:defRPr>
            </a:lvl9pPr>
          </a:lstStyle>
          <a:p>
            <a:pPr eaLnBrk="1" hangingPunct="1"/>
            <a:fld id="{476476BC-D52A-4546-819B-026F64AC7994}" type="slidenum">
              <a:rPr lang="en-US" altLang="en-US" smtClean="0"/>
              <a:pPr eaLnBrk="1" hangingPunct="1"/>
              <a:t>2</a:t>
            </a:fld>
            <a:endParaRPr lang="en-US" altLang="en-US" dirty="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xfrm>
            <a:off x="381000" y="4415791"/>
            <a:ext cx="6172200" cy="418338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1000" dirty="0"/>
          </a:p>
        </p:txBody>
      </p:sp>
    </p:spTree>
    <p:extLst>
      <p:ext uri="{BB962C8B-B14F-4D97-AF65-F5344CB8AC3E}">
        <p14:creationId xmlns:p14="http://schemas.microsoft.com/office/powerpoint/2010/main" val="39383013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28984" indent="-280378" eaLnBrk="0" hangingPunct="0">
              <a:defRPr>
                <a:solidFill>
                  <a:schemeClr val="tx1"/>
                </a:solidFill>
                <a:latin typeface="Arial" charset="0"/>
                <a:cs typeface="Arial" charset="0"/>
              </a:defRPr>
            </a:lvl2pPr>
            <a:lvl3pPr marL="1121514" indent="-224303" eaLnBrk="0" hangingPunct="0">
              <a:defRPr>
                <a:solidFill>
                  <a:schemeClr val="tx1"/>
                </a:solidFill>
                <a:latin typeface="Arial" charset="0"/>
                <a:cs typeface="Arial" charset="0"/>
              </a:defRPr>
            </a:lvl3pPr>
            <a:lvl4pPr marL="1570118" indent="-224303" eaLnBrk="0" hangingPunct="0">
              <a:defRPr>
                <a:solidFill>
                  <a:schemeClr val="tx1"/>
                </a:solidFill>
                <a:latin typeface="Arial" charset="0"/>
                <a:cs typeface="Arial" charset="0"/>
              </a:defRPr>
            </a:lvl4pPr>
            <a:lvl5pPr marL="2018724" indent="-224303" eaLnBrk="0" hangingPunct="0">
              <a:defRPr>
                <a:solidFill>
                  <a:schemeClr val="tx1"/>
                </a:solidFill>
                <a:latin typeface="Arial" charset="0"/>
                <a:cs typeface="Arial" charset="0"/>
              </a:defRPr>
            </a:lvl5pPr>
            <a:lvl6pPr marL="2467329" indent="-224303" eaLnBrk="0" fontAlgn="base" hangingPunct="0">
              <a:spcBef>
                <a:spcPct val="0"/>
              </a:spcBef>
              <a:spcAft>
                <a:spcPct val="0"/>
              </a:spcAft>
              <a:defRPr>
                <a:solidFill>
                  <a:schemeClr val="tx1"/>
                </a:solidFill>
                <a:latin typeface="Arial" charset="0"/>
                <a:cs typeface="Arial" charset="0"/>
              </a:defRPr>
            </a:lvl6pPr>
            <a:lvl7pPr marL="2915934" indent="-224303" eaLnBrk="0" fontAlgn="base" hangingPunct="0">
              <a:spcBef>
                <a:spcPct val="0"/>
              </a:spcBef>
              <a:spcAft>
                <a:spcPct val="0"/>
              </a:spcAft>
              <a:defRPr>
                <a:solidFill>
                  <a:schemeClr val="tx1"/>
                </a:solidFill>
                <a:latin typeface="Arial" charset="0"/>
                <a:cs typeface="Arial" charset="0"/>
              </a:defRPr>
            </a:lvl7pPr>
            <a:lvl8pPr marL="3364540" indent="-224303" eaLnBrk="0" fontAlgn="base" hangingPunct="0">
              <a:spcBef>
                <a:spcPct val="0"/>
              </a:spcBef>
              <a:spcAft>
                <a:spcPct val="0"/>
              </a:spcAft>
              <a:defRPr>
                <a:solidFill>
                  <a:schemeClr val="tx1"/>
                </a:solidFill>
                <a:latin typeface="Arial" charset="0"/>
                <a:cs typeface="Arial" charset="0"/>
              </a:defRPr>
            </a:lvl8pPr>
            <a:lvl9pPr marL="3813144" indent="-224303" eaLnBrk="0" fontAlgn="base" hangingPunct="0">
              <a:spcBef>
                <a:spcPct val="0"/>
              </a:spcBef>
              <a:spcAft>
                <a:spcPct val="0"/>
              </a:spcAft>
              <a:defRPr>
                <a:solidFill>
                  <a:schemeClr val="tx1"/>
                </a:solidFill>
                <a:latin typeface="Arial" charset="0"/>
                <a:cs typeface="Arial" charset="0"/>
              </a:defRPr>
            </a:lvl9pPr>
          </a:lstStyle>
          <a:p>
            <a:pPr eaLnBrk="1" hangingPunct="1"/>
            <a:fld id="{476476BC-D52A-4546-819B-026F64AC7994}" type="slidenum">
              <a:rPr lang="en-US" altLang="en-US" smtClean="0"/>
              <a:pPr eaLnBrk="1" hangingPunct="1"/>
              <a:t>3</a:t>
            </a:fld>
            <a:endParaRPr lang="en-US" altLang="en-US" dirty="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xfrm>
            <a:off x="381000" y="4415791"/>
            <a:ext cx="6172200" cy="418338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1000" dirty="0"/>
          </a:p>
        </p:txBody>
      </p:sp>
    </p:spTree>
    <p:extLst>
      <p:ext uri="{BB962C8B-B14F-4D97-AF65-F5344CB8AC3E}">
        <p14:creationId xmlns:p14="http://schemas.microsoft.com/office/powerpoint/2010/main" val="11184723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28984" indent="-280378" eaLnBrk="0" hangingPunct="0">
              <a:defRPr>
                <a:solidFill>
                  <a:schemeClr val="tx1"/>
                </a:solidFill>
                <a:latin typeface="Arial" charset="0"/>
                <a:cs typeface="Arial" charset="0"/>
              </a:defRPr>
            </a:lvl2pPr>
            <a:lvl3pPr marL="1121514" indent="-224303" eaLnBrk="0" hangingPunct="0">
              <a:defRPr>
                <a:solidFill>
                  <a:schemeClr val="tx1"/>
                </a:solidFill>
                <a:latin typeface="Arial" charset="0"/>
                <a:cs typeface="Arial" charset="0"/>
              </a:defRPr>
            </a:lvl3pPr>
            <a:lvl4pPr marL="1570118" indent="-224303" eaLnBrk="0" hangingPunct="0">
              <a:defRPr>
                <a:solidFill>
                  <a:schemeClr val="tx1"/>
                </a:solidFill>
                <a:latin typeface="Arial" charset="0"/>
                <a:cs typeface="Arial" charset="0"/>
              </a:defRPr>
            </a:lvl4pPr>
            <a:lvl5pPr marL="2018724" indent="-224303" eaLnBrk="0" hangingPunct="0">
              <a:defRPr>
                <a:solidFill>
                  <a:schemeClr val="tx1"/>
                </a:solidFill>
                <a:latin typeface="Arial" charset="0"/>
                <a:cs typeface="Arial" charset="0"/>
              </a:defRPr>
            </a:lvl5pPr>
            <a:lvl6pPr marL="2467329" indent="-224303" eaLnBrk="0" fontAlgn="base" hangingPunct="0">
              <a:spcBef>
                <a:spcPct val="0"/>
              </a:spcBef>
              <a:spcAft>
                <a:spcPct val="0"/>
              </a:spcAft>
              <a:defRPr>
                <a:solidFill>
                  <a:schemeClr val="tx1"/>
                </a:solidFill>
                <a:latin typeface="Arial" charset="0"/>
                <a:cs typeface="Arial" charset="0"/>
              </a:defRPr>
            </a:lvl6pPr>
            <a:lvl7pPr marL="2915934" indent="-224303" eaLnBrk="0" fontAlgn="base" hangingPunct="0">
              <a:spcBef>
                <a:spcPct val="0"/>
              </a:spcBef>
              <a:spcAft>
                <a:spcPct val="0"/>
              </a:spcAft>
              <a:defRPr>
                <a:solidFill>
                  <a:schemeClr val="tx1"/>
                </a:solidFill>
                <a:latin typeface="Arial" charset="0"/>
                <a:cs typeface="Arial" charset="0"/>
              </a:defRPr>
            </a:lvl7pPr>
            <a:lvl8pPr marL="3364540" indent="-224303" eaLnBrk="0" fontAlgn="base" hangingPunct="0">
              <a:spcBef>
                <a:spcPct val="0"/>
              </a:spcBef>
              <a:spcAft>
                <a:spcPct val="0"/>
              </a:spcAft>
              <a:defRPr>
                <a:solidFill>
                  <a:schemeClr val="tx1"/>
                </a:solidFill>
                <a:latin typeface="Arial" charset="0"/>
                <a:cs typeface="Arial" charset="0"/>
              </a:defRPr>
            </a:lvl8pPr>
            <a:lvl9pPr marL="3813144" indent="-224303" eaLnBrk="0" fontAlgn="base" hangingPunct="0">
              <a:spcBef>
                <a:spcPct val="0"/>
              </a:spcBef>
              <a:spcAft>
                <a:spcPct val="0"/>
              </a:spcAft>
              <a:defRPr>
                <a:solidFill>
                  <a:schemeClr val="tx1"/>
                </a:solidFill>
                <a:latin typeface="Arial" charset="0"/>
                <a:cs typeface="Arial" charset="0"/>
              </a:defRPr>
            </a:lvl9pPr>
          </a:lstStyle>
          <a:p>
            <a:pPr eaLnBrk="1" hangingPunct="1"/>
            <a:fld id="{476476BC-D52A-4546-819B-026F64AC7994}" type="slidenum">
              <a:rPr lang="en-US" altLang="en-US" smtClean="0"/>
              <a:pPr eaLnBrk="1" hangingPunct="1"/>
              <a:t>4</a:t>
            </a:fld>
            <a:endParaRPr lang="en-US" altLang="en-US" dirty="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xfrm>
            <a:off x="381000" y="4415791"/>
            <a:ext cx="6172200" cy="418338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1000" dirty="0"/>
          </a:p>
        </p:txBody>
      </p:sp>
    </p:spTree>
    <p:extLst>
      <p:ext uri="{BB962C8B-B14F-4D97-AF65-F5344CB8AC3E}">
        <p14:creationId xmlns:p14="http://schemas.microsoft.com/office/powerpoint/2010/main" val="16015473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28984" indent="-280378" eaLnBrk="0" hangingPunct="0">
              <a:defRPr>
                <a:solidFill>
                  <a:schemeClr val="tx1"/>
                </a:solidFill>
                <a:latin typeface="Arial" charset="0"/>
                <a:cs typeface="Arial" charset="0"/>
              </a:defRPr>
            </a:lvl2pPr>
            <a:lvl3pPr marL="1121514" indent="-224303" eaLnBrk="0" hangingPunct="0">
              <a:defRPr>
                <a:solidFill>
                  <a:schemeClr val="tx1"/>
                </a:solidFill>
                <a:latin typeface="Arial" charset="0"/>
                <a:cs typeface="Arial" charset="0"/>
              </a:defRPr>
            </a:lvl3pPr>
            <a:lvl4pPr marL="1570118" indent="-224303" eaLnBrk="0" hangingPunct="0">
              <a:defRPr>
                <a:solidFill>
                  <a:schemeClr val="tx1"/>
                </a:solidFill>
                <a:latin typeface="Arial" charset="0"/>
                <a:cs typeface="Arial" charset="0"/>
              </a:defRPr>
            </a:lvl4pPr>
            <a:lvl5pPr marL="2018724" indent="-224303" eaLnBrk="0" hangingPunct="0">
              <a:defRPr>
                <a:solidFill>
                  <a:schemeClr val="tx1"/>
                </a:solidFill>
                <a:latin typeface="Arial" charset="0"/>
                <a:cs typeface="Arial" charset="0"/>
              </a:defRPr>
            </a:lvl5pPr>
            <a:lvl6pPr marL="2467329" indent="-224303" eaLnBrk="0" fontAlgn="base" hangingPunct="0">
              <a:spcBef>
                <a:spcPct val="0"/>
              </a:spcBef>
              <a:spcAft>
                <a:spcPct val="0"/>
              </a:spcAft>
              <a:defRPr>
                <a:solidFill>
                  <a:schemeClr val="tx1"/>
                </a:solidFill>
                <a:latin typeface="Arial" charset="0"/>
                <a:cs typeface="Arial" charset="0"/>
              </a:defRPr>
            </a:lvl6pPr>
            <a:lvl7pPr marL="2915934" indent="-224303" eaLnBrk="0" fontAlgn="base" hangingPunct="0">
              <a:spcBef>
                <a:spcPct val="0"/>
              </a:spcBef>
              <a:spcAft>
                <a:spcPct val="0"/>
              </a:spcAft>
              <a:defRPr>
                <a:solidFill>
                  <a:schemeClr val="tx1"/>
                </a:solidFill>
                <a:latin typeface="Arial" charset="0"/>
                <a:cs typeface="Arial" charset="0"/>
              </a:defRPr>
            </a:lvl7pPr>
            <a:lvl8pPr marL="3364540" indent="-224303" eaLnBrk="0" fontAlgn="base" hangingPunct="0">
              <a:spcBef>
                <a:spcPct val="0"/>
              </a:spcBef>
              <a:spcAft>
                <a:spcPct val="0"/>
              </a:spcAft>
              <a:defRPr>
                <a:solidFill>
                  <a:schemeClr val="tx1"/>
                </a:solidFill>
                <a:latin typeface="Arial" charset="0"/>
                <a:cs typeface="Arial" charset="0"/>
              </a:defRPr>
            </a:lvl8pPr>
            <a:lvl9pPr marL="3813144" indent="-224303" eaLnBrk="0" fontAlgn="base" hangingPunct="0">
              <a:spcBef>
                <a:spcPct val="0"/>
              </a:spcBef>
              <a:spcAft>
                <a:spcPct val="0"/>
              </a:spcAft>
              <a:defRPr>
                <a:solidFill>
                  <a:schemeClr val="tx1"/>
                </a:solidFill>
                <a:latin typeface="Arial" charset="0"/>
                <a:cs typeface="Arial" charset="0"/>
              </a:defRPr>
            </a:lvl9pPr>
          </a:lstStyle>
          <a:p>
            <a:pPr eaLnBrk="1" hangingPunct="1"/>
            <a:fld id="{476476BC-D52A-4546-819B-026F64AC7994}" type="slidenum">
              <a:rPr lang="en-US" altLang="en-US" smtClean="0"/>
              <a:pPr eaLnBrk="1" hangingPunct="1"/>
              <a:t>5</a:t>
            </a:fld>
            <a:endParaRPr lang="en-US" altLang="en-US" dirty="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xfrm>
            <a:off x="381000" y="4415791"/>
            <a:ext cx="6172200" cy="418338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1000" dirty="0"/>
          </a:p>
        </p:txBody>
      </p:sp>
    </p:spTree>
    <p:extLst>
      <p:ext uri="{BB962C8B-B14F-4D97-AF65-F5344CB8AC3E}">
        <p14:creationId xmlns:p14="http://schemas.microsoft.com/office/powerpoint/2010/main" val="28909923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28984" indent="-280378" eaLnBrk="0" hangingPunct="0">
              <a:defRPr>
                <a:solidFill>
                  <a:schemeClr val="tx1"/>
                </a:solidFill>
                <a:latin typeface="Arial" charset="0"/>
                <a:cs typeface="Arial" charset="0"/>
              </a:defRPr>
            </a:lvl2pPr>
            <a:lvl3pPr marL="1121514" indent="-224303" eaLnBrk="0" hangingPunct="0">
              <a:defRPr>
                <a:solidFill>
                  <a:schemeClr val="tx1"/>
                </a:solidFill>
                <a:latin typeface="Arial" charset="0"/>
                <a:cs typeface="Arial" charset="0"/>
              </a:defRPr>
            </a:lvl3pPr>
            <a:lvl4pPr marL="1570118" indent="-224303" eaLnBrk="0" hangingPunct="0">
              <a:defRPr>
                <a:solidFill>
                  <a:schemeClr val="tx1"/>
                </a:solidFill>
                <a:latin typeface="Arial" charset="0"/>
                <a:cs typeface="Arial" charset="0"/>
              </a:defRPr>
            </a:lvl4pPr>
            <a:lvl5pPr marL="2018724" indent="-224303" eaLnBrk="0" hangingPunct="0">
              <a:defRPr>
                <a:solidFill>
                  <a:schemeClr val="tx1"/>
                </a:solidFill>
                <a:latin typeface="Arial" charset="0"/>
                <a:cs typeface="Arial" charset="0"/>
              </a:defRPr>
            </a:lvl5pPr>
            <a:lvl6pPr marL="2467329" indent="-224303" eaLnBrk="0" fontAlgn="base" hangingPunct="0">
              <a:spcBef>
                <a:spcPct val="0"/>
              </a:spcBef>
              <a:spcAft>
                <a:spcPct val="0"/>
              </a:spcAft>
              <a:defRPr>
                <a:solidFill>
                  <a:schemeClr val="tx1"/>
                </a:solidFill>
                <a:latin typeface="Arial" charset="0"/>
                <a:cs typeface="Arial" charset="0"/>
              </a:defRPr>
            </a:lvl6pPr>
            <a:lvl7pPr marL="2915934" indent="-224303" eaLnBrk="0" fontAlgn="base" hangingPunct="0">
              <a:spcBef>
                <a:spcPct val="0"/>
              </a:spcBef>
              <a:spcAft>
                <a:spcPct val="0"/>
              </a:spcAft>
              <a:defRPr>
                <a:solidFill>
                  <a:schemeClr val="tx1"/>
                </a:solidFill>
                <a:latin typeface="Arial" charset="0"/>
                <a:cs typeface="Arial" charset="0"/>
              </a:defRPr>
            </a:lvl7pPr>
            <a:lvl8pPr marL="3364540" indent="-224303" eaLnBrk="0" fontAlgn="base" hangingPunct="0">
              <a:spcBef>
                <a:spcPct val="0"/>
              </a:spcBef>
              <a:spcAft>
                <a:spcPct val="0"/>
              </a:spcAft>
              <a:defRPr>
                <a:solidFill>
                  <a:schemeClr val="tx1"/>
                </a:solidFill>
                <a:latin typeface="Arial" charset="0"/>
                <a:cs typeface="Arial" charset="0"/>
              </a:defRPr>
            </a:lvl8pPr>
            <a:lvl9pPr marL="3813144" indent="-224303" eaLnBrk="0" fontAlgn="base" hangingPunct="0">
              <a:spcBef>
                <a:spcPct val="0"/>
              </a:spcBef>
              <a:spcAft>
                <a:spcPct val="0"/>
              </a:spcAft>
              <a:defRPr>
                <a:solidFill>
                  <a:schemeClr val="tx1"/>
                </a:solidFill>
                <a:latin typeface="Arial" charset="0"/>
                <a:cs typeface="Arial" charset="0"/>
              </a:defRPr>
            </a:lvl9pPr>
          </a:lstStyle>
          <a:p>
            <a:pPr eaLnBrk="1" hangingPunct="1"/>
            <a:fld id="{476476BC-D52A-4546-819B-026F64AC7994}" type="slidenum">
              <a:rPr lang="en-US" altLang="en-US" smtClean="0"/>
              <a:pPr eaLnBrk="1" hangingPunct="1"/>
              <a:t>6</a:t>
            </a:fld>
            <a:endParaRPr lang="en-US" altLang="en-US" dirty="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xfrm>
            <a:off x="381000" y="4415791"/>
            <a:ext cx="6172200" cy="418338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1000" dirty="0"/>
          </a:p>
        </p:txBody>
      </p:sp>
    </p:spTree>
    <p:extLst>
      <p:ext uri="{BB962C8B-B14F-4D97-AF65-F5344CB8AC3E}">
        <p14:creationId xmlns:p14="http://schemas.microsoft.com/office/powerpoint/2010/main" val="4975492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28984" indent="-280378" eaLnBrk="0" hangingPunct="0">
              <a:defRPr>
                <a:solidFill>
                  <a:schemeClr val="tx1"/>
                </a:solidFill>
                <a:latin typeface="Arial" charset="0"/>
                <a:cs typeface="Arial" charset="0"/>
              </a:defRPr>
            </a:lvl2pPr>
            <a:lvl3pPr marL="1121514" indent="-224303" eaLnBrk="0" hangingPunct="0">
              <a:defRPr>
                <a:solidFill>
                  <a:schemeClr val="tx1"/>
                </a:solidFill>
                <a:latin typeface="Arial" charset="0"/>
                <a:cs typeface="Arial" charset="0"/>
              </a:defRPr>
            </a:lvl3pPr>
            <a:lvl4pPr marL="1570118" indent="-224303" eaLnBrk="0" hangingPunct="0">
              <a:defRPr>
                <a:solidFill>
                  <a:schemeClr val="tx1"/>
                </a:solidFill>
                <a:latin typeface="Arial" charset="0"/>
                <a:cs typeface="Arial" charset="0"/>
              </a:defRPr>
            </a:lvl4pPr>
            <a:lvl5pPr marL="2018724" indent="-224303" eaLnBrk="0" hangingPunct="0">
              <a:defRPr>
                <a:solidFill>
                  <a:schemeClr val="tx1"/>
                </a:solidFill>
                <a:latin typeface="Arial" charset="0"/>
                <a:cs typeface="Arial" charset="0"/>
              </a:defRPr>
            </a:lvl5pPr>
            <a:lvl6pPr marL="2467329" indent="-224303" eaLnBrk="0" fontAlgn="base" hangingPunct="0">
              <a:spcBef>
                <a:spcPct val="0"/>
              </a:spcBef>
              <a:spcAft>
                <a:spcPct val="0"/>
              </a:spcAft>
              <a:defRPr>
                <a:solidFill>
                  <a:schemeClr val="tx1"/>
                </a:solidFill>
                <a:latin typeface="Arial" charset="0"/>
                <a:cs typeface="Arial" charset="0"/>
              </a:defRPr>
            </a:lvl6pPr>
            <a:lvl7pPr marL="2915934" indent="-224303" eaLnBrk="0" fontAlgn="base" hangingPunct="0">
              <a:spcBef>
                <a:spcPct val="0"/>
              </a:spcBef>
              <a:spcAft>
                <a:spcPct val="0"/>
              </a:spcAft>
              <a:defRPr>
                <a:solidFill>
                  <a:schemeClr val="tx1"/>
                </a:solidFill>
                <a:latin typeface="Arial" charset="0"/>
                <a:cs typeface="Arial" charset="0"/>
              </a:defRPr>
            </a:lvl7pPr>
            <a:lvl8pPr marL="3364540" indent="-224303" eaLnBrk="0" fontAlgn="base" hangingPunct="0">
              <a:spcBef>
                <a:spcPct val="0"/>
              </a:spcBef>
              <a:spcAft>
                <a:spcPct val="0"/>
              </a:spcAft>
              <a:defRPr>
                <a:solidFill>
                  <a:schemeClr val="tx1"/>
                </a:solidFill>
                <a:latin typeface="Arial" charset="0"/>
                <a:cs typeface="Arial" charset="0"/>
              </a:defRPr>
            </a:lvl8pPr>
            <a:lvl9pPr marL="3813144" indent="-224303" eaLnBrk="0" fontAlgn="base" hangingPunct="0">
              <a:spcBef>
                <a:spcPct val="0"/>
              </a:spcBef>
              <a:spcAft>
                <a:spcPct val="0"/>
              </a:spcAft>
              <a:defRPr>
                <a:solidFill>
                  <a:schemeClr val="tx1"/>
                </a:solidFill>
                <a:latin typeface="Arial" charset="0"/>
                <a:cs typeface="Arial" charset="0"/>
              </a:defRPr>
            </a:lvl9pPr>
          </a:lstStyle>
          <a:p>
            <a:pPr eaLnBrk="1" hangingPunct="1"/>
            <a:fld id="{476476BC-D52A-4546-819B-026F64AC7994}" type="slidenum">
              <a:rPr lang="en-US" altLang="en-US" smtClean="0"/>
              <a:pPr eaLnBrk="1" hangingPunct="1"/>
              <a:t>7</a:t>
            </a:fld>
            <a:endParaRPr lang="en-US" altLang="en-US" dirty="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xfrm>
            <a:off x="381000" y="4415791"/>
            <a:ext cx="6172200" cy="418338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1000" dirty="0"/>
          </a:p>
        </p:txBody>
      </p:sp>
    </p:spTree>
    <p:extLst>
      <p:ext uri="{BB962C8B-B14F-4D97-AF65-F5344CB8AC3E}">
        <p14:creationId xmlns:p14="http://schemas.microsoft.com/office/powerpoint/2010/main" val="8459218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28984" indent="-280378" eaLnBrk="0" hangingPunct="0">
              <a:defRPr>
                <a:solidFill>
                  <a:schemeClr val="tx1"/>
                </a:solidFill>
                <a:latin typeface="Arial" charset="0"/>
                <a:cs typeface="Arial" charset="0"/>
              </a:defRPr>
            </a:lvl2pPr>
            <a:lvl3pPr marL="1121514" indent="-224303" eaLnBrk="0" hangingPunct="0">
              <a:defRPr>
                <a:solidFill>
                  <a:schemeClr val="tx1"/>
                </a:solidFill>
                <a:latin typeface="Arial" charset="0"/>
                <a:cs typeface="Arial" charset="0"/>
              </a:defRPr>
            </a:lvl3pPr>
            <a:lvl4pPr marL="1570118" indent="-224303" eaLnBrk="0" hangingPunct="0">
              <a:defRPr>
                <a:solidFill>
                  <a:schemeClr val="tx1"/>
                </a:solidFill>
                <a:latin typeface="Arial" charset="0"/>
                <a:cs typeface="Arial" charset="0"/>
              </a:defRPr>
            </a:lvl4pPr>
            <a:lvl5pPr marL="2018724" indent="-224303" eaLnBrk="0" hangingPunct="0">
              <a:defRPr>
                <a:solidFill>
                  <a:schemeClr val="tx1"/>
                </a:solidFill>
                <a:latin typeface="Arial" charset="0"/>
                <a:cs typeface="Arial" charset="0"/>
              </a:defRPr>
            </a:lvl5pPr>
            <a:lvl6pPr marL="2467329" indent="-224303" eaLnBrk="0" fontAlgn="base" hangingPunct="0">
              <a:spcBef>
                <a:spcPct val="0"/>
              </a:spcBef>
              <a:spcAft>
                <a:spcPct val="0"/>
              </a:spcAft>
              <a:defRPr>
                <a:solidFill>
                  <a:schemeClr val="tx1"/>
                </a:solidFill>
                <a:latin typeface="Arial" charset="0"/>
                <a:cs typeface="Arial" charset="0"/>
              </a:defRPr>
            </a:lvl6pPr>
            <a:lvl7pPr marL="2915934" indent="-224303" eaLnBrk="0" fontAlgn="base" hangingPunct="0">
              <a:spcBef>
                <a:spcPct val="0"/>
              </a:spcBef>
              <a:spcAft>
                <a:spcPct val="0"/>
              </a:spcAft>
              <a:defRPr>
                <a:solidFill>
                  <a:schemeClr val="tx1"/>
                </a:solidFill>
                <a:latin typeface="Arial" charset="0"/>
                <a:cs typeface="Arial" charset="0"/>
              </a:defRPr>
            </a:lvl7pPr>
            <a:lvl8pPr marL="3364540" indent="-224303" eaLnBrk="0" fontAlgn="base" hangingPunct="0">
              <a:spcBef>
                <a:spcPct val="0"/>
              </a:spcBef>
              <a:spcAft>
                <a:spcPct val="0"/>
              </a:spcAft>
              <a:defRPr>
                <a:solidFill>
                  <a:schemeClr val="tx1"/>
                </a:solidFill>
                <a:latin typeface="Arial" charset="0"/>
                <a:cs typeface="Arial" charset="0"/>
              </a:defRPr>
            </a:lvl8pPr>
            <a:lvl9pPr marL="3813144" indent="-224303" eaLnBrk="0" fontAlgn="base" hangingPunct="0">
              <a:spcBef>
                <a:spcPct val="0"/>
              </a:spcBef>
              <a:spcAft>
                <a:spcPct val="0"/>
              </a:spcAft>
              <a:defRPr>
                <a:solidFill>
                  <a:schemeClr val="tx1"/>
                </a:solidFill>
                <a:latin typeface="Arial" charset="0"/>
                <a:cs typeface="Arial" charset="0"/>
              </a:defRPr>
            </a:lvl9pPr>
          </a:lstStyle>
          <a:p>
            <a:pPr eaLnBrk="1" hangingPunct="1"/>
            <a:fld id="{476476BC-D52A-4546-819B-026F64AC7994}" type="slidenum">
              <a:rPr lang="en-US" altLang="en-US" smtClean="0"/>
              <a:pPr eaLnBrk="1" hangingPunct="1"/>
              <a:t>8</a:t>
            </a:fld>
            <a:endParaRPr lang="en-US" altLang="en-US" dirty="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xfrm>
            <a:off x="381000" y="4415791"/>
            <a:ext cx="6172200" cy="418338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1000" dirty="0"/>
          </a:p>
        </p:txBody>
      </p:sp>
    </p:spTree>
    <p:extLst>
      <p:ext uri="{BB962C8B-B14F-4D97-AF65-F5344CB8AC3E}">
        <p14:creationId xmlns:p14="http://schemas.microsoft.com/office/powerpoint/2010/main" val="3655944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2" name="Rectangle 8"/>
          <p:cNvSpPr>
            <a:spLocks noChangeArrowheads="1"/>
          </p:cNvSpPr>
          <p:nvPr/>
        </p:nvSpPr>
        <p:spPr bwMode="auto">
          <a:xfrm>
            <a:off x="0" y="6629400"/>
            <a:ext cx="9144000" cy="228600"/>
          </a:xfrm>
          <a:prstGeom prst="rect">
            <a:avLst/>
          </a:prstGeom>
          <a:solidFill>
            <a:schemeClr val="accent2"/>
          </a:solidFill>
          <a:ln w="9525">
            <a:noFill/>
            <a:miter lim="800000"/>
            <a:headEnd/>
            <a:tailEnd/>
          </a:ln>
          <a:effectLst/>
        </p:spPr>
        <p:txBody>
          <a:bodyPr wrap="none" anchor="ctr"/>
          <a:lstStyle/>
          <a:p>
            <a:endParaRPr lang="en-US" dirty="0"/>
          </a:p>
        </p:txBody>
      </p:sp>
      <p:sp>
        <p:nvSpPr>
          <p:cNvPr id="1033" name="Rectangle 9"/>
          <p:cNvSpPr>
            <a:spLocks noChangeArrowheads="1"/>
          </p:cNvSpPr>
          <p:nvPr/>
        </p:nvSpPr>
        <p:spPr bwMode="auto">
          <a:xfrm>
            <a:off x="141288" y="6400800"/>
            <a:ext cx="184150" cy="228600"/>
          </a:xfrm>
          <a:prstGeom prst="rect">
            <a:avLst/>
          </a:prstGeom>
          <a:noFill/>
          <a:ln w="9525">
            <a:noFill/>
            <a:miter lim="800000"/>
            <a:headEnd/>
            <a:tailEnd/>
          </a:ln>
          <a:effectLst/>
        </p:spPr>
        <p:txBody>
          <a:bodyPr wrap="none">
            <a:spAutoFit/>
          </a:bodyPr>
          <a:lstStyle/>
          <a:p>
            <a:endParaRPr lang="en-US" sz="900" dirty="0">
              <a:solidFill>
                <a:schemeClr val="bg2"/>
              </a:solidFill>
              <a:latin typeface="Verdana"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2400">
          <a:solidFill>
            <a:schemeClr val="tx2"/>
          </a:solidFill>
          <a:latin typeface="+mj-lt"/>
          <a:ea typeface="+mj-ea"/>
          <a:cs typeface="+mj-cs"/>
        </a:defRPr>
      </a:lvl1pPr>
      <a:lvl2pPr algn="l" rtl="0" eaLnBrk="1" fontAlgn="base" hangingPunct="1">
        <a:spcBef>
          <a:spcPct val="0"/>
        </a:spcBef>
        <a:spcAft>
          <a:spcPct val="0"/>
        </a:spcAft>
        <a:defRPr sz="2400">
          <a:solidFill>
            <a:schemeClr val="tx2"/>
          </a:solidFill>
          <a:latin typeface="Verdana" pitchFamily="34" charset="0"/>
        </a:defRPr>
      </a:lvl2pPr>
      <a:lvl3pPr algn="l" rtl="0" eaLnBrk="1" fontAlgn="base" hangingPunct="1">
        <a:spcBef>
          <a:spcPct val="0"/>
        </a:spcBef>
        <a:spcAft>
          <a:spcPct val="0"/>
        </a:spcAft>
        <a:defRPr sz="2400">
          <a:solidFill>
            <a:schemeClr val="tx2"/>
          </a:solidFill>
          <a:latin typeface="Verdana" pitchFamily="34" charset="0"/>
        </a:defRPr>
      </a:lvl3pPr>
      <a:lvl4pPr algn="l" rtl="0" eaLnBrk="1" fontAlgn="base" hangingPunct="1">
        <a:spcBef>
          <a:spcPct val="0"/>
        </a:spcBef>
        <a:spcAft>
          <a:spcPct val="0"/>
        </a:spcAft>
        <a:defRPr sz="2400">
          <a:solidFill>
            <a:schemeClr val="tx2"/>
          </a:solidFill>
          <a:latin typeface="Verdana" pitchFamily="34" charset="0"/>
        </a:defRPr>
      </a:lvl4pPr>
      <a:lvl5pPr algn="l" rtl="0" eaLnBrk="1" fontAlgn="base" hangingPunct="1">
        <a:spcBef>
          <a:spcPct val="0"/>
        </a:spcBef>
        <a:spcAft>
          <a:spcPct val="0"/>
        </a:spcAft>
        <a:defRPr sz="2400">
          <a:solidFill>
            <a:schemeClr val="tx2"/>
          </a:solidFill>
          <a:latin typeface="Verdana" pitchFamily="34" charset="0"/>
        </a:defRPr>
      </a:lvl5pPr>
      <a:lvl6pPr marL="457200" algn="l" rtl="0" eaLnBrk="1" fontAlgn="base" hangingPunct="1">
        <a:spcBef>
          <a:spcPct val="0"/>
        </a:spcBef>
        <a:spcAft>
          <a:spcPct val="0"/>
        </a:spcAft>
        <a:defRPr sz="2400">
          <a:solidFill>
            <a:schemeClr val="tx2"/>
          </a:solidFill>
          <a:latin typeface="Verdana" pitchFamily="34" charset="0"/>
        </a:defRPr>
      </a:lvl6pPr>
      <a:lvl7pPr marL="914400" algn="l" rtl="0" eaLnBrk="1" fontAlgn="base" hangingPunct="1">
        <a:spcBef>
          <a:spcPct val="0"/>
        </a:spcBef>
        <a:spcAft>
          <a:spcPct val="0"/>
        </a:spcAft>
        <a:defRPr sz="2400">
          <a:solidFill>
            <a:schemeClr val="tx2"/>
          </a:solidFill>
          <a:latin typeface="Verdana" pitchFamily="34" charset="0"/>
        </a:defRPr>
      </a:lvl7pPr>
      <a:lvl8pPr marL="1371600" algn="l" rtl="0" eaLnBrk="1" fontAlgn="base" hangingPunct="1">
        <a:spcBef>
          <a:spcPct val="0"/>
        </a:spcBef>
        <a:spcAft>
          <a:spcPct val="0"/>
        </a:spcAft>
        <a:defRPr sz="2400">
          <a:solidFill>
            <a:schemeClr val="tx2"/>
          </a:solidFill>
          <a:latin typeface="Verdana" pitchFamily="34" charset="0"/>
        </a:defRPr>
      </a:lvl8pPr>
      <a:lvl9pPr marL="1828800" algn="l" rtl="0" eaLnBrk="1" fontAlgn="base" hangingPunct="1">
        <a:spcBef>
          <a:spcPct val="0"/>
        </a:spcBef>
        <a:spcAft>
          <a:spcPct val="0"/>
        </a:spcAft>
        <a:defRPr sz="2400">
          <a:solidFill>
            <a:schemeClr val="tx2"/>
          </a:solidFill>
          <a:latin typeface="Verdana" pitchFamily="34" charset="0"/>
        </a:defRPr>
      </a:lvl9pPr>
    </p:titleStyle>
    <p:bodyStyle>
      <a:lvl1pPr marL="342900" indent="-342900" algn="l" rtl="0" eaLnBrk="1" fontAlgn="base" hangingPunct="1">
        <a:spcBef>
          <a:spcPct val="20000"/>
        </a:spcBef>
        <a:spcAft>
          <a:spcPct val="0"/>
        </a:spcAft>
        <a:buChar char="•"/>
        <a:defRPr sz="24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600">
          <a:solidFill>
            <a:schemeClr val="tx1"/>
          </a:solidFill>
          <a:latin typeface="+mn-lt"/>
        </a:defRPr>
      </a:lvl5pPr>
      <a:lvl6pPr marL="2514600" indent="-228600" algn="l" rtl="0" eaLnBrk="1" fontAlgn="base" hangingPunct="1">
        <a:spcBef>
          <a:spcPct val="20000"/>
        </a:spcBef>
        <a:spcAft>
          <a:spcPct val="0"/>
        </a:spcAft>
        <a:buChar char="•"/>
        <a:defRPr sz="1600">
          <a:solidFill>
            <a:schemeClr val="tx1"/>
          </a:solidFill>
          <a:latin typeface="+mn-lt"/>
        </a:defRPr>
      </a:lvl6pPr>
      <a:lvl7pPr marL="2971800" indent="-228600" algn="l" rtl="0" eaLnBrk="1" fontAlgn="base" hangingPunct="1">
        <a:spcBef>
          <a:spcPct val="20000"/>
        </a:spcBef>
        <a:spcAft>
          <a:spcPct val="0"/>
        </a:spcAft>
        <a:buChar char="•"/>
        <a:defRPr sz="1600">
          <a:solidFill>
            <a:schemeClr val="tx1"/>
          </a:solidFill>
          <a:latin typeface="+mn-lt"/>
        </a:defRPr>
      </a:lvl7pPr>
      <a:lvl8pPr marL="3429000" indent="-228600" algn="l" rtl="0" eaLnBrk="1" fontAlgn="base" hangingPunct="1">
        <a:spcBef>
          <a:spcPct val="20000"/>
        </a:spcBef>
        <a:spcAft>
          <a:spcPct val="0"/>
        </a:spcAft>
        <a:buChar char="•"/>
        <a:defRPr sz="1600">
          <a:solidFill>
            <a:schemeClr val="tx1"/>
          </a:solidFill>
          <a:latin typeface="+mn-lt"/>
        </a:defRPr>
      </a:lvl8pPr>
      <a:lvl9pPr marL="388620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00600"/>
          </a:xfrm>
        </p:spPr>
        <p:txBody>
          <a:bodyPr/>
          <a:lstStyle/>
          <a:p>
            <a:pPr algn="ctr">
              <a:buNone/>
            </a:pPr>
            <a:endParaRPr lang="en-US" b="1" dirty="0"/>
          </a:p>
          <a:p>
            <a:pPr algn="ctr">
              <a:buNone/>
            </a:pPr>
            <a:r>
              <a:rPr lang="en-US" sz="4000" b="1" dirty="0">
                <a:latin typeface="Arial" pitchFamily="34" charset="0"/>
                <a:cs typeface="Arial" pitchFamily="34" charset="0"/>
              </a:rPr>
              <a:t>Revised FIAP</a:t>
            </a:r>
          </a:p>
          <a:p>
            <a:pPr algn="ctr">
              <a:buNone/>
            </a:pPr>
            <a:endParaRPr lang="en-US" sz="2000" b="1" dirty="0">
              <a:latin typeface="Arial" pitchFamily="34" charset="0"/>
              <a:cs typeface="Arial" pitchFamily="34" charset="0"/>
            </a:endParaRPr>
          </a:p>
          <a:p>
            <a:pPr algn="ctr">
              <a:buNone/>
            </a:pPr>
            <a:r>
              <a:rPr lang="en-US" sz="2000" b="1" dirty="0">
                <a:latin typeface="Arial" pitchFamily="34" charset="0"/>
                <a:cs typeface="Arial" pitchFamily="34" charset="0"/>
              </a:rPr>
              <a:t>Presentation to The University of Pennsylvania </a:t>
            </a:r>
          </a:p>
          <a:p>
            <a:pPr algn="ctr">
              <a:buNone/>
            </a:pPr>
            <a:r>
              <a:rPr lang="en-US" sz="2000" b="1" dirty="0">
                <a:latin typeface="Arial" pitchFamily="34" charset="0"/>
                <a:cs typeface="Arial" pitchFamily="34" charset="0"/>
              </a:rPr>
              <a:t>Faculty Senate</a:t>
            </a:r>
          </a:p>
          <a:p>
            <a:pPr algn="ctr">
              <a:buNone/>
            </a:pPr>
            <a:endParaRPr lang="en-US" sz="2000" b="1" dirty="0">
              <a:latin typeface="Arial" pitchFamily="34" charset="0"/>
              <a:cs typeface="Arial" pitchFamily="34" charset="0"/>
            </a:endParaRPr>
          </a:p>
          <a:p>
            <a:pPr algn="ctr">
              <a:buNone/>
            </a:pPr>
            <a:r>
              <a:rPr lang="en-US" sz="2000" b="1" dirty="0">
                <a:latin typeface="Arial" pitchFamily="34" charset="0"/>
                <a:cs typeface="Arial" pitchFamily="34" charset="0"/>
              </a:rPr>
              <a:t>September 6, 2023</a:t>
            </a:r>
            <a:endParaRPr lang="en-US" dirty="0">
              <a:latin typeface="Arial" pitchFamily="34" charset="0"/>
              <a:cs typeface="Arial" pitchFamily="34" charset="0"/>
            </a:endParaRPr>
          </a:p>
          <a:p>
            <a:pPr algn="ctr">
              <a:buNone/>
            </a:pPr>
            <a:r>
              <a:rPr lang="en-US" sz="2000" dirty="0">
                <a:latin typeface="Arial" pitchFamily="34" charset="0"/>
                <a:cs typeface="Arial" pitchFamily="34" charset="0"/>
              </a:rPr>
              <a:t> </a:t>
            </a:r>
          </a:p>
          <a:p>
            <a:pPr algn="ctr">
              <a:buNone/>
            </a:pPr>
            <a:r>
              <a:rPr lang="en-US" sz="2000" dirty="0">
                <a:latin typeface="Arial" pitchFamily="34" charset="0"/>
                <a:cs typeface="Arial" pitchFamily="34" charset="0"/>
              </a:rPr>
              <a:t>Associate General Counsel</a:t>
            </a:r>
          </a:p>
          <a:p>
            <a:pPr algn="ctr">
              <a:buNone/>
            </a:pPr>
            <a:r>
              <a:rPr lang="en-US" sz="2000" dirty="0">
                <a:latin typeface="Arial" pitchFamily="34" charset="0"/>
                <a:cs typeface="Arial" pitchFamily="34" charset="0"/>
              </a:rPr>
              <a:t>Office of General Counsel</a:t>
            </a:r>
          </a:p>
          <a:p>
            <a:pPr algn="ctr">
              <a:buNone/>
            </a:pPr>
            <a:r>
              <a:rPr lang="en-US" sz="2000" dirty="0">
                <a:latin typeface="Arial" pitchFamily="34" charset="0"/>
                <a:cs typeface="Arial" pitchFamily="34" charset="0"/>
              </a:rPr>
              <a:t>The University of Pennsylvania</a:t>
            </a:r>
          </a:p>
        </p:txBody>
      </p:sp>
      <p:pic>
        <p:nvPicPr>
          <p:cNvPr id="15362" name="Picture 2" descr="Penn Mark graphic"/>
          <p:cNvPicPr>
            <a:picLocks noChangeAspect="1" noChangeArrowheads="1"/>
          </p:cNvPicPr>
          <p:nvPr/>
        </p:nvPicPr>
        <p:blipFill>
          <a:blip r:embed="rId3" cstate="print"/>
          <a:srcRect/>
          <a:stretch>
            <a:fillRect/>
          </a:stretch>
        </p:blipFill>
        <p:spPr bwMode="auto">
          <a:xfrm>
            <a:off x="6248400" y="304800"/>
            <a:ext cx="2543175" cy="838201"/>
          </a:xfrm>
          <a:prstGeom prst="rect">
            <a:avLst/>
          </a:prstGeom>
          <a:noFill/>
        </p:spPr>
      </p:pic>
      <p:sp>
        <p:nvSpPr>
          <p:cNvPr id="5" name="Title 4">
            <a:extLst>
              <a:ext uri="{FF2B5EF4-FFF2-40B4-BE49-F238E27FC236}">
                <a16:creationId xmlns:a16="http://schemas.microsoft.com/office/drawing/2014/main" id="{547C968C-9626-F13C-E002-6B5215718692}"/>
              </a:ext>
            </a:extLst>
          </p:cNvPr>
          <p:cNvSpPr>
            <a:spLocks noGrp="1"/>
          </p:cNvSpPr>
          <p:nvPr>
            <p:ph type="title"/>
          </p:nvPr>
        </p:nvSpPr>
        <p:spPr/>
        <p:txBody>
          <a:bodyPr/>
          <a:lstStyle/>
          <a:p>
            <a:r>
              <a:rPr lang="en-US" dirty="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Line 4"/>
          <p:cNvSpPr>
            <a:spLocks noChangeShapeType="1"/>
          </p:cNvSpPr>
          <p:nvPr/>
        </p:nvSpPr>
        <p:spPr bwMode="auto">
          <a:xfrm>
            <a:off x="949514" y="1295400"/>
            <a:ext cx="767080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97" name="Text Box 7"/>
          <p:cNvSpPr txBox="1">
            <a:spLocks noChangeArrowheads="1"/>
          </p:cNvSpPr>
          <p:nvPr/>
        </p:nvSpPr>
        <p:spPr bwMode="auto">
          <a:xfrm>
            <a:off x="974725" y="613251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dirty="0"/>
          </a:p>
        </p:txBody>
      </p:sp>
      <p:sp>
        <p:nvSpPr>
          <p:cNvPr id="8199" name="TextBox 1"/>
          <p:cNvSpPr txBox="1">
            <a:spLocks noChangeArrowheads="1"/>
          </p:cNvSpPr>
          <p:nvPr/>
        </p:nvSpPr>
        <p:spPr bwMode="auto">
          <a:xfrm>
            <a:off x="762000" y="5410200"/>
            <a:ext cx="31845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1000" b="1" dirty="0"/>
              <a:t>   </a:t>
            </a:r>
          </a:p>
        </p:txBody>
      </p:sp>
      <p:sp>
        <p:nvSpPr>
          <p:cNvPr id="11" name="Rectangle 10"/>
          <p:cNvSpPr/>
          <p:nvPr/>
        </p:nvSpPr>
        <p:spPr>
          <a:xfrm>
            <a:off x="533400" y="685800"/>
            <a:ext cx="5638800" cy="461665"/>
          </a:xfrm>
          <a:prstGeom prst="rect">
            <a:avLst/>
          </a:prstGeom>
        </p:spPr>
        <p:txBody>
          <a:bodyPr wrap="square">
            <a:spAutoFit/>
          </a:bodyPr>
          <a:lstStyle/>
          <a:p>
            <a:r>
              <a:rPr lang="en-US" sz="2400" b="1" dirty="0">
                <a:ea typeface="Times New Roman" charset="0"/>
                <a:cs typeface="Arial" charset="0"/>
              </a:rPr>
              <a:t>Presentation Outline</a:t>
            </a:r>
            <a:endParaRPr lang="en-US" sz="2400" b="1" dirty="0"/>
          </a:p>
        </p:txBody>
      </p:sp>
      <p:pic>
        <p:nvPicPr>
          <p:cNvPr id="9" name="Picture 2" descr="Penn Mark graphic"/>
          <p:cNvPicPr>
            <a:picLocks noChangeAspect="1" noChangeArrowheads="1"/>
          </p:cNvPicPr>
          <p:nvPr/>
        </p:nvPicPr>
        <p:blipFill>
          <a:blip r:embed="rId3" cstate="print"/>
          <a:srcRect/>
          <a:stretch>
            <a:fillRect/>
          </a:stretch>
        </p:blipFill>
        <p:spPr bwMode="auto">
          <a:xfrm>
            <a:off x="6248400" y="304800"/>
            <a:ext cx="2543175" cy="838201"/>
          </a:xfrm>
          <a:prstGeom prst="rect">
            <a:avLst/>
          </a:prstGeom>
          <a:noFill/>
        </p:spPr>
      </p:pic>
      <p:sp>
        <p:nvSpPr>
          <p:cNvPr id="4" name="Rectangle 3"/>
          <p:cNvSpPr/>
          <p:nvPr/>
        </p:nvSpPr>
        <p:spPr>
          <a:xfrm>
            <a:off x="519023" y="1299864"/>
            <a:ext cx="8029575" cy="2793842"/>
          </a:xfrm>
          <a:prstGeom prst="rect">
            <a:avLst/>
          </a:prstGeom>
        </p:spPr>
        <p:txBody>
          <a:bodyPr wrap="square">
            <a:spAutoFit/>
          </a:bodyPr>
          <a:lstStyle/>
          <a:p>
            <a:pPr marL="342900" indent="-342900">
              <a:lnSpc>
                <a:spcPct val="150000"/>
              </a:lnSpc>
              <a:spcBef>
                <a:spcPts val="0"/>
              </a:spcBef>
              <a:spcAft>
                <a:spcPts val="0"/>
              </a:spcAft>
              <a:buFont typeface="Arial" panose="020B0604020202020204" pitchFamily="34" charset="0"/>
              <a:buChar char="•"/>
            </a:pPr>
            <a:r>
              <a:rPr lang="en-US" sz="2400" dirty="0">
                <a:latin typeface="Arial" panose="020B0604020202020204" pitchFamily="34" charset="0"/>
                <a:ea typeface="Calibri" panose="020F0502020204030204" pitchFamily="34" charset="0"/>
                <a:cs typeface="Arial" panose="020B0604020202020204" pitchFamily="34" charset="0"/>
              </a:rPr>
              <a:t>Summary of Prior FIAP</a:t>
            </a:r>
          </a:p>
          <a:p>
            <a:pPr marL="342900" indent="-342900">
              <a:lnSpc>
                <a:spcPct val="150000"/>
              </a:lnSpc>
              <a:spcBef>
                <a:spcPts val="0"/>
              </a:spcBef>
              <a:spcAft>
                <a:spcPts val="0"/>
              </a:spcAft>
              <a:buFont typeface="Arial" panose="020B0604020202020204" pitchFamily="34" charset="0"/>
              <a:buChar char="•"/>
            </a:pPr>
            <a:r>
              <a:rPr lang="en-US" sz="2400" dirty="0">
                <a:latin typeface="Arial" panose="020B0604020202020204" pitchFamily="34" charset="0"/>
                <a:ea typeface="Calibri" panose="020F0502020204030204" pitchFamily="34" charset="0"/>
                <a:cs typeface="Arial" panose="020B0604020202020204" pitchFamily="34" charset="0"/>
              </a:rPr>
              <a:t>Concerns with Prior FIAP</a:t>
            </a:r>
          </a:p>
          <a:p>
            <a:pPr marL="342900" indent="-342900">
              <a:lnSpc>
                <a:spcPct val="150000"/>
              </a:lnSpc>
              <a:spcBef>
                <a:spcPts val="0"/>
              </a:spcBef>
              <a:spcAft>
                <a:spcPts val="0"/>
              </a:spcAft>
              <a:buFont typeface="Arial" panose="020B0604020202020204" pitchFamily="34" charset="0"/>
              <a:buChar char="•"/>
            </a:pPr>
            <a:r>
              <a:rPr lang="en-US" sz="2400" dirty="0">
                <a:latin typeface="Arial" panose="020B0604020202020204" pitchFamily="34" charset="0"/>
                <a:ea typeface="Calibri" panose="020F0502020204030204" pitchFamily="34" charset="0"/>
                <a:cs typeface="Arial" panose="020B0604020202020204" pitchFamily="34" charset="0"/>
              </a:rPr>
              <a:t>Summary of New FIAP  </a:t>
            </a:r>
          </a:p>
          <a:p>
            <a:pPr marL="342900" indent="-342900">
              <a:lnSpc>
                <a:spcPct val="150000"/>
              </a:lnSpc>
              <a:spcBef>
                <a:spcPts val="0"/>
              </a:spcBef>
              <a:spcAft>
                <a:spcPts val="0"/>
              </a:spcAft>
              <a:buFont typeface="Arial" panose="020B0604020202020204" pitchFamily="34" charset="0"/>
              <a:buChar char="•"/>
            </a:pPr>
            <a:r>
              <a:rPr lang="en-US" sz="2400" dirty="0">
                <a:latin typeface="Arial" panose="020B0604020202020204" pitchFamily="34" charset="0"/>
                <a:ea typeface="Calibri" panose="020F0502020204030204" pitchFamily="34" charset="0"/>
                <a:cs typeface="Arial" panose="020B0604020202020204" pitchFamily="34" charset="0"/>
              </a:rPr>
              <a:t>Impact on Prior FIAP Participants; Extension of Eligibility to Faculty Eligible under Prior FIAP</a:t>
            </a:r>
          </a:p>
        </p:txBody>
      </p:sp>
    </p:spTree>
    <p:extLst>
      <p:ext uri="{BB962C8B-B14F-4D97-AF65-F5344CB8AC3E}">
        <p14:creationId xmlns:p14="http://schemas.microsoft.com/office/powerpoint/2010/main" val="3246769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Line 4"/>
          <p:cNvSpPr>
            <a:spLocks noChangeShapeType="1"/>
          </p:cNvSpPr>
          <p:nvPr/>
        </p:nvSpPr>
        <p:spPr bwMode="auto">
          <a:xfrm>
            <a:off x="949514" y="1295400"/>
            <a:ext cx="767080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99" name="TextBox 1"/>
          <p:cNvSpPr txBox="1">
            <a:spLocks noChangeArrowheads="1"/>
          </p:cNvSpPr>
          <p:nvPr/>
        </p:nvSpPr>
        <p:spPr bwMode="auto">
          <a:xfrm>
            <a:off x="762000" y="5410200"/>
            <a:ext cx="31845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1000" b="1" dirty="0"/>
              <a:t>   </a:t>
            </a:r>
          </a:p>
        </p:txBody>
      </p:sp>
      <p:sp>
        <p:nvSpPr>
          <p:cNvPr id="11" name="Rectangle 10"/>
          <p:cNvSpPr/>
          <p:nvPr/>
        </p:nvSpPr>
        <p:spPr>
          <a:xfrm>
            <a:off x="533400" y="685800"/>
            <a:ext cx="5638800" cy="461665"/>
          </a:xfrm>
          <a:prstGeom prst="rect">
            <a:avLst/>
          </a:prstGeom>
        </p:spPr>
        <p:txBody>
          <a:bodyPr wrap="square">
            <a:spAutoFit/>
          </a:bodyPr>
          <a:lstStyle/>
          <a:p>
            <a:r>
              <a:rPr lang="en-US" sz="2400" b="1" dirty="0">
                <a:latin typeface="Arial" panose="020B0604020202020204" pitchFamily="34" charset="0"/>
                <a:cs typeface="Arial" panose="020B0604020202020204" pitchFamily="34" charset="0"/>
              </a:rPr>
              <a:t>Summary of Prior FIAP</a:t>
            </a:r>
          </a:p>
        </p:txBody>
      </p:sp>
      <p:pic>
        <p:nvPicPr>
          <p:cNvPr id="9" name="Picture 2" descr="Penn Mark graphic"/>
          <p:cNvPicPr>
            <a:picLocks noChangeAspect="1" noChangeArrowheads="1"/>
          </p:cNvPicPr>
          <p:nvPr/>
        </p:nvPicPr>
        <p:blipFill>
          <a:blip r:embed="rId3" cstate="print"/>
          <a:srcRect/>
          <a:stretch>
            <a:fillRect/>
          </a:stretch>
        </p:blipFill>
        <p:spPr bwMode="auto">
          <a:xfrm>
            <a:off x="6248400" y="304800"/>
            <a:ext cx="2543175" cy="838201"/>
          </a:xfrm>
          <a:prstGeom prst="rect">
            <a:avLst/>
          </a:prstGeom>
          <a:noFill/>
        </p:spPr>
      </p:pic>
      <p:sp>
        <p:nvSpPr>
          <p:cNvPr id="4" name="Rectangle 3"/>
          <p:cNvSpPr/>
          <p:nvPr/>
        </p:nvSpPr>
        <p:spPr>
          <a:xfrm>
            <a:off x="505592" y="2286000"/>
            <a:ext cx="8081471" cy="959943"/>
          </a:xfrm>
          <a:prstGeom prst="rect">
            <a:avLst/>
          </a:prstGeom>
          <a:solidFill>
            <a:schemeClr val="bg1">
              <a:lumMod val="95000"/>
            </a:schemeClr>
          </a:solidFill>
          <a:ln>
            <a:solidFill>
              <a:schemeClr val="tx1"/>
            </a:solidFill>
            <a:prstDash val="dash"/>
          </a:ln>
        </p:spPr>
        <p:txBody>
          <a:bodyPr wrap="square" rtlCol="0">
            <a:spAutoFit/>
          </a:bodyPr>
          <a:lstStyle/>
          <a:p>
            <a:pPr>
              <a:lnSpc>
                <a:spcPct val="107000"/>
              </a:lnSpc>
              <a:spcBef>
                <a:spcPts val="0"/>
              </a:spcBef>
              <a:spcAft>
                <a:spcPts val="800"/>
              </a:spcAft>
            </a:pPr>
            <a:r>
              <a:rPr lang="en-US" dirty="0">
                <a:latin typeface="Arial" panose="020B0604020202020204" pitchFamily="34" charset="0"/>
                <a:ea typeface="Calibri" panose="020F0502020204030204" pitchFamily="34" charset="0"/>
                <a:cs typeface="Arial" panose="020B0604020202020204" pitchFamily="34" charset="0"/>
              </a:rPr>
              <a:t>Employees are generally eligible to participate between the ages of 60 and 69, subject to satisfying a “Rule of 75” (the combination of a senior faculty member's age and service equal or exceed age 75).</a:t>
            </a:r>
            <a:endParaRPr lang="en-US"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TextBox 2"/>
          <p:cNvSpPr txBox="1"/>
          <p:nvPr/>
        </p:nvSpPr>
        <p:spPr>
          <a:xfrm>
            <a:off x="494706" y="3384006"/>
            <a:ext cx="8086914" cy="1645194"/>
          </a:xfrm>
          <a:prstGeom prst="rect">
            <a:avLst/>
          </a:prstGeom>
          <a:solidFill>
            <a:schemeClr val="accent4">
              <a:lumMod val="20000"/>
              <a:lumOff val="80000"/>
            </a:schemeClr>
          </a:solidFill>
          <a:ln>
            <a:solidFill>
              <a:schemeClr val="tx1"/>
            </a:solidFill>
            <a:prstDash val="dash"/>
          </a:ln>
        </p:spPr>
        <p:txBody>
          <a:bodyPr wrap="square" rtlCol="0">
            <a:spAutoFit/>
          </a:bodyPr>
          <a:lstStyle/>
          <a:p>
            <a:pPr indent="-457200">
              <a:lnSpc>
                <a:spcPct val="114000"/>
              </a:lnSpc>
              <a:spcBef>
                <a:spcPts val="0"/>
              </a:spcBef>
              <a:spcAft>
                <a:spcPts val="0"/>
              </a:spcAft>
            </a:pPr>
            <a:r>
              <a:rPr lang="en-US" dirty="0">
                <a:latin typeface="Arial" panose="020B0604020202020204" pitchFamily="34" charset="0"/>
                <a:ea typeface="Calibri" panose="020F0502020204030204" pitchFamily="34" charset="0"/>
                <a:cs typeface="Arial" panose="020B0604020202020204" pitchFamily="34" charset="0"/>
              </a:rPr>
              <a:t>The cash benefit is determined as follows – </a:t>
            </a:r>
            <a:r>
              <a:rPr lang="en-US" dirty="0">
                <a:effectLst/>
                <a:latin typeface="Arial" panose="020B0604020202020204" pitchFamily="34" charset="0"/>
                <a:ea typeface="Calibri" panose="020F0502020204030204" pitchFamily="34" charset="0"/>
                <a:cs typeface="Arial" panose="020B0604020202020204" pitchFamily="34" charset="0"/>
              </a:rPr>
              <a:t>the cash benefit equals the greater of (1) 165% of the senior faculty member’s academic base salary or (2) 165% of the average academic base salary for full professors in such participant’s school, not to exceed 200% of a senior faculty member’s actual annual compensation.   </a:t>
            </a:r>
          </a:p>
        </p:txBody>
      </p:sp>
      <p:sp>
        <p:nvSpPr>
          <p:cNvPr id="13" name="TextBox 12"/>
          <p:cNvSpPr txBox="1"/>
          <p:nvPr/>
        </p:nvSpPr>
        <p:spPr>
          <a:xfrm>
            <a:off x="502870" y="5159807"/>
            <a:ext cx="8086914" cy="1012393"/>
          </a:xfrm>
          <a:prstGeom prst="rect">
            <a:avLst/>
          </a:prstGeom>
          <a:solidFill>
            <a:schemeClr val="accent2">
              <a:lumMod val="20000"/>
              <a:lumOff val="80000"/>
            </a:schemeClr>
          </a:solidFill>
          <a:ln>
            <a:solidFill>
              <a:schemeClr val="tx1"/>
            </a:solidFill>
            <a:prstDash val="dash"/>
          </a:ln>
        </p:spPr>
        <p:txBody>
          <a:bodyPr wrap="square" rtlCol="0">
            <a:spAutoFit/>
          </a:bodyPr>
          <a:lstStyle/>
          <a:p>
            <a:pPr indent="-457200">
              <a:lnSpc>
                <a:spcPct val="114000"/>
              </a:lnSpc>
              <a:spcBef>
                <a:spcPts val="0"/>
              </a:spcBef>
              <a:spcAft>
                <a:spcPts val="0"/>
              </a:spcAft>
            </a:pPr>
            <a:r>
              <a:rPr lang="en-US" dirty="0">
                <a:latin typeface="Arial" panose="020B0604020202020204" pitchFamily="34" charset="0"/>
                <a:ea typeface="Calibri" panose="020F0502020204030204" pitchFamily="34" charset="0"/>
                <a:cs typeface="Arial" panose="020B0604020202020204" pitchFamily="34" charset="0"/>
              </a:rPr>
              <a:t>The 20% Rule – to comply with applicable deferred compensation rules, when a participant commences participation in FIAP </a:t>
            </a:r>
            <a:r>
              <a:rPr lang="en-US" dirty="0">
                <a:effectLst/>
                <a:latin typeface="Tahoma" panose="020B0604030504040204" pitchFamily="34" charset="0"/>
                <a:ea typeface="Calibri" panose="020F0502020204030204" pitchFamily="34" charset="0"/>
              </a:rPr>
              <a:t>the level of the faculty member's service must be permanently reduced to 20% or less. </a:t>
            </a:r>
            <a:endParaRPr lang="en-US" dirty="0">
              <a:latin typeface="Arial" panose="020B060402020202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CEDB7411-E450-61AE-3D7F-D6C7F37EE014}"/>
              </a:ext>
            </a:extLst>
          </p:cNvPr>
          <p:cNvSpPr/>
          <p:nvPr/>
        </p:nvSpPr>
        <p:spPr>
          <a:xfrm>
            <a:off x="190500" y="1339458"/>
            <a:ext cx="8762999" cy="830997"/>
          </a:xfrm>
          <a:prstGeom prst="rect">
            <a:avLst/>
          </a:prstGeom>
        </p:spPr>
        <p:txBody>
          <a:bodyPr wrap="square">
            <a:spAutoFit/>
          </a:bodyPr>
          <a:lstStyle/>
          <a:p>
            <a:pPr>
              <a:spcBef>
                <a:spcPts val="0"/>
              </a:spcBef>
              <a:spcAft>
                <a:spcPts val="0"/>
              </a:spcAft>
            </a:pPr>
            <a:r>
              <a:rPr lang="en-US" sz="2400" dirty="0">
                <a:latin typeface="Arial" panose="020B0604020202020204" pitchFamily="34" charset="0"/>
                <a:ea typeface="Calibri" panose="020F0502020204030204" pitchFamily="34" charset="0"/>
                <a:cs typeface="Arial" panose="020B0604020202020204" pitchFamily="34" charset="0"/>
              </a:rPr>
              <a:t>Below is a summary of the prior version of the FIAP program (in effect through June 30, 2023) (“Prior FIAP”): </a:t>
            </a:r>
          </a:p>
        </p:txBody>
      </p:sp>
    </p:spTree>
    <p:extLst>
      <p:ext uri="{BB962C8B-B14F-4D97-AF65-F5344CB8AC3E}">
        <p14:creationId xmlns:p14="http://schemas.microsoft.com/office/powerpoint/2010/main" val="514968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Line 4"/>
          <p:cNvSpPr>
            <a:spLocks noChangeShapeType="1"/>
          </p:cNvSpPr>
          <p:nvPr/>
        </p:nvSpPr>
        <p:spPr bwMode="auto">
          <a:xfrm>
            <a:off x="949514" y="1295400"/>
            <a:ext cx="767080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97" name="Text Box 7"/>
          <p:cNvSpPr txBox="1">
            <a:spLocks noChangeArrowheads="1"/>
          </p:cNvSpPr>
          <p:nvPr/>
        </p:nvSpPr>
        <p:spPr bwMode="auto">
          <a:xfrm>
            <a:off x="974725" y="613251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dirty="0"/>
          </a:p>
        </p:txBody>
      </p:sp>
      <p:sp>
        <p:nvSpPr>
          <p:cNvPr id="8199" name="TextBox 1"/>
          <p:cNvSpPr txBox="1">
            <a:spLocks noChangeArrowheads="1"/>
          </p:cNvSpPr>
          <p:nvPr/>
        </p:nvSpPr>
        <p:spPr bwMode="auto">
          <a:xfrm>
            <a:off x="762000" y="5410200"/>
            <a:ext cx="31845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1000" b="1" dirty="0"/>
              <a:t>   </a:t>
            </a:r>
          </a:p>
        </p:txBody>
      </p:sp>
      <p:sp>
        <p:nvSpPr>
          <p:cNvPr id="11" name="Rectangle 10"/>
          <p:cNvSpPr/>
          <p:nvPr/>
        </p:nvSpPr>
        <p:spPr>
          <a:xfrm>
            <a:off x="533400" y="685800"/>
            <a:ext cx="5638800" cy="461665"/>
          </a:xfrm>
          <a:prstGeom prst="rect">
            <a:avLst/>
          </a:prstGeom>
        </p:spPr>
        <p:txBody>
          <a:bodyPr wrap="square">
            <a:spAutoFit/>
          </a:bodyPr>
          <a:lstStyle/>
          <a:p>
            <a:r>
              <a:rPr lang="en-US" sz="2400" b="1" dirty="0">
                <a:ea typeface="Times New Roman" charset="0"/>
                <a:cs typeface="Arial" charset="0"/>
              </a:rPr>
              <a:t>Concerns with Prior FIAP</a:t>
            </a:r>
            <a:endParaRPr lang="en-US" sz="2400" b="1" dirty="0"/>
          </a:p>
        </p:txBody>
      </p:sp>
      <p:pic>
        <p:nvPicPr>
          <p:cNvPr id="9" name="Picture 2" descr="Penn Mark graphic"/>
          <p:cNvPicPr>
            <a:picLocks noChangeAspect="1" noChangeArrowheads="1"/>
          </p:cNvPicPr>
          <p:nvPr/>
        </p:nvPicPr>
        <p:blipFill>
          <a:blip r:embed="rId3" cstate="print"/>
          <a:srcRect/>
          <a:stretch>
            <a:fillRect/>
          </a:stretch>
        </p:blipFill>
        <p:spPr bwMode="auto">
          <a:xfrm>
            <a:off x="6248400" y="304800"/>
            <a:ext cx="2543175" cy="838201"/>
          </a:xfrm>
          <a:prstGeom prst="rect">
            <a:avLst/>
          </a:prstGeom>
          <a:noFill/>
        </p:spPr>
      </p:pic>
      <p:sp>
        <p:nvSpPr>
          <p:cNvPr id="4" name="Rectangle 3"/>
          <p:cNvSpPr/>
          <p:nvPr/>
        </p:nvSpPr>
        <p:spPr>
          <a:xfrm>
            <a:off x="533401" y="1386845"/>
            <a:ext cx="8258174" cy="4678204"/>
          </a:xfrm>
          <a:prstGeom prst="rect">
            <a:avLst/>
          </a:prstGeom>
        </p:spPr>
        <p:txBody>
          <a:bodyPr wrap="square">
            <a:spAutoFit/>
          </a:bodyPr>
          <a:lstStyle/>
          <a:p>
            <a:pPr>
              <a:spcAft>
                <a:spcPts val="1200"/>
              </a:spcAft>
            </a:pPr>
            <a:r>
              <a:rPr lang="en-US" dirty="0"/>
              <a:t>Below is a summary of the legal compliance risks and design constraints of Prior FIAP:</a:t>
            </a:r>
          </a:p>
          <a:p>
            <a:pPr marL="285750" indent="-285750">
              <a:buFont typeface="Arial" panose="020B0604020202020204" pitchFamily="34" charset="0"/>
              <a:buChar char="•"/>
            </a:pPr>
            <a:r>
              <a:rPr lang="en-US" dirty="0"/>
              <a:t>Legal Compliance Risks:</a:t>
            </a:r>
          </a:p>
          <a:p>
            <a:pPr marL="742950" lvl="1" indent="-285750">
              <a:buFont typeface="Courier New" panose="02070309020205020404" pitchFamily="49" charset="0"/>
              <a:buChar char="o"/>
            </a:pPr>
            <a:r>
              <a:rPr lang="en-US" dirty="0"/>
              <a:t>Deferred Compensation Risk -- Immediate/accelerated taxation of benefits.</a:t>
            </a:r>
          </a:p>
          <a:p>
            <a:pPr marL="742950" lvl="1" indent="-285750">
              <a:buFont typeface="Courier New" panose="02070309020205020404" pitchFamily="49" charset="0"/>
              <a:buChar char="o"/>
            </a:pPr>
            <a:r>
              <a:rPr lang="en-US" dirty="0"/>
              <a:t>Retirement Plan Risks -- compliance risks for failing to comply with regulatory requirements that apply to broad-based retirement plans (including vesting requirements).</a:t>
            </a:r>
          </a:p>
          <a:p>
            <a:pPr lvl="1"/>
            <a:r>
              <a:rPr lang="en-US" dirty="0"/>
              <a:t> </a:t>
            </a:r>
          </a:p>
          <a:p>
            <a:pPr marL="285750" indent="-285750">
              <a:buFont typeface="Arial" panose="020B0604020202020204" pitchFamily="34" charset="0"/>
              <a:buChar char="•"/>
            </a:pPr>
            <a:r>
              <a:rPr lang="en-US" dirty="0"/>
              <a:t>Design Constraints Limited Uptake and Increased Administrative Complexity:</a:t>
            </a:r>
          </a:p>
          <a:p>
            <a:pPr marL="742950" lvl="1" indent="-285750">
              <a:buFont typeface="Courier New" panose="02070309020205020404" pitchFamily="49" charset="0"/>
              <a:buChar char="o"/>
            </a:pPr>
            <a:r>
              <a:rPr lang="en-US" dirty="0"/>
              <a:t>The eligibility age did not track peer institutions:  most peer institutions make programs available beginning at age 65, ending between ages 70 and 72.</a:t>
            </a:r>
          </a:p>
          <a:p>
            <a:pPr marL="742950" lvl="1" indent="-285750">
              <a:buFont typeface="Courier New" panose="02070309020205020404" pitchFamily="49" charset="0"/>
              <a:buChar char="o"/>
            </a:pPr>
            <a:r>
              <a:rPr lang="en-US" dirty="0"/>
              <a:t>The cash benefit formula was difficult to calculate and communicate.</a:t>
            </a:r>
          </a:p>
          <a:p>
            <a:pPr marL="742950" lvl="1" indent="-285750">
              <a:buFont typeface="Courier New" panose="02070309020205020404" pitchFamily="49" charset="0"/>
              <a:buChar char="o"/>
            </a:pPr>
            <a:r>
              <a:rPr lang="en-US" dirty="0"/>
              <a:t>The 20% Rule created some confusion and administrative complexity, though we understand it is attractive to a subset of faculty.</a:t>
            </a:r>
          </a:p>
        </p:txBody>
      </p:sp>
    </p:spTree>
    <p:extLst>
      <p:ext uri="{BB962C8B-B14F-4D97-AF65-F5344CB8AC3E}">
        <p14:creationId xmlns:p14="http://schemas.microsoft.com/office/powerpoint/2010/main" val="279993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Line 4"/>
          <p:cNvSpPr>
            <a:spLocks noChangeShapeType="1"/>
          </p:cNvSpPr>
          <p:nvPr/>
        </p:nvSpPr>
        <p:spPr bwMode="auto">
          <a:xfrm>
            <a:off x="949514" y="1295400"/>
            <a:ext cx="767080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97" name="Text Box 7"/>
          <p:cNvSpPr txBox="1">
            <a:spLocks noChangeArrowheads="1"/>
          </p:cNvSpPr>
          <p:nvPr/>
        </p:nvSpPr>
        <p:spPr bwMode="auto">
          <a:xfrm>
            <a:off x="974725" y="613251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dirty="0"/>
          </a:p>
        </p:txBody>
      </p:sp>
      <p:sp>
        <p:nvSpPr>
          <p:cNvPr id="8199" name="TextBox 1"/>
          <p:cNvSpPr txBox="1">
            <a:spLocks noChangeArrowheads="1"/>
          </p:cNvSpPr>
          <p:nvPr/>
        </p:nvSpPr>
        <p:spPr bwMode="auto">
          <a:xfrm>
            <a:off x="762000" y="5410200"/>
            <a:ext cx="31845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1000" b="1" dirty="0"/>
              <a:t>   </a:t>
            </a:r>
          </a:p>
        </p:txBody>
      </p:sp>
      <p:sp>
        <p:nvSpPr>
          <p:cNvPr id="11" name="Rectangle 10"/>
          <p:cNvSpPr/>
          <p:nvPr/>
        </p:nvSpPr>
        <p:spPr>
          <a:xfrm>
            <a:off x="533400" y="685800"/>
            <a:ext cx="5638800" cy="461665"/>
          </a:xfrm>
          <a:prstGeom prst="rect">
            <a:avLst/>
          </a:prstGeom>
        </p:spPr>
        <p:txBody>
          <a:bodyPr wrap="square">
            <a:spAutoFit/>
          </a:bodyPr>
          <a:lstStyle/>
          <a:p>
            <a:r>
              <a:rPr lang="en-US" sz="2400" b="1" dirty="0">
                <a:latin typeface="Arial" panose="020B0604020202020204" pitchFamily="34" charset="0"/>
                <a:cs typeface="Arial" panose="020B0604020202020204" pitchFamily="34" charset="0"/>
              </a:rPr>
              <a:t>Summary of New FIAP</a:t>
            </a:r>
          </a:p>
        </p:txBody>
      </p:sp>
      <p:pic>
        <p:nvPicPr>
          <p:cNvPr id="9" name="Picture 2" descr="Penn Mark graphic"/>
          <p:cNvPicPr>
            <a:picLocks noChangeAspect="1" noChangeArrowheads="1"/>
          </p:cNvPicPr>
          <p:nvPr/>
        </p:nvPicPr>
        <p:blipFill>
          <a:blip r:embed="rId3" cstate="print"/>
          <a:srcRect/>
          <a:stretch>
            <a:fillRect/>
          </a:stretch>
        </p:blipFill>
        <p:spPr bwMode="auto">
          <a:xfrm>
            <a:off x="6248400" y="304800"/>
            <a:ext cx="2543175" cy="838201"/>
          </a:xfrm>
          <a:prstGeom prst="rect">
            <a:avLst/>
          </a:prstGeom>
          <a:noFill/>
        </p:spPr>
      </p:pic>
      <p:sp>
        <p:nvSpPr>
          <p:cNvPr id="4" name="Rectangle 3"/>
          <p:cNvSpPr/>
          <p:nvPr/>
        </p:nvSpPr>
        <p:spPr>
          <a:xfrm>
            <a:off x="531263" y="2123784"/>
            <a:ext cx="8081471" cy="1128642"/>
          </a:xfrm>
          <a:prstGeom prst="rect">
            <a:avLst/>
          </a:prstGeom>
          <a:solidFill>
            <a:schemeClr val="bg1">
              <a:lumMod val="95000"/>
            </a:schemeClr>
          </a:solidFill>
          <a:ln>
            <a:solidFill>
              <a:schemeClr val="tx1"/>
            </a:solidFill>
            <a:prstDash val="dash"/>
          </a:ln>
        </p:spPr>
        <p:txBody>
          <a:bodyPr wrap="square" rtlCol="0">
            <a:spAutoFit/>
          </a:bodyPr>
          <a:lstStyle/>
          <a:p>
            <a:pPr>
              <a:lnSpc>
                <a:spcPct val="107000"/>
              </a:lnSpc>
              <a:spcBef>
                <a:spcPts val="0"/>
              </a:spcBef>
              <a:spcAft>
                <a:spcPts val="800"/>
              </a:spcAft>
            </a:pPr>
            <a:r>
              <a:rPr lang="en-US" sz="2150" dirty="0">
                <a:latin typeface="Arial" panose="020B0604020202020204" pitchFamily="34" charset="0"/>
                <a:ea typeface="Calibri" panose="020F0502020204030204" pitchFamily="34" charset="0"/>
                <a:cs typeface="Arial" panose="020B0604020202020204" pitchFamily="34" charset="0"/>
              </a:rPr>
              <a:t>The participation window is increased – faculty must be between the ages of 65 and 72 when they terminate employment (those aged 60 to 64 in the current academic year remain eligible). </a:t>
            </a:r>
            <a:endParaRPr lang="en-US" sz="2150" dirty="0">
              <a:effectLst/>
              <a:latin typeface="Arial" panose="020B0604020202020204" pitchFamily="34" charset="0"/>
              <a:ea typeface="Calibri" panose="020F0502020204030204" pitchFamily="34" charset="0"/>
              <a:cs typeface="Arial" panose="020B0604020202020204" pitchFamily="34" charset="0"/>
            </a:endParaRPr>
          </a:p>
        </p:txBody>
      </p:sp>
      <p:sp>
        <p:nvSpPr>
          <p:cNvPr id="3" name="TextBox 2"/>
          <p:cNvSpPr txBox="1"/>
          <p:nvPr/>
        </p:nvSpPr>
        <p:spPr>
          <a:xfrm>
            <a:off x="525820" y="3359041"/>
            <a:ext cx="8086914" cy="831959"/>
          </a:xfrm>
          <a:prstGeom prst="rect">
            <a:avLst/>
          </a:prstGeom>
          <a:solidFill>
            <a:schemeClr val="accent4">
              <a:lumMod val="20000"/>
              <a:lumOff val="80000"/>
            </a:schemeClr>
          </a:solidFill>
          <a:ln>
            <a:solidFill>
              <a:schemeClr val="tx1"/>
            </a:solidFill>
            <a:prstDash val="dash"/>
          </a:ln>
        </p:spPr>
        <p:txBody>
          <a:bodyPr wrap="square" rtlCol="0">
            <a:spAutoFit/>
          </a:bodyPr>
          <a:lstStyle/>
          <a:p>
            <a:pPr indent="-457200">
              <a:lnSpc>
                <a:spcPct val="114000"/>
              </a:lnSpc>
              <a:spcBef>
                <a:spcPts val="0"/>
              </a:spcBef>
              <a:spcAft>
                <a:spcPts val="0"/>
              </a:spcAft>
            </a:pPr>
            <a:r>
              <a:rPr lang="en-US" sz="2150" dirty="0">
                <a:latin typeface="Arial" panose="020B0604020202020204" pitchFamily="34" charset="0"/>
                <a:ea typeface="Calibri" panose="020F0502020204030204" pitchFamily="34" charset="0"/>
                <a:cs typeface="Arial" panose="020B0604020202020204" pitchFamily="34" charset="0"/>
              </a:rPr>
              <a:t>The cash benefit formula is simplified – cash benefit now equals 200% of a participant's academic base salary. </a:t>
            </a:r>
          </a:p>
        </p:txBody>
      </p:sp>
      <p:sp>
        <p:nvSpPr>
          <p:cNvPr id="13" name="TextBox 12"/>
          <p:cNvSpPr txBox="1"/>
          <p:nvPr/>
        </p:nvSpPr>
        <p:spPr>
          <a:xfrm>
            <a:off x="513120" y="4267200"/>
            <a:ext cx="8086914" cy="2323778"/>
          </a:xfrm>
          <a:prstGeom prst="rect">
            <a:avLst/>
          </a:prstGeom>
          <a:solidFill>
            <a:schemeClr val="accent2">
              <a:lumMod val="20000"/>
              <a:lumOff val="80000"/>
            </a:schemeClr>
          </a:solidFill>
          <a:ln>
            <a:solidFill>
              <a:schemeClr val="tx1"/>
            </a:solidFill>
            <a:prstDash val="dash"/>
          </a:ln>
        </p:spPr>
        <p:txBody>
          <a:bodyPr wrap="square" rtlCol="0">
            <a:spAutoFit/>
          </a:bodyPr>
          <a:lstStyle/>
          <a:p>
            <a:pPr indent="-457200">
              <a:lnSpc>
                <a:spcPct val="114000"/>
              </a:lnSpc>
              <a:spcBef>
                <a:spcPts val="0"/>
              </a:spcBef>
              <a:spcAft>
                <a:spcPts val="0"/>
              </a:spcAft>
            </a:pPr>
            <a:r>
              <a:rPr lang="en-US" sz="2150" dirty="0">
                <a:latin typeface="Arial" panose="020B0604020202020204" pitchFamily="34" charset="0"/>
                <a:ea typeface="Calibri" panose="020F0502020204030204" pitchFamily="34" charset="0"/>
                <a:cs typeface="Arial" panose="020B0604020202020204" pitchFamily="34" charset="0"/>
              </a:rPr>
              <a:t>The 20% Rule is modified – FIAP is a severance policy, meaning when they participate in FIAP, faculty are expected to cease performing all services for the University. In special circumstances, faculty member may return to limited work. This will require approval from the faculty member’s Dean and the Provost's office. </a:t>
            </a:r>
          </a:p>
        </p:txBody>
      </p:sp>
      <p:sp>
        <p:nvSpPr>
          <p:cNvPr id="5" name="Rectangle 4">
            <a:extLst>
              <a:ext uri="{FF2B5EF4-FFF2-40B4-BE49-F238E27FC236}">
                <a16:creationId xmlns:a16="http://schemas.microsoft.com/office/drawing/2014/main" id="{CEDB7411-E450-61AE-3D7F-D6C7F37EE014}"/>
              </a:ext>
            </a:extLst>
          </p:cNvPr>
          <p:cNvSpPr/>
          <p:nvPr/>
        </p:nvSpPr>
        <p:spPr>
          <a:xfrm>
            <a:off x="190500" y="1339458"/>
            <a:ext cx="8762999" cy="830997"/>
          </a:xfrm>
          <a:prstGeom prst="rect">
            <a:avLst/>
          </a:prstGeom>
        </p:spPr>
        <p:txBody>
          <a:bodyPr wrap="square">
            <a:spAutoFit/>
          </a:bodyPr>
          <a:lstStyle/>
          <a:p>
            <a:pPr>
              <a:spcBef>
                <a:spcPts val="0"/>
              </a:spcBef>
              <a:spcAft>
                <a:spcPts val="0"/>
              </a:spcAft>
            </a:pPr>
            <a:r>
              <a:rPr lang="en-US" sz="2400" dirty="0">
                <a:latin typeface="Arial" panose="020B0604020202020204" pitchFamily="34" charset="0"/>
                <a:ea typeface="Calibri" panose="020F0502020204030204" pitchFamily="34" charset="0"/>
                <a:cs typeface="Arial" panose="020B0604020202020204" pitchFamily="34" charset="0"/>
              </a:rPr>
              <a:t>FIAP has been amended effective July 1, 2023.  Below is a summary of this revised FIAP program (“New FIAP”): </a:t>
            </a:r>
          </a:p>
        </p:txBody>
      </p:sp>
    </p:spTree>
    <p:extLst>
      <p:ext uri="{BB962C8B-B14F-4D97-AF65-F5344CB8AC3E}">
        <p14:creationId xmlns:p14="http://schemas.microsoft.com/office/powerpoint/2010/main" val="17642879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Line 4"/>
          <p:cNvSpPr>
            <a:spLocks noChangeShapeType="1"/>
          </p:cNvSpPr>
          <p:nvPr/>
        </p:nvSpPr>
        <p:spPr bwMode="auto">
          <a:xfrm>
            <a:off x="949514" y="1295400"/>
            <a:ext cx="767080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97" name="Text Box 7"/>
          <p:cNvSpPr txBox="1">
            <a:spLocks noChangeArrowheads="1"/>
          </p:cNvSpPr>
          <p:nvPr/>
        </p:nvSpPr>
        <p:spPr bwMode="auto">
          <a:xfrm>
            <a:off x="974725" y="613251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dirty="0"/>
          </a:p>
        </p:txBody>
      </p:sp>
      <p:sp>
        <p:nvSpPr>
          <p:cNvPr id="8199" name="TextBox 1"/>
          <p:cNvSpPr txBox="1">
            <a:spLocks noChangeArrowheads="1"/>
          </p:cNvSpPr>
          <p:nvPr/>
        </p:nvSpPr>
        <p:spPr bwMode="auto">
          <a:xfrm>
            <a:off x="762000" y="5410200"/>
            <a:ext cx="31845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1000" b="1" dirty="0"/>
              <a:t>   </a:t>
            </a:r>
          </a:p>
        </p:txBody>
      </p:sp>
      <p:pic>
        <p:nvPicPr>
          <p:cNvPr id="9" name="Picture 2" descr="Penn Mark graphic"/>
          <p:cNvPicPr>
            <a:picLocks noChangeAspect="1" noChangeArrowheads="1"/>
          </p:cNvPicPr>
          <p:nvPr/>
        </p:nvPicPr>
        <p:blipFill>
          <a:blip r:embed="rId3" cstate="print"/>
          <a:srcRect/>
          <a:stretch>
            <a:fillRect/>
          </a:stretch>
        </p:blipFill>
        <p:spPr bwMode="auto">
          <a:xfrm>
            <a:off x="6248400" y="304800"/>
            <a:ext cx="2543175" cy="838201"/>
          </a:xfrm>
          <a:prstGeom prst="rect">
            <a:avLst/>
          </a:prstGeom>
          <a:noFill/>
        </p:spPr>
      </p:pic>
      <p:sp>
        <p:nvSpPr>
          <p:cNvPr id="4" name="Rectangle 3"/>
          <p:cNvSpPr/>
          <p:nvPr/>
        </p:nvSpPr>
        <p:spPr>
          <a:xfrm>
            <a:off x="304800" y="2057400"/>
            <a:ext cx="8315514" cy="700448"/>
          </a:xfrm>
          <a:prstGeom prst="rect">
            <a:avLst/>
          </a:prstGeom>
          <a:solidFill>
            <a:schemeClr val="accent4">
              <a:lumMod val="20000"/>
              <a:lumOff val="80000"/>
            </a:schemeClr>
          </a:solidFill>
          <a:ln w="3175">
            <a:solidFill>
              <a:schemeClr val="tx1"/>
            </a:solidFill>
          </a:ln>
        </p:spPr>
        <p:txBody>
          <a:bodyPr wrap="square">
            <a:spAutoFit/>
          </a:bodyPr>
          <a:lstStyle/>
          <a:p>
            <a:pPr>
              <a:lnSpc>
                <a:spcPct val="114000"/>
              </a:lnSpc>
            </a:pPr>
            <a:r>
              <a:rPr lang="en-US" sz="2000" u="sng" dirty="0"/>
              <a:t>Immediate FIAP</a:t>
            </a:r>
            <a:r>
              <a:rPr lang="en-US" sz="2000" dirty="0"/>
              <a:t>: </a:t>
            </a:r>
            <a:r>
              <a:rPr lang="en-US" sz="1600" dirty="0"/>
              <a:t>Full value of the cash benefit (200% of academic base salary) will be paid in a lump sum shortly after termination of employment.</a:t>
            </a:r>
          </a:p>
        </p:txBody>
      </p:sp>
      <p:sp>
        <p:nvSpPr>
          <p:cNvPr id="13" name="Rectangle 12"/>
          <p:cNvSpPr/>
          <p:nvPr/>
        </p:nvSpPr>
        <p:spPr>
          <a:xfrm>
            <a:off x="304800" y="2791738"/>
            <a:ext cx="8315514" cy="3392339"/>
          </a:xfrm>
          <a:prstGeom prst="rect">
            <a:avLst/>
          </a:prstGeom>
          <a:solidFill>
            <a:schemeClr val="accent3">
              <a:lumMod val="20000"/>
              <a:lumOff val="80000"/>
            </a:schemeClr>
          </a:solidFill>
          <a:ln w="3175">
            <a:solidFill>
              <a:schemeClr val="tx1"/>
            </a:solidFill>
          </a:ln>
        </p:spPr>
        <p:txBody>
          <a:bodyPr wrap="square">
            <a:spAutoFit/>
          </a:bodyPr>
          <a:lstStyle/>
          <a:p>
            <a:pPr>
              <a:lnSpc>
                <a:spcPct val="114000"/>
              </a:lnSpc>
            </a:pPr>
            <a:r>
              <a:rPr lang="en-US" sz="2000" u="sng" dirty="0">
                <a:latin typeface="Arial" panose="020B0604020202020204" pitchFamily="34" charset="0"/>
                <a:cs typeface="Arial" panose="020B0604020202020204" pitchFamily="34" charset="0"/>
              </a:rPr>
              <a:t>Phased Work FIAP</a:t>
            </a:r>
            <a:r>
              <a:rPr lang="en-US" sz="2000" dirty="0">
                <a:latin typeface="Arial" panose="020B0604020202020204" pitchFamily="34" charset="0"/>
                <a:cs typeface="Arial" panose="020B0604020202020204" pitchFamily="34" charset="0"/>
              </a:rPr>
              <a:t>:</a:t>
            </a:r>
          </a:p>
          <a:p>
            <a:pPr marL="228600" indent="-228600">
              <a:lnSpc>
                <a:spcPct val="107000"/>
              </a:lnSpc>
              <a:spcBef>
                <a:spcPts val="0"/>
              </a:spcBef>
              <a:spcAft>
                <a:spcPts val="0"/>
              </a:spcAft>
              <a:buFont typeface="Wingdings" panose="05000000000000000000" pitchFamily="2" charset="2"/>
              <a:buChar char=""/>
            </a:pPr>
            <a:r>
              <a:rPr lang="en-US" sz="1600" dirty="0">
                <a:latin typeface="Arial" panose="020B0604020202020204" pitchFamily="34" charset="0"/>
                <a:ea typeface="Calibri" panose="020F0502020204030204" pitchFamily="34" charset="0"/>
                <a:cs typeface="Arial" panose="020B0604020202020204" pitchFamily="34" charset="0"/>
              </a:rPr>
              <a:t>During a two-year phase down period, faculty member's workload will be reduced by 50% (they remain eligible for the same benefits and subject to the same policies, including merit increases, as active employee).  </a:t>
            </a:r>
          </a:p>
          <a:p>
            <a:pPr marL="228600" indent="-228600">
              <a:lnSpc>
                <a:spcPct val="107000"/>
              </a:lnSpc>
              <a:spcBef>
                <a:spcPts val="0"/>
              </a:spcBef>
              <a:spcAft>
                <a:spcPts val="0"/>
              </a:spcAft>
              <a:buFont typeface="Wingdings" panose="05000000000000000000" pitchFamily="2" charset="2"/>
              <a:buChar char=""/>
            </a:pPr>
            <a:r>
              <a:rPr lang="en-US" sz="1600" dirty="0">
                <a:latin typeface="Arial" panose="020B0604020202020204" pitchFamily="34" charset="0"/>
                <a:ea typeface="Calibri" panose="020F0502020204030204" pitchFamily="34" charset="0"/>
                <a:cs typeface="Arial" panose="020B0604020202020204" pitchFamily="34" charset="0"/>
              </a:rPr>
              <a:t>Upon completion of two-year period, faculty member will terminate employment.  (Because faculty must be between the ages of 65 to 72 when they terminate, this two-year period may begin as early as age 63.)</a:t>
            </a:r>
          </a:p>
          <a:p>
            <a:pPr marL="228600" indent="-228600">
              <a:lnSpc>
                <a:spcPct val="107000"/>
              </a:lnSpc>
              <a:spcBef>
                <a:spcPts val="0"/>
              </a:spcBef>
              <a:spcAft>
                <a:spcPts val="0"/>
              </a:spcAft>
              <a:buFont typeface="Wingdings" panose="05000000000000000000" pitchFamily="2" charset="2"/>
              <a:buChar char=""/>
            </a:pPr>
            <a:r>
              <a:rPr lang="en-US" sz="1600" dirty="0">
                <a:latin typeface="Arial" panose="020B0604020202020204" pitchFamily="34" charset="0"/>
                <a:ea typeface="Calibri" panose="020F0502020204030204" pitchFamily="34" charset="0"/>
                <a:cs typeface="Arial" panose="020B0604020202020204" pitchFamily="34" charset="0"/>
              </a:rPr>
              <a:t>The cash benefit will be paid in two parts: </a:t>
            </a:r>
          </a:p>
          <a:p>
            <a:pPr marL="685800" lvl="1" indent="-228600">
              <a:lnSpc>
                <a:spcPct val="107000"/>
              </a:lnSpc>
              <a:spcBef>
                <a:spcPts val="0"/>
              </a:spcBef>
              <a:spcAft>
                <a:spcPts val="0"/>
              </a:spcAft>
              <a:buFont typeface="Symbol" panose="05050102010706020507" pitchFamily="18" charset="2"/>
              <a:buChar char=""/>
            </a:pPr>
            <a:r>
              <a:rPr lang="en-US" sz="1600" i="1" dirty="0">
                <a:latin typeface="Arial" panose="020B0604020202020204" pitchFamily="34" charset="0"/>
                <a:ea typeface="Calibri" panose="020F0502020204030204" pitchFamily="34" charset="0"/>
                <a:cs typeface="Arial" panose="020B0604020202020204" pitchFamily="34" charset="0"/>
              </a:rPr>
              <a:t>first</a:t>
            </a:r>
            <a:r>
              <a:rPr lang="en-US" sz="1600" dirty="0">
                <a:latin typeface="Arial" panose="020B0604020202020204" pitchFamily="34" charset="0"/>
                <a:ea typeface="Calibri" panose="020F0502020204030204" pitchFamily="34" charset="0"/>
                <a:cs typeface="Arial" panose="020B0604020202020204" pitchFamily="34" charset="0"/>
              </a:rPr>
              <a:t>, the cash benefit will be paid through continued 100% pay despite a reduction to 50% effort for the two-year period; and</a:t>
            </a:r>
          </a:p>
          <a:p>
            <a:pPr marL="685800" lvl="1" indent="-228600">
              <a:lnSpc>
                <a:spcPct val="107000"/>
              </a:lnSpc>
              <a:spcBef>
                <a:spcPts val="0"/>
              </a:spcBef>
              <a:spcAft>
                <a:spcPts val="800"/>
              </a:spcAft>
              <a:buFont typeface="Symbol" panose="05050102010706020507" pitchFamily="18" charset="2"/>
              <a:buChar char=""/>
            </a:pPr>
            <a:r>
              <a:rPr lang="en-US" sz="1600" i="1" dirty="0">
                <a:latin typeface="Arial" panose="020B0604020202020204" pitchFamily="34" charset="0"/>
                <a:ea typeface="Calibri" panose="020F0502020204030204" pitchFamily="34" charset="0"/>
                <a:cs typeface="Arial" panose="020B0604020202020204" pitchFamily="34" charset="0"/>
              </a:rPr>
              <a:t>second</a:t>
            </a:r>
            <a:r>
              <a:rPr lang="en-US" sz="1600" dirty="0">
                <a:latin typeface="Arial" panose="020B0604020202020204" pitchFamily="34" charset="0"/>
                <a:ea typeface="Calibri" panose="020F0502020204030204" pitchFamily="34" charset="0"/>
                <a:cs typeface="Arial" panose="020B0604020202020204" pitchFamily="34" charset="0"/>
              </a:rPr>
              <a:t>, the cash benefit unpaid at the end of the phase down period will be paid in lump-sum by March 15th of the following calendar year.    </a:t>
            </a:r>
            <a:endParaRPr lang="en-US" sz="1600" dirty="0">
              <a:effectLst/>
              <a:latin typeface="Arial" panose="020B0604020202020204" pitchFamily="34" charset="0"/>
              <a:ea typeface="Calibri" panose="020F0502020204030204" pitchFamily="34" charset="0"/>
              <a:cs typeface="Arial" panose="020B0604020202020204" pitchFamily="34" charset="0"/>
            </a:endParaRPr>
          </a:p>
        </p:txBody>
      </p:sp>
      <p:sp>
        <p:nvSpPr>
          <p:cNvPr id="12" name="Rectangle 11"/>
          <p:cNvSpPr/>
          <p:nvPr/>
        </p:nvSpPr>
        <p:spPr>
          <a:xfrm>
            <a:off x="533400" y="685800"/>
            <a:ext cx="5638800" cy="461665"/>
          </a:xfrm>
          <a:prstGeom prst="rect">
            <a:avLst/>
          </a:prstGeom>
        </p:spPr>
        <p:txBody>
          <a:bodyPr wrap="square">
            <a:spAutoFit/>
          </a:bodyPr>
          <a:lstStyle/>
          <a:p>
            <a:r>
              <a:rPr lang="en-US" sz="2400" b="1" dirty="0">
                <a:latin typeface="Arial" panose="020B0604020202020204" pitchFamily="34" charset="0"/>
                <a:cs typeface="Arial" panose="020B0604020202020204" pitchFamily="34" charset="0"/>
              </a:rPr>
              <a:t>Summary of New FIAP (cont.) </a:t>
            </a:r>
          </a:p>
        </p:txBody>
      </p:sp>
      <p:sp>
        <p:nvSpPr>
          <p:cNvPr id="2" name="Rectangle 1">
            <a:extLst>
              <a:ext uri="{FF2B5EF4-FFF2-40B4-BE49-F238E27FC236}">
                <a16:creationId xmlns:a16="http://schemas.microsoft.com/office/drawing/2014/main" id="{F41CC795-5A40-1A0D-BA08-13B32C8E7BFC}"/>
              </a:ext>
            </a:extLst>
          </p:cNvPr>
          <p:cNvSpPr/>
          <p:nvPr/>
        </p:nvSpPr>
        <p:spPr>
          <a:xfrm>
            <a:off x="190500" y="1339458"/>
            <a:ext cx="8762999" cy="707886"/>
          </a:xfrm>
          <a:prstGeom prst="rect">
            <a:avLst/>
          </a:prstGeom>
        </p:spPr>
        <p:txBody>
          <a:bodyPr wrap="square">
            <a:spAutoFit/>
          </a:bodyPr>
          <a:lstStyle/>
          <a:p>
            <a:pPr>
              <a:spcBef>
                <a:spcPts val="0"/>
              </a:spcBef>
              <a:spcAft>
                <a:spcPts val="0"/>
              </a:spcAft>
            </a:pPr>
            <a:r>
              <a:rPr lang="en-US" sz="2000" dirty="0">
                <a:latin typeface="Arial" panose="020B0604020202020204" pitchFamily="34" charset="0"/>
                <a:ea typeface="Calibri" panose="020F0502020204030204" pitchFamily="34" charset="0"/>
                <a:cs typeface="Arial" panose="020B0604020202020204" pitchFamily="34" charset="0"/>
              </a:rPr>
              <a:t>Under New FIAP, participants may elect between two different benefit options*: </a:t>
            </a:r>
          </a:p>
        </p:txBody>
      </p:sp>
      <p:sp>
        <p:nvSpPr>
          <p:cNvPr id="3" name="Rectangle 2">
            <a:extLst>
              <a:ext uri="{FF2B5EF4-FFF2-40B4-BE49-F238E27FC236}">
                <a16:creationId xmlns:a16="http://schemas.microsoft.com/office/drawing/2014/main" id="{BEDFAD2B-0164-5DB0-D9C4-341F6AB80282}"/>
              </a:ext>
            </a:extLst>
          </p:cNvPr>
          <p:cNvSpPr/>
          <p:nvPr/>
        </p:nvSpPr>
        <p:spPr>
          <a:xfrm>
            <a:off x="190500" y="6172200"/>
            <a:ext cx="8762999" cy="461665"/>
          </a:xfrm>
          <a:prstGeom prst="rect">
            <a:avLst/>
          </a:prstGeom>
        </p:spPr>
        <p:txBody>
          <a:bodyPr wrap="square">
            <a:spAutoFit/>
          </a:bodyPr>
          <a:lstStyle/>
          <a:p>
            <a:pPr>
              <a:spcBef>
                <a:spcPts val="0"/>
              </a:spcBef>
              <a:spcAft>
                <a:spcPts val="0"/>
              </a:spcAft>
            </a:pPr>
            <a:r>
              <a:rPr lang="en-US" sz="1200" dirty="0">
                <a:latin typeface="Arial" panose="020B0604020202020204" pitchFamily="34" charset="0"/>
                <a:ea typeface="Calibri" panose="020F0502020204030204" pitchFamily="34" charset="0"/>
                <a:cs typeface="Arial" panose="020B0604020202020204" pitchFamily="34" charset="0"/>
              </a:rPr>
              <a:t>*Faculty members may only participate in one phased work program: a faculty member who participates in the University’s Phased Retirement Program may not also participate in Phased Work FIAP, but may participate in Immediate FIAP.</a:t>
            </a:r>
          </a:p>
        </p:txBody>
      </p:sp>
    </p:spTree>
    <p:extLst>
      <p:ext uri="{BB962C8B-B14F-4D97-AF65-F5344CB8AC3E}">
        <p14:creationId xmlns:p14="http://schemas.microsoft.com/office/powerpoint/2010/main" val="13924479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Line 4"/>
          <p:cNvSpPr>
            <a:spLocks noChangeShapeType="1"/>
          </p:cNvSpPr>
          <p:nvPr/>
        </p:nvSpPr>
        <p:spPr bwMode="auto">
          <a:xfrm>
            <a:off x="949514" y="1295400"/>
            <a:ext cx="767080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97" name="Text Box 7"/>
          <p:cNvSpPr txBox="1">
            <a:spLocks noChangeArrowheads="1"/>
          </p:cNvSpPr>
          <p:nvPr/>
        </p:nvSpPr>
        <p:spPr bwMode="auto">
          <a:xfrm>
            <a:off x="974725" y="613251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dirty="0"/>
          </a:p>
        </p:txBody>
      </p:sp>
      <p:sp>
        <p:nvSpPr>
          <p:cNvPr id="8199" name="TextBox 1"/>
          <p:cNvSpPr txBox="1">
            <a:spLocks noChangeArrowheads="1"/>
          </p:cNvSpPr>
          <p:nvPr/>
        </p:nvSpPr>
        <p:spPr bwMode="auto">
          <a:xfrm>
            <a:off x="762000" y="5410200"/>
            <a:ext cx="31845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1000" b="1" dirty="0"/>
              <a:t>   </a:t>
            </a:r>
          </a:p>
        </p:txBody>
      </p:sp>
      <p:pic>
        <p:nvPicPr>
          <p:cNvPr id="9" name="Picture 2" descr="Penn Mark graphic"/>
          <p:cNvPicPr>
            <a:picLocks noChangeAspect="1" noChangeArrowheads="1"/>
          </p:cNvPicPr>
          <p:nvPr/>
        </p:nvPicPr>
        <p:blipFill>
          <a:blip r:embed="rId3" cstate="print"/>
          <a:srcRect/>
          <a:stretch>
            <a:fillRect/>
          </a:stretch>
        </p:blipFill>
        <p:spPr bwMode="auto">
          <a:xfrm>
            <a:off x="6248400" y="304800"/>
            <a:ext cx="2543175" cy="838201"/>
          </a:xfrm>
          <a:prstGeom prst="rect">
            <a:avLst/>
          </a:prstGeom>
          <a:noFill/>
        </p:spPr>
      </p:pic>
      <p:sp>
        <p:nvSpPr>
          <p:cNvPr id="12" name="Rectangle 11"/>
          <p:cNvSpPr/>
          <p:nvPr/>
        </p:nvSpPr>
        <p:spPr>
          <a:xfrm>
            <a:off x="533400" y="685800"/>
            <a:ext cx="5638800" cy="461665"/>
          </a:xfrm>
          <a:prstGeom prst="rect">
            <a:avLst/>
          </a:prstGeom>
        </p:spPr>
        <p:txBody>
          <a:bodyPr wrap="square">
            <a:spAutoFit/>
          </a:bodyPr>
          <a:lstStyle/>
          <a:p>
            <a:r>
              <a:rPr lang="en-US" sz="2400" b="1" dirty="0">
                <a:latin typeface="Arial" panose="020B0604020202020204" pitchFamily="34" charset="0"/>
                <a:cs typeface="Arial" panose="020B0604020202020204" pitchFamily="34" charset="0"/>
              </a:rPr>
              <a:t>Summary of New FIAP (cont.) </a:t>
            </a:r>
          </a:p>
        </p:txBody>
      </p:sp>
      <p:sp>
        <p:nvSpPr>
          <p:cNvPr id="2" name="Rectangle 1">
            <a:extLst>
              <a:ext uri="{FF2B5EF4-FFF2-40B4-BE49-F238E27FC236}">
                <a16:creationId xmlns:a16="http://schemas.microsoft.com/office/drawing/2014/main" id="{F41CC795-5A40-1A0D-BA08-13B32C8E7BFC}"/>
              </a:ext>
            </a:extLst>
          </p:cNvPr>
          <p:cNvSpPr/>
          <p:nvPr/>
        </p:nvSpPr>
        <p:spPr>
          <a:xfrm>
            <a:off x="190500" y="1371600"/>
            <a:ext cx="8762999" cy="5247590"/>
          </a:xfrm>
          <a:prstGeom prst="rect">
            <a:avLst/>
          </a:prstGeom>
        </p:spPr>
        <p:txBody>
          <a:bodyPr wrap="square">
            <a:spAutoFit/>
          </a:bodyPr>
          <a:lstStyle/>
          <a:p>
            <a:pPr>
              <a:spcBef>
                <a:spcPts val="0"/>
              </a:spcBef>
              <a:spcAft>
                <a:spcPts val="0"/>
              </a:spcAft>
            </a:pPr>
            <a:r>
              <a:rPr lang="en-US" sz="2400" dirty="0">
                <a:latin typeface="Arial" panose="020B0604020202020204" pitchFamily="34" charset="0"/>
                <a:ea typeface="Calibri" panose="020F0502020204030204" pitchFamily="34" charset="0"/>
                <a:cs typeface="Arial" panose="020B0604020202020204" pitchFamily="34" charset="0"/>
              </a:rPr>
              <a:t>Below is an example of how Phased Work FIAP might operate:</a:t>
            </a:r>
          </a:p>
          <a:p>
            <a:pPr marL="457200" marR="457200">
              <a:spcBef>
                <a:spcPts val="600"/>
              </a:spcBef>
              <a:spcAft>
                <a:spcPts val="600"/>
              </a:spcAft>
            </a:pPr>
            <a:r>
              <a:rPr lang="en-US" sz="1600" dirty="0">
                <a:latin typeface="Tahoma" panose="020B0604030504040204" pitchFamily="34" charset="0"/>
                <a:ea typeface="Times New Roman" panose="02020603050405020304" pitchFamily="18" charset="0"/>
              </a:rPr>
              <a:t>Professor A’s academic base salary is $120,000 and is disbursed over 12 months.  Her monthly pay before she participates in FIAP is therefore $10,000. </a:t>
            </a:r>
            <a:endParaRPr lang="en-US" sz="1600" dirty="0">
              <a:effectLst/>
              <a:latin typeface="Tahoma" panose="020B0604030504040204" pitchFamily="34" charset="0"/>
              <a:ea typeface="Times New Roman" panose="02020603050405020304" pitchFamily="18" charset="0"/>
            </a:endParaRPr>
          </a:p>
          <a:p>
            <a:pPr marL="457200" marR="457200">
              <a:spcBef>
                <a:spcPts val="600"/>
              </a:spcBef>
              <a:spcAft>
                <a:spcPts val="600"/>
              </a:spcAft>
            </a:pPr>
            <a:r>
              <a:rPr lang="en-US" sz="1600" dirty="0">
                <a:effectLst/>
                <a:latin typeface="Tahoma" panose="020B0604030504040204" pitchFamily="34" charset="0"/>
                <a:ea typeface="Times New Roman" panose="02020603050405020304" pitchFamily="18" charset="0"/>
              </a:rPr>
              <a:t>Professor A has </a:t>
            </a:r>
            <a:r>
              <a:rPr lang="en-US" sz="1600" dirty="0">
                <a:latin typeface="Tahoma" panose="020B0604030504040204" pitchFamily="34" charset="0"/>
                <a:ea typeface="Times New Roman" panose="02020603050405020304" pitchFamily="18" charset="0"/>
              </a:rPr>
              <a:t>elected to participate in Phased Work FIAP </a:t>
            </a:r>
            <a:r>
              <a:rPr lang="en-US" sz="1600" dirty="0">
                <a:effectLst/>
                <a:latin typeface="Tahoma" panose="020B0604030504040204" pitchFamily="34" charset="0"/>
                <a:ea typeface="Times New Roman" panose="02020603050405020304" pitchFamily="18" charset="0"/>
              </a:rPr>
              <a:t>effective July 1, 2024, and will therefore terminate employment two years later, on June 30, 2026</a:t>
            </a:r>
            <a:r>
              <a:rPr lang="en-US" sz="1600" dirty="0">
                <a:latin typeface="Tahoma" panose="020B0604030504040204" pitchFamily="34" charset="0"/>
                <a:ea typeface="Times New Roman" panose="02020603050405020304" pitchFamily="18" charset="0"/>
              </a:rPr>
              <a:t>. </a:t>
            </a:r>
          </a:p>
          <a:p>
            <a:pPr marL="457200" marR="457200">
              <a:spcBef>
                <a:spcPts val="600"/>
              </a:spcBef>
              <a:spcAft>
                <a:spcPts val="600"/>
              </a:spcAft>
            </a:pPr>
            <a:r>
              <a:rPr lang="en-US" sz="1600" dirty="0">
                <a:latin typeface="Tahoma" panose="020B0604030504040204" pitchFamily="34" charset="0"/>
                <a:ea typeface="Times New Roman" panose="02020603050405020304" pitchFamily="18" charset="0"/>
              </a:rPr>
              <a:t>She </a:t>
            </a:r>
            <a:r>
              <a:rPr lang="en-US" sz="1600" dirty="0">
                <a:effectLst/>
                <a:latin typeface="Tahoma" panose="020B0604030504040204" pitchFamily="34" charset="0"/>
                <a:ea typeface="Times New Roman" panose="02020603050405020304" pitchFamily="18" charset="0"/>
              </a:rPr>
              <a:t>will receive a total cash benefit under Phased Work FIAP equal to $240,000 (200% of $120,000). 50% of this benefit will be paid over the two-year phased down period and 50% will be paid as a lump sum payment after phased work ends. </a:t>
            </a:r>
            <a:endParaRPr lang="en-US" sz="1600" dirty="0">
              <a:effectLst/>
              <a:latin typeface="Calibri" panose="020F0502020204030204" pitchFamily="34" charset="0"/>
              <a:ea typeface="Times New Roman" panose="02020603050405020304" pitchFamily="18" charset="0"/>
            </a:endParaRPr>
          </a:p>
          <a:p>
            <a:pPr marL="457200" marR="457200">
              <a:spcBef>
                <a:spcPts val="600"/>
              </a:spcBef>
              <a:spcAft>
                <a:spcPts val="600"/>
              </a:spcAft>
            </a:pPr>
            <a:r>
              <a:rPr lang="en-US" sz="1600" dirty="0">
                <a:effectLst/>
                <a:latin typeface="Tahoma" panose="020B0604030504040204" pitchFamily="34" charset="0"/>
                <a:ea typeface="Times New Roman" panose="02020603050405020304" pitchFamily="18" charset="0"/>
              </a:rPr>
              <a:t>During the two-year phase down period (July 2024 – June 2026), Professor A will </a:t>
            </a:r>
            <a:r>
              <a:rPr lang="en-US" sz="1600" dirty="0">
                <a:latin typeface="Tahoma" panose="020B0604030504040204" pitchFamily="34" charset="0"/>
                <a:ea typeface="Times New Roman" panose="02020603050405020304" pitchFamily="18" charset="0"/>
              </a:rPr>
              <a:t>work at 50% effort but will continue to receive 100% of her pre-FIAP monthly pay ($10,000): $5,000 is earned in return for 50% effort and $5,000 is covered by FIAP. Therefore, over the 24 months of Phased Work, she will receive $120,000 from FIAP (24 months * $5,000).</a:t>
            </a:r>
          </a:p>
          <a:p>
            <a:pPr marL="457200" marR="457200">
              <a:spcBef>
                <a:spcPts val="600"/>
              </a:spcBef>
              <a:spcAft>
                <a:spcPts val="600"/>
              </a:spcAft>
            </a:pPr>
            <a:r>
              <a:rPr lang="en-US" sz="1600" dirty="0">
                <a:effectLst/>
                <a:latin typeface="Tahoma" panose="020B0604030504040204" pitchFamily="34" charset="0"/>
                <a:ea typeface="Times New Roman" panose="02020603050405020304" pitchFamily="18" charset="0"/>
              </a:rPr>
              <a:t>Professor A will receive the second half of the benefit ($120,000) in the form of a lump-sum payment, in the following calendar year, in the February 2027 payroll.*</a:t>
            </a:r>
            <a:endParaRPr lang="en-US" sz="1600" dirty="0">
              <a:effectLst/>
              <a:latin typeface="Calibri" panose="020F0502020204030204" pitchFamily="34" charset="0"/>
              <a:ea typeface="Times New Roman" panose="02020603050405020304" pitchFamily="18" charset="0"/>
            </a:endParaRPr>
          </a:p>
          <a:p>
            <a:pPr>
              <a:spcBef>
                <a:spcPts val="600"/>
              </a:spcBef>
              <a:spcAft>
                <a:spcPts val="600"/>
              </a:spcAft>
            </a:pPr>
            <a:r>
              <a:rPr lang="en-US" sz="1600" kern="0" dirty="0">
                <a:effectLst/>
                <a:latin typeface="Tahoma" panose="020B0604030504040204" pitchFamily="34" charset="0"/>
                <a:ea typeface="Times New Roman" panose="02020603050405020304" pitchFamily="18" charset="0"/>
              </a:rPr>
              <a:t>*Note, this example assumes that Professor A does not receive a merit increase during the two-year work down period.  </a:t>
            </a:r>
            <a:r>
              <a:rPr lang="en-US" sz="1600" kern="0" dirty="0">
                <a:latin typeface="Tahoma" panose="020B0604030504040204" pitchFamily="34" charset="0"/>
                <a:ea typeface="Times New Roman" panose="02020603050405020304" pitchFamily="18" charset="0"/>
              </a:rPr>
              <a:t>F</a:t>
            </a:r>
            <a:r>
              <a:rPr lang="en-US" sz="1600" kern="0" dirty="0">
                <a:effectLst/>
                <a:latin typeface="Tahoma" panose="020B0604030504040204" pitchFamily="34" charset="0"/>
                <a:ea typeface="Times New Roman" panose="02020603050405020304" pitchFamily="18" charset="0"/>
              </a:rPr>
              <a:t>aculty are eligible for merit increases during this period.</a:t>
            </a:r>
            <a:endParaRPr lang="en-US" sz="16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473148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Line 4"/>
          <p:cNvSpPr>
            <a:spLocks noChangeShapeType="1"/>
          </p:cNvSpPr>
          <p:nvPr/>
        </p:nvSpPr>
        <p:spPr bwMode="auto">
          <a:xfrm>
            <a:off x="949514" y="1295400"/>
            <a:ext cx="7670800" cy="0"/>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197" name="Text Box 7"/>
          <p:cNvSpPr txBox="1">
            <a:spLocks noChangeArrowheads="1"/>
          </p:cNvSpPr>
          <p:nvPr/>
        </p:nvSpPr>
        <p:spPr bwMode="auto">
          <a:xfrm>
            <a:off x="974725" y="613251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dirty="0"/>
          </a:p>
        </p:txBody>
      </p:sp>
      <p:sp>
        <p:nvSpPr>
          <p:cNvPr id="8199" name="TextBox 1"/>
          <p:cNvSpPr txBox="1">
            <a:spLocks noChangeArrowheads="1"/>
          </p:cNvSpPr>
          <p:nvPr/>
        </p:nvSpPr>
        <p:spPr bwMode="auto">
          <a:xfrm>
            <a:off x="762000" y="5410200"/>
            <a:ext cx="31845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1000" b="1" dirty="0"/>
              <a:t>   </a:t>
            </a:r>
          </a:p>
        </p:txBody>
      </p:sp>
      <p:sp>
        <p:nvSpPr>
          <p:cNvPr id="11" name="Rectangle 10"/>
          <p:cNvSpPr/>
          <p:nvPr/>
        </p:nvSpPr>
        <p:spPr>
          <a:xfrm>
            <a:off x="533400" y="609600"/>
            <a:ext cx="5638800" cy="661720"/>
          </a:xfrm>
          <a:prstGeom prst="rect">
            <a:avLst/>
          </a:prstGeom>
        </p:spPr>
        <p:txBody>
          <a:bodyPr wrap="square">
            <a:spAutoFit/>
          </a:bodyPr>
          <a:lstStyle/>
          <a:p>
            <a:r>
              <a:rPr lang="en-US" b="1" dirty="0"/>
              <a:t>Impact on Prior FIAP Participants; Extension of Eligibility to Faculty Eligible under Prior FIAP</a:t>
            </a:r>
            <a:endParaRPr lang="en-US" sz="1900" b="1" dirty="0"/>
          </a:p>
        </p:txBody>
      </p:sp>
      <p:pic>
        <p:nvPicPr>
          <p:cNvPr id="9" name="Picture 2" descr="Penn Mark graphic"/>
          <p:cNvPicPr>
            <a:picLocks noChangeAspect="1" noChangeArrowheads="1"/>
          </p:cNvPicPr>
          <p:nvPr/>
        </p:nvPicPr>
        <p:blipFill>
          <a:blip r:embed="rId3" cstate="print"/>
          <a:srcRect/>
          <a:stretch>
            <a:fillRect/>
          </a:stretch>
        </p:blipFill>
        <p:spPr bwMode="auto">
          <a:xfrm>
            <a:off x="6248400" y="304800"/>
            <a:ext cx="2543175" cy="838201"/>
          </a:xfrm>
          <a:prstGeom prst="rect">
            <a:avLst/>
          </a:prstGeom>
          <a:noFill/>
        </p:spPr>
      </p:pic>
      <p:sp>
        <p:nvSpPr>
          <p:cNvPr id="4" name="Rectangle 3"/>
          <p:cNvSpPr/>
          <p:nvPr/>
        </p:nvSpPr>
        <p:spPr>
          <a:xfrm>
            <a:off x="371285" y="1386845"/>
            <a:ext cx="8467915" cy="5121787"/>
          </a:xfrm>
          <a:prstGeom prst="rect">
            <a:avLst/>
          </a:prstGeom>
        </p:spPr>
        <p:txBody>
          <a:bodyPr wrap="square">
            <a:spAutoFit/>
          </a:bodyPr>
          <a:lstStyle/>
          <a:p>
            <a:pPr marL="342900" lvl="1" indent="-342900">
              <a:lnSpc>
                <a:spcPct val="114000"/>
              </a:lnSpc>
              <a:spcBef>
                <a:spcPts val="0"/>
              </a:spcBef>
              <a:spcAft>
                <a:spcPts val="0"/>
              </a:spcAft>
              <a:buFont typeface="Arial" panose="020B0604020202020204" pitchFamily="34" charset="0"/>
              <a:buChar char="•"/>
            </a:pPr>
            <a:r>
              <a:rPr lang="en-US" sz="1600" dirty="0"/>
              <a:t>Prior FIAP participants (including those who have elected to enroll but have not yet commenced payment) will receive a top-up cash benefit so they receive the same 200% cash benefit as under New FIAP.  </a:t>
            </a:r>
          </a:p>
          <a:p>
            <a:pPr marL="342900" lvl="1" indent="-342900">
              <a:lnSpc>
                <a:spcPct val="114000"/>
              </a:lnSpc>
              <a:spcBef>
                <a:spcPts val="0"/>
              </a:spcBef>
              <a:spcAft>
                <a:spcPts val="0"/>
              </a:spcAft>
              <a:buFont typeface="Arial" panose="020B0604020202020204" pitchFamily="34" charset="0"/>
              <a:buChar char="•"/>
            </a:pPr>
            <a:endParaRPr lang="en-US" sz="1600" dirty="0"/>
          </a:p>
          <a:p>
            <a:pPr marL="342900" lvl="1" indent="-342900">
              <a:lnSpc>
                <a:spcPct val="114000"/>
              </a:lnSpc>
              <a:spcBef>
                <a:spcPts val="0"/>
              </a:spcBef>
              <a:spcAft>
                <a:spcPts val="0"/>
              </a:spcAft>
              <a:buFont typeface="Arial" panose="020B0604020202020204" pitchFamily="34" charset="0"/>
              <a:buChar char="•"/>
            </a:pPr>
            <a:r>
              <a:rPr lang="en-US" sz="1600" dirty="0"/>
              <a:t>Faculty between the ages of 60 and 64 as of the end of the current academic year (June 30, 2024) remain eligible to participate in New FIAP, despite increased eligibility age. </a:t>
            </a:r>
          </a:p>
          <a:p>
            <a:pPr marL="0" lvl="1">
              <a:lnSpc>
                <a:spcPct val="114000"/>
              </a:lnSpc>
              <a:spcBef>
                <a:spcPts val="0"/>
              </a:spcBef>
              <a:spcAft>
                <a:spcPts val="0"/>
              </a:spcAft>
            </a:pPr>
            <a:r>
              <a:rPr lang="en-US" sz="1600" dirty="0"/>
              <a:t> </a:t>
            </a:r>
          </a:p>
          <a:p>
            <a:pPr marL="342900" lvl="1" indent="-342900">
              <a:lnSpc>
                <a:spcPct val="114000"/>
              </a:lnSpc>
              <a:spcBef>
                <a:spcPts val="0"/>
              </a:spcBef>
              <a:spcAft>
                <a:spcPts val="0"/>
              </a:spcAft>
              <a:buFont typeface="Arial" panose="020B0604020202020204" pitchFamily="34" charset="0"/>
              <a:buChar char="•"/>
            </a:pPr>
            <a:r>
              <a:rPr lang="en-US" sz="1600" dirty="0"/>
              <a:t>The University will provide a one-year transition period for the current academic year (July 1, 2023 through June 30, 2024). During this one-year period, eligible faculty members who are between the ages of 60 and 69 as of June 30, 2024 and who elect to begin benefits by June 30, 2024 will have a cash benefit equal to the larger of the benefit calculated under Prior FIAP and Revised FIAP.  </a:t>
            </a:r>
          </a:p>
          <a:p>
            <a:pPr marL="0" lvl="1">
              <a:lnSpc>
                <a:spcPct val="114000"/>
              </a:lnSpc>
              <a:spcBef>
                <a:spcPts val="0"/>
              </a:spcBef>
              <a:spcAft>
                <a:spcPts val="0"/>
              </a:spcAft>
            </a:pPr>
            <a:endParaRPr lang="en-US" sz="1600" dirty="0"/>
          </a:p>
          <a:p>
            <a:pPr marL="342900" lvl="1" indent="-342900">
              <a:lnSpc>
                <a:spcPct val="114000"/>
              </a:lnSpc>
              <a:spcBef>
                <a:spcPts val="0"/>
              </a:spcBef>
              <a:spcAft>
                <a:spcPts val="0"/>
              </a:spcAft>
              <a:buFont typeface="Arial" panose="020B0604020202020204" pitchFamily="34" charset="0"/>
              <a:buChar char="•"/>
            </a:pPr>
            <a:r>
              <a:rPr lang="en-US" sz="1600" dirty="0"/>
              <a:t>Faculty nearing the age of eligibility under Prior FIAP (for example, between ages of 55 and 59 as of the end of the current academic year) must wait until they reach the eligibility age under New FIAP (ages 65 through 72). Faculty may begin Phased Work FIAP as early as age 63. Faculty may also participate in the University’s Phased Retirement prior to age 65 and then, if eligible at the end, participate in Immediate FIAP.</a:t>
            </a:r>
            <a:r>
              <a:rPr lang="en-US" sz="1600" dirty="0">
                <a:highlight>
                  <a:srgbClr val="FFFF00"/>
                </a:highlight>
              </a:rPr>
              <a:t> </a:t>
            </a:r>
          </a:p>
        </p:txBody>
      </p:sp>
    </p:spTree>
    <p:extLst>
      <p:ext uri="{BB962C8B-B14F-4D97-AF65-F5344CB8AC3E}">
        <p14:creationId xmlns:p14="http://schemas.microsoft.com/office/powerpoint/2010/main" val="1356985196"/>
      </p:ext>
    </p:extLst>
  </p:cSld>
  <p:clrMapOvr>
    <a:masterClrMapping/>
  </p:clrMapOvr>
</p:sld>
</file>

<file path=ppt/theme/theme1.xml><?xml version="1.0" encoding="utf-8"?>
<a:theme xmlns:a="http://schemas.openxmlformats.org/drawingml/2006/main" name="Selling points presentation">
  <a:themeElements>
    <a:clrScheme name="Custom 4">
      <a:dk1>
        <a:sysClr val="windowText" lastClr="000000"/>
      </a:dk1>
      <a:lt1>
        <a:sysClr val="window" lastClr="FFFFFF"/>
      </a:lt1>
      <a:dk2>
        <a:srgbClr val="464646"/>
      </a:dk2>
      <a:lt2>
        <a:srgbClr val="FFFFFF"/>
      </a:lt2>
      <a:accent1>
        <a:srgbClr val="474B78"/>
      </a:accent1>
      <a:accent2>
        <a:srgbClr val="DA1F28"/>
      </a:accent2>
      <a:accent3>
        <a:srgbClr val="EB641B"/>
      </a:accent3>
      <a:accent4>
        <a:srgbClr val="39639D"/>
      </a:accent4>
      <a:accent5>
        <a:srgbClr val="474B78"/>
      </a:accent5>
      <a:accent6>
        <a:srgbClr val="7D3C4A"/>
      </a:accent6>
      <a:hlink>
        <a:srgbClr val="474B78"/>
      </a:hlink>
      <a:folHlink>
        <a:srgbClr val="44B9E8"/>
      </a:folHlink>
    </a:clrScheme>
    <a:fontScheme name="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FF9933"/>
        </a:accent1>
        <a:accent2>
          <a:srgbClr val="DBA215"/>
        </a:accent2>
        <a:accent3>
          <a:srgbClr val="FFFFFF"/>
        </a:accent3>
        <a:accent4>
          <a:srgbClr val="000000"/>
        </a:accent4>
        <a:accent5>
          <a:srgbClr val="FFCAAD"/>
        </a:accent5>
        <a:accent6>
          <a:srgbClr val="C69212"/>
        </a:accent6>
        <a:hlink>
          <a:srgbClr val="0066CC"/>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Selling points presentation</Template>
  <TotalTime>5982</TotalTime>
  <Words>1269</Words>
  <Application>Microsoft Office PowerPoint</Application>
  <PresentationFormat>On-screen Show (4:3)</PresentationFormat>
  <Paragraphs>78</Paragraphs>
  <Slides>8</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Calibri</vt:lpstr>
      <vt:lpstr>Courier New</vt:lpstr>
      <vt:lpstr>Symbol</vt:lpstr>
      <vt:lpstr>Tahoma</vt:lpstr>
      <vt:lpstr>Verdana</vt:lpstr>
      <vt:lpstr>Wingdings</vt:lpstr>
      <vt:lpstr>Selling points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UPHS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FeldmaJe</dc:creator>
  <cp:lastModifiedBy>Paul Lanken</cp:lastModifiedBy>
  <cp:revision>455</cp:revision>
  <cp:lastPrinted>2023-07-28T18:21:27Z</cp:lastPrinted>
  <dcterms:created xsi:type="dcterms:W3CDTF">2014-06-09T14:37:04Z</dcterms:created>
  <dcterms:modified xsi:type="dcterms:W3CDTF">2023-09-14T13:37:46Z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TC011038911033</vt:lpwstr>
  </property>
</Properties>
</file>