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2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26803-EC07-D96B-8242-387F468658B3}" v="19" dt="2024-08-11T17:44:59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E33861-865D-DF4A-B6C8-2B735DB0D9AF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D46730-7025-5E4F-89A7-2A46293D5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10F8CB-9511-9B4A-A333-14B545E76A1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969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3CA2-631C-6849-B710-81EB4DB0FF35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E911-730E-354D-8D63-ACBF6BCF6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9764-88CC-4C44-BFED-04E51F80A4C2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F44A-2FC1-CD4D-8425-3FA0DD2D7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E65F-0B13-D642-BA8F-BA629BC7BDED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9B9F-CD7E-CC4D-B099-DC1467268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3B12-A85D-6E4D-BA5B-37BE22ED457E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8856-6552-7041-9EA8-64B3CA0F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D354-76F2-AE41-839F-8A93BB06872B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90AA-2DDB-F744-8667-24D300FD0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9007-8438-244D-B8A0-A4CF9E13CB49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02B4-C6F0-484E-A48F-A51867FF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BF62-695C-0445-A981-EFE927157EAC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22B4-1041-F74E-9ABD-36A1C5CFC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ADD5-EDDA-1E40-B863-AD9C95A6BAE3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2875-F2B7-2748-A140-113A8C46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67C3-B35B-3348-8EFE-C89B691B5420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FCCD-321D-3542-B07B-469ECDFD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E1A3-3291-6340-A43C-DE5C6CE688EC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55EF-9BC3-2246-8321-627C1B08D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9027-55AA-3E4C-BE8F-08ACF4B965DA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AAC2-5371-E244-AFBF-862BB587A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3EF7F4-A8BB-4B48-975E-CE5534CA7775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86B36C-4EC5-834D-AAA0-EB5BBA6A5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39" name="Picture 3" descr="2010 Spruce ex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12825" y="1124607"/>
            <a:ext cx="7316788" cy="3931581"/>
          </a:xfrm>
          <a:prstGeom prst="roundRect">
            <a:avLst/>
          </a:prstGeom>
          <a:solidFill>
            <a:schemeClr val="bg1">
              <a:lumMod val="65000"/>
              <a:alpha val="8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>
                <a:solidFill>
                  <a:schemeClr val="bg1"/>
                </a:solidFill>
                <a:latin typeface="Avenir Book" panose="02000503020000020003" pitchFamily="2" charset="0"/>
                <a:ea typeface="Helvetica Neue Thin" panose="020B0403020202020204" pitchFamily="34" charset="0"/>
                <a:cs typeface="Gill Sans Light" panose="020B0302020104020203" pitchFamily="34" charset="-79"/>
              </a:rPr>
              <a:t>The Wistar Institute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u="sng">
              <a:solidFill>
                <a:schemeClr val="bg1"/>
              </a:solidFill>
              <a:latin typeface="Avenir Book" panose="02000503020000020003" pitchFamily="2" charset="0"/>
              <a:ea typeface="Helvetica Neue Thin" panose="020B0403020202020204" pitchFamily="34" charset="0"/>
              <a:cs typeface="Gill Sans Light" panose="020B0302020104020203" pitchFamily="34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venir Book" panose="02000503020000020003" pitchFamily="2" charset="0"/>
                <a:ea typeface="Helvetica Neue Thin" panose="020B0403020202020204" pitchFamily="34" charset="0"/>
                <a:cs typeface="Gill Sans Light" panose="020B0302020104020203" pitchFamily="34" charset="-79"/>
              </a:rPr>
              <a:t>The nation’s first independent biomedical research institution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>
                <a:solidFill>
                  <a:schemeClr val="bg1"/>
                </a:solidFill>
                <a:latin typeface="Avenir Book" panose="02000503020000020003" pitchFamily="2" charset="0"/>
                <a:ea typeface="Helvetica Neue Thin" panose="020B0403020202020204" pitchFamily="34" charset="0"/>
                <a:cs typeface="Gill Sans Light" panose="020B0302020104020203" pitchFamily="34" charset="-79"/>
              </a:rPr>
              <a:t>An international leader in science with a special expertise in cancer research, virology, immunology and vaccine development. </a:t>
            </a:r>
            <a:endParaRPr lang="en-US" sz="2400">
              <a:solidFill>
                <a:schemeClr val="bg1"/>
              </a:solidFill>
              <a:latin typeface="Avenir Book" panose="02000503020000020003" pitchFamily="2" charset="0"/>
              <a:ea typeface="Helvetica Neue Thin" panose="020B0403020202020204" pitchFamily="34" charset="0"/>
              <a:cs typeface="Gill Sans Light" panose="020B0302020104020203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venir Book" panose="02000503020000020003" pitchFamily="2" charset="0"/>
              <a:ea typeface="Helvetica Neue Thin" panose="020B0403020202020204" pitchFamily="34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09688"/>
            <a:ext cx="914241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3366986" y="534785"/>
            <a:ext cx="5426075" cy="3841750"/>
            <a:chOff x="144463" y="152400"/>
            <a:chExt cx="5426075" cy="3841750"/>
          </a:xfrm>
        </p:grpSpPr>
        <p:sp>
          <p:nvSpPr>
            <p:cNvPr id="3" name="Rounded Rectangle 2"/>
            <p:cNvSpPr/>
            <p:nvPr/>
          </p:nvSpPr>
          <p:spPr>
            <a:xfrm>
              <a:off x="144463" y="152400"/>
              <a:ext cx="5426075" cy="3841750"/>
            </a:xfrm>
            <a:prstGeom prst="roundRect">
              <a:avLst/>
            </a:prstGeom>
            <a:solidFill>
              <a:schemeClr val="bg1">
                <a:lumMod val="65000"/>
                <a:alpha val="8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venir Book" panose="02000503020000020003" pitchFamily="2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Avenir Book" panose="02000503020000020003" pitchFamily="2" charset="0"/>
                </a:rPr>
                <a:t> </a:t>
              </a:r>
            </a:p>
          </p:txBody>
        </p:sp>
        <p:sp>
          <p:nvSpPr>
            <p:cNvPr id="15365" name="TextBox 1"/>
            <p:cNvSpPr txBox="1">
              <a:spLocks noChangeArrowheads="1"/>
            </p:cNvSpPr>
            <p:nvPr/>
          </p:nvSpPr>
          <p:spPr bwMode="auto">
            <a:xfrm>
              <a:off x="409575" y="273050"/>
              <a:ext cx="4741863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2800">
                  <a:solidFill>
                    <a:schemeClr val="bg1"/>
                  </a:solidFill>
                  <a:latin typeface="Avenir Book"/>
                  <a:ea typeface="Helvetica Neue" panose="02000503000000020004" pitchFamily="2" charset="0"/>
                  <a:cs typeface="Helvetica Neue" panose="02000503000000020004" pitchFamily="2" charset="0"/>
                </a:rPr>
                <a:t>35 Investigators, with &gt;$60 million dollars per year in federal funding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2800">
                  <a:solidFill>
                    <a:schemeClr val="bg1"/>
                  </a:solidFill>
                  <a:latin typeface="Avenir Book" panose="02000503020000020003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Highly collaborative research environment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2800">
                  <a:solidFill>
                    <a:schemeClr val="bg1"/>
                  </a:solidFill>
                  <a:latin typeface="Avenir Book" panose="02000503020000020003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11 State-of-the-Art Core Facilities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2800">
                  <a:solidFill>
                    <a:schemeClr val="bg1"/>
                  </a:solidFill>
                  <a:latin typeface="Avenir Book"/>
                  <a:ea typeface="Helvetica Neue" panose="02000503000000020004" pitchFamily="2" charset="0"/>
                  <a:cs typeface="Helvetica Neue" panose="02000503000000020004" pitchFamily="2" charset="0"/>
                </a:rPr>
                <a:t>70 postdocs, 35 pre-docs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melanomaTumor microenvironment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410767" y="359886"/>
            <a:ext cx="8640577" cy="6290866"/>
            <a:chOff x="876120" y="401875"/>
            <a:chExt cx="7699794" cy="5304169"/>
          </a:xfrm>
        </p:grpSpPr>
        <p:sp>
          <p:nvSpPr>
            <p:cNvPr id="7" name="Rounded Rectangle 6"/>
            <p:cNvSpPr/>
            <p:nvPr/>
          </p:nvSpPr>
          <p:spPr>
            <a:xfrm>
              <a:off x="876120" y="401875"/>
              <a:ext cx="7362751" cy="5150531"/>
            </a:xfrm>
            <a:prstGeom prst="roundRect">
              <a:avLst/>
            </a:prstGeom>
            <a:solidFill>
              <a:schemeClr val="bg1">
                <a:lumMod val="65000"/>
                <a:alpha val="8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Webdings"/>
                </a:rPr>
                <a:t> </a:t>
              </a: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7937" y="515983"/>
              <a:ext cx="7257977" cy="5190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>
                  <a:solidFill>
                    <a:schemeClr val="bg1"/>
                  </a:solidFill>
                  <a:latin typeface="Avenir Book" panose="02000503020000020003" pitchFamily="2" charset="0"/>
                </a:rPr>
                <a:t>The Wistar Institute Cancer Center</a:t>
              </a:r>
              <a:br>
                <a:rPr lang="en-US" sz="2400" b="1" u="sng">
                  <a:solidFill>
                    <a:schemeClr val="bg1"/>
                  </a:solidFill>
                  <a:latin typeface="Avenir Book" panose="02000503020000020003" pitchFamily="2" charset="0"/>
                </a:rPr>
              </a:br>
              <a:endParaRPr lang="en-US" sz="1000" b="1" u="sng">
                <a:solidFill>
                  <a:schemeClr val="bg1"/>
                </a:solidFill>
                <a:latin typeface="Avenir Book" panose="02000503020000020003" pitchFamily="2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venir Book" panose="02000503020000020003" pitchFamily="2" charset="0"/>
                </a:rPr>
                <a:t>The Ellen and Ronald Caplan Cancer Center is an NCI- designated Cancer Center, organized into two programs: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bg1"/>
                </a:solidFill>
                <a:latin typeface="Avenir Book" panose="02000503020000020003" pitchFamily="2" charset="0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Genome Regulation and Cell Signaling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Molecular and Cellular Oncogenesis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chemeClr val="bg1"/>
                </a:solidFill>
                <a:latin typeface="Avenir Book" panose="02000503020000020003" pitchFamily="2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venir Book" panose="02000503020000020003" pitchFamily="2" charset="0"/>
                </a:rPr>
                <a:t>Six Centers: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The Vaccine &amp; Immunotherapy Center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The Melanoma Research Center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The Center for Systems and Computational Biology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The Hubert J. P. Shoemaker Education and Training Center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>
                  <a:solidFill>
                    <a:schemeClr val="bg1"/>
                  </a:solidFill>
                  <a:latin typeface="Avenir Book" panose="02000503020000020003" pitchFamily="2" charset="0"/>
                </a:rPr>
                <a:t>*new* </a:t>
              </a:r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Avenir Book" panose="02000503020000020003" pitchFamily="2" charset="0"/>
                </a:rPr>
                <a:t>The Center for Advanced Therapeutics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400" b="1">
                  <a:solidFill>
                    <a:schemeClr val="bg1"/>
                  </a:solidFill>
                  <a:latin typeface="Avenir Book" panose="02000503020000020003" pitchFamily="2" charset="0"/>
                </a:rPr>
                <a:t>*new* </a:t>
              </a:r>
              <a:r>
                <a:rPr lang="en-US" sz="2400" b="1">
                  <a:solidFill>
                    <a:schemeClr val="accent2">
                      <a:lumMod val="50000"/>
                    </a:schemeClr>
                  </a:solidFill>
                  <a:latin typeface="Avenir Book" panose="02000503020000020003" pitchFamily="2" charset="0"/>
                </a:rPr>
                <a:t>HIV Cure and Viral Diseases Center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0333" y="91053"/>
            <a:ext cx="4711700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0"/>
                </a:solidFill>
                <a:latin typeface="Avenir Book" panose="02000503020000020003" pitchFamily="2" charset="0"/>
              </a:rPr>
              <a:t>Many Wistar Faculty are adjunct at Penn</a:t>
            </a:r>
            <a:r>
              <a:rPr lang="en-US" b="1">
                <a:latin typeface="Avenir Book" panose="02000503020000020003" pitchFamily="2" charset="0"/>
              </a:rPr>
              <a:t>:</a:t>
            </a:r>
          </a:p>
          <a:p>
            <a:pPr eaLnBrk="1" hangingPunct="1"/>
            <a:endParaRPr lang="en-US" sz="800" b="1">
              <a:latin typeface="Avenir Book" panose="02000503020000020003" pitchFamily="2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Dario </a:t>
            </a:r>
            <a:r>
              <a:rPr lang="en-US" sz="2300" b="1" err="1">
                <a:latin typeface="Avenir Book" panose="02000503020000020003" pitchFamily="2" charset="0"/>
              </a:rPr>
              <a:t>Altieri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Cancer Metabolism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 err="1">
                <a:latin typeface="Avenir Book" panose="02000503020000020003" pitchFamily="2" charset="0"/>
              </a:rPr>
              <a:t>Hildegund</a:t>
            </a:r>
            <a:r>
              <a:rPr lang="en-US" sz="2300" b="1">
                <a:latin typeface="Avenir Book" panose="02000503020000020003" pitchFamily="2" charset="0"/>
              </a:rPr>
              <a:t> </a:t>
            </a:r>
            <a:r>
              <a:rPr lang="en-US" sz="2300" b="1" err="1">
                <a:latin typeface="Avenir Book" panose="02000503020000020003" pitchFamily="2" charset="0"/>
              </a:rPr>
              <a:t>Ertl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Vaccines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 err="1">
                <a:latin typeface="Avenir Book" panose="02000503020000020003" pitchFamily="2" charset="0"/>
              </a:rPr>
              <a:t>Meenhard</a:t>
            </a:r>
            <a:r>
              <a:rPr lang="en-US" sz="2300" b="1">
                <a:latin typeface="Avenir Book" panose="02000503020000020003" pitchFamily="2" charset="0"/>
              </a:rPr>
              <a:t> </a:t>
            </a:r>
            <a:r>
              <a:rPr lang="en-US" sz="2300" b="1" err="1">
                <a:latin typeface="Avenir Book" panose="02000503020000020003" pitchFamily="2" charset="0"/>
              </a:rPr>
              <a:t>Herlyn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Melanoma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Paul Lieberman: </a:t>
            </a:r>
            <a:r>
              <a:rPr lang="en-US" sz="2300" i="1">
                <a:latin typeface="Avenir Book" panose="02000503020000020003" pitchFamily="2" charset="0"/>
              </a:rPr>
              <a:t>Virology, 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i="1">
                <a:latin typeface="Avenir Book" panose="02000503020000020003" pitchFamily="2" charset="0"/>
              </a:rPr>
              <a:t>Transcription</a:t>
            </a:r>
            <a:endParaRPr lang="en-US" sz="2300" b="1">
              <a:latin typeface="Avenir Book" panose="02000503020000020003" pitchFamily="2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Luis </a:t>
            </a:r>
            <a:r>
              <a:rPr lang="en-US" sz="2300" b="1" err="1">
                <a:latin typeface="Avenir Book" panose="02000503020000020003" pitchFamily="2" charset="0"/>
              </a:rPr>
              <a:t>Montaner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HIV therapy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Maureen Murphy: </a:t>
            </a:r>
            <a:r>
              <a:rPr lang="en-US" sz="2300" i="1">
                <a:latin typeface="Avenir Book" panose="02000503020000020003" pitchFamily="2" charset="0"/>
              </a:rPr>
              <a:t>p53, HSP70</a:t>
            </a:r>
            <a:endParaRPr lang="en-US" sz="2300" b="1">
              <a:latin typeface="Avenir Book" panose="02000503020000020003" pitchFamily="2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300" b="1" err="1">
                <a:latin typeface="Avenir Book" panose="02000503020000020003" pitchFamily="2" charset="0"/>
              </a:rPr>
              <a:t>Yulia</a:t>
            </a:r>
            <a:r>
              <a:rPr lang="en-US" sz="2300" b="1">
                <a:latin typeface="Avenir Book" panose="02000503020000020003" pitchFamily="2" charset="0"/>
              </a:rPr>
              <a:t> </a:t>
            </a:r>
            <a:r>
              <a:rPr lang="en-US" sz="2300" b="1" err="1">
                <a:latin typeface="Avenir Book" panose="02000503020000020003" pitchFamily="2" charset="0"/>
              </a:rPr>
              <a:t>Nefedova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Multiple myeloma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Kazuko </a:t>
            </a:r>
            <a:r>
              <a:rPr lang="en-US" sz="2300" b="1" err="1">
                <a:latin typeface="Avenir Book" panose="02000503020000020003" pitchFamily="2" charset="0"/>
              </a:rPr>
              <a:t>Nishikura</a:t>
            </a:r>
            <a:r>
              <a:rPr lang="en-US" sz="2300" b="1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RNA editing</a:t>
            </a: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Joe </a:t>
            </a:r>
            <a:r>
              <a:rPr lang="en-US" sz="2300" b="1" err="1">
                <a:latin typeface="Avenir Book" panose="02000503020000020003" pitchFamily="2" charset="0"/>
              </a:rPr>
              <a:t>Salvino</a:t>
            </a:r>
            <a:r>
              <a:rPr lang="en-US" sz="2300" b="1">
                <a:latin typeface="Avenir Book" panose="02000503020000020003" pitchFamily="2" charset="0"/>
              </a:rPr>
              <a:t>:</a:t>
            </a:r>
            <a:r>
              <a:rPr lang="en-US" sz="2300">
                <a:latin typeface="Avenir Book" panose="02000503020000020003" pitchFamily="2" charset="0"/>
              </a:rPr>
              <a:t> </a:t>
            </a:r>
            <a:r>
              <a:rPr lang="en-US" sz="2300" i="1">
                <a:latin typeface="Avenir Book" panose="02000503020000020003" pitchFamily="2" charset="0"/>
              </a:rPr>
              <a:t>Medicinal chemistry</a:t>
            </a:r>
            <a:endParaRPr lang="en-US" sz="2300" b="1" i="1">
              <a:latin typeface="Avenir Book" panose="02000503020000020003" pitchFamily="2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Jessie Villanueva: </a:t>
            </a:r>
            <a:r>
              <a:rPr lang="en-US" sz="2300" i="1">
                <a:latin typeface="Avenir Book" panose="02000503020000020003" pitchFamily="2" charset="0"/>
              </a:rPr>
              <a:t>Melanoma drug resistance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4922033" y="1084281"/>
            <a:ext cx="4245292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Qing Chen</a:t>
            </a:r>
            <a:r>
              <a:rPr lang="en-US" sz="2300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Cancer metastasis to the brain</a:t>
            </a:r>
          </a:p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Alessandro </a:t>
            </a:r>
            <a:r>
              <a:rPr lang="en-US" sz="2300" b="1" err="1">
                <a:latin typeface="Avenir Book" panose="02000503020000020003" pitchFamily="2" charset="0"/>
              </a:rPr>
              <a:t>Gardini</a:t>
            </a:r>
            <a:r>
              <a:rPr lang="en-US" sz="2300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Chromatin, enhancers and hematopoiesis</a:t>
            </a:r>
          </a:p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Daniel </a:t>
            </a:r>
            <a:r>
              <a:rPr lang="en-US" sz="2300" b="1" err="1">
                <a:latin typeface="Avenir Book" panose="02000503020000020003" pitchFamily="2" charset="0"/>
              </a:rPr>
              <a:t>Kulp</a:t>
            </a:r>
            <a:r>
              <a:rPr lang="en-US" sz="2300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Rational design of vaccines</a:t>
            </a:r>
          </a:p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Kavitha </a:t>
            </a:r>
            <a:r>
              <a:rPr lang="en-US" sz="2300" b="1" err="1">
                <a:latin typeface="Avenir Book" panose="02000503020000020003" pitchFamily="2" charset="0"/>
              </a:rPr>
              <a:t>Sarma</a:t>
            </a:r>
            <a:r>
              <a:rPr lang="en-US" sz="2300">
                <a:latin typeface="Avenir Book" panose="02000503020000020003" pitchFamily="2" charset="0"/>
              </a:rPr>
              <a:t>: </a:t>
            </a:r>
            <a:r>
              <a:rPr lang="en-US" sz="2300" i="1">
                <a:latin typeface="Avenir Book" panose="02000503020000020003" pitchFamily="2" charset="0"/>
              </a:rPr>
              <a:t>RNA mediated epigenetic gene regulation</a:t>
            </a:r>
          </a:p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Zachary </a:t>
            </a:r>
            <a:r>
              <a:rPr lang="en-US" sz="2300" b="1" err="1">
                <a:latin typeface="Avenir Book" panose="02000503020000020003" pitchFamily="2" charset="0"/>
              </a:rPr>
              <a:t>Schug</a:t>
            </a:r>
            <a:r>
              <a:rPr lang="en-US" sz="2300">
                <a:latin typeface="Avenir Book" panose="02000503020000020003" pitchFamily="2" charset="0"/>
              </a:rPr>
              <a:t>:  </a:t>
            </a:r>
            <a:r>
              <a:rPr lang="en-US" sz="2300" i="1">
                <a:latin typeface="Avenir Book" panose="02000503020000020003" pitchFamily="2" charset="0"/>
              </a:rPr>
              <a:t>Cancer metabolism and metabolomics</a:t>
            </a:r>
          </a:p>
          <a:p>
            <a:pPr>
              <a:spcAft>
                <a:spcPts val="600"/>
              </a:spcAft>
            </a:pPr>
            <a:r>
              <a:rPr lang="en-US" sz="2300" b="1">
                <a:latin typeface="Avenir Book" panose="02000503020000020003" pitchFamily="2" charset="0"/>
              </a:rPr>
              <a:t>David Weiner: </a:t>
            </a:r>
            <a:r>
              <a:rPr lang="en-US" sz="2300" i="1">
                <a:latin typeface="Avenir Book" panose="02000503020000020003" pitchFamily="2" charset="0"/>
              </a:rPr>
              <a:t>DNA vaccines</a:t>
            </a:r>
            <a:endParaRPr lang="en-US" sz="2300" b="1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neral Lab Image 1">
            <a:extLst>
              <a:ext uri="{FF2B5EF4-FFF2-40B4-BE49-F238E27FC236}">
                <a16:creationId xmlns:a16="http://schemas.microsoft.com/office/drawing/2014/main" id="{1247D9F5-8C69-341D-286F-12B07D95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9BAF8A-A3B3-6987-EC43-6261B989CD6C}"/>
              </a:ext>
            </a:extLst>
          </p:cNvPr>
          <p:cNvGrpSpPr>
            <a:grpSpLocks/>
          </p:cNvGrpSpPr>
          <p:nvPr/>
        </p:nvGrpSpPr>
        <p:grpSpPr bwMode="auto">
          <a:xfrm>
            <a:off x="4420959" y="4027495"/>
            <a:ext cx="4387600" cy="2598396"/>
            <a:chOff x="144463" y="152400"/>
            <a:chExt cx="5426075" cy="452543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9641CF-D104-65DF-D020-9AB933BF8D85}"/>
                </a:ext>
              </a:extLst>
            </p:cNvPr>
            <p:cNvSpPr/>
            <p:nvPr/>
          </p:nvSpPr>
          <p:spPr>
            <a:xfrm>
              <a:off x="144463" y="152400"/>
              <a:ext cx="5426075" cy="3841750"/>
            </a:xfrm>
            <a:prstGeom prst="roundRect">
              <a:avLst/>
            </a:prstGeom>
            <a:solidFill>
              <a:schemeClr val="bg1">
                <a:lumMod val="65000"/>
                <a:alpha val="8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venir Book" panose="02000503020000020003" pitchFamily="2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Avenir Book" panose="02000503020000020003" pitchFamily="2" charset="0"/>
                </a:rPr>
                <a:t> </a:t>
              </a: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DB28D4D0-5B27-6627-D52A-E4ABB52FD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" y="1140025"/>
              <a:ext cx="4741863" cy="353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indent="0" algn="ctr" eaLnBrk="1" hangingPunct="1"/>
              <a:r>
                <a:rPr lang="en-US" sz="2800">
                  <a:solidFill>
                    <a:schemeClr val="bg1"/>
                  </a:solidFill>
                  <a:latin typeface="Avenir Book" panose="02000503020000020003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Questions? Tour?</a:t>
              </a:r>
            </a:p>
            <a:p>
              <a:pPr marL="0" indent="0" algn="ctr" eaLnBrk="1" hangingPunct="1"/>
              <a:endParaRPr lang="en-US" sz="1400">
                <a:solidFill>
                  <a:schemeClr val="bg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0" indent="0" algn="ctr" eaLnBrk="1" hangingPunct="1"/>
              <a:r>
                <a:rPr lang="en-US" sz="2800" err="1">
                  <a:solidFill>
                    <a:schemeClr val="bg1"/>
                  </a:solidFill>
                  <a:latin typeface="Avenir Book" panose="02000503020000020003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dzuzga@wistar.org</a:t>
              </a:r>
              <a:endParaRPr lang="en-US" sz="2800">
                <a:solidFill>
                  <a:schemeClr val="bg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 eaLnBrk="1" hangingPunct="1">
                <a:buFont typeface="Arial" charset="0"/>
                <a:buChar char="•"/>
              </a:pPr>
              <a:endParaRPr lang="en-US" sz="2800">
                <a:solidFill>
                  <a:schemeClr val="bg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 eaLnBrk="1" hangingPunct="1">
                <a:buFont typeface="Arial" charset="0"/>
                <a:buChar char="•"/>
              </a:pPr>
              <a:endParaRPr lang="en-US" sz="2800">
                <a:solidFill>
                  <a:schemeClr val="bg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252</Words>
  <Application>Microsoft Office PowerPoint</Application>
  <PresentationFormat>On-screen Show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Book</vt:lpstr>
      <vt:lpstr>Calibri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Lester</dc:creator>
  <cp:lastModifiedBy>Candace Cain</cp:lastModifiedBy>
  <cp:revision>3</cp:revision>
  <dcterms:created xsi:type="dcterms:W3CDTF">2013-08-15T18:23:05Z</dcterms:created>
  <dcterms:modified xsi:type="dcterms:W3CDTF">2024-08-13T19:32:17Z</dcterms:modified>
</cp:coreProperties>
</file>