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65" r:id="rId6"/>
    <p:sldId id="273" r:id="rId7"/>
    <p:sldId id="279" r:id="rId8"/>
    <p:sldId id="285" r:id="rId9"/>
    <p:sldId id="287" r:id="rId10"/>
    <p:sldId id="284" r:id="rId11"/>
    <p:sldId id="282" r:id="rId12"/>
    <p:sldId id="278" r:id="rId13"/>
    <p:sldId id="275" r:id="rId14"/>
    <p:sldId id="276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1F5B"/>
    <a:srgbClr val="FFFFFF"/>
    <a:srgbClr val="18488C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6D72D6-6EE6-453C-392C-39152A44F51D}" v="10" dt="2024-08-13T17:16:39.918"/>
    <p1510:client id="{3D90ED08-FC71-E070-9B23-FA593D8D1086}" v="7" dt="2024-08-13T17:30:18.928"/>
    <p1510:client id="{5DF6B51E-7849-47C6-AB65-A733EE2AA819}" v="484" dt="2024-08-13T17:46:37.897"/>
    <p1510:client id="{6066FDBA-EB92-66D6-EEB6-990F85389BF0}" v="256" dt="2024-08-13T14:36:31.630"/>
    <p1510:client id="{6D0184D6-E535-465C-9FF7-1253A964FD1B}" v="350" dt="2024-08-13T14:55:15.415"/>
    <p1510:client id="{819B446F-174B-E43F-174A-1C2D5145F5E5}" v="507" dt="2024-08-13T03:04:24.430"/>
    <p1510:client id="{92A8C169-2DF6-1991-7FA0-185D2297974F}" v="897" dt="2024-08-13T14:32:58.962"/>
    <p1510:client id="{DCEAD0C1-345B-EF2E-B2F3-A7488127A5C1}" v="368" dt="2024-08-13T17:52:14.6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-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4" Type="http://schemas.openxmlformats.org/officeDocument/2006/relationships/image" Target="../media/image2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4" Type="http://schemas.openxmlformats.org/officeDocument/2006/relationships/image" Target="../media/image2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5F0D8E-14CA-47BF-BD80-2FB3B38B0620}" type="doc">
      <dgm:prSet loTypeId="urn:microsoft.com/office/officeart/2018/5/layout/IconCircleLabelList" loCatId="icon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C230AA-81FC-4454-9D08-F3F7F9FDF67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>
              <a:latin typeface="Louda SC" panose="00000500000000000000" pitchFamily="50" charset="0"/>
            </a:rPr>
            <a:t>Penn Tennis Center  240 S. 31</a:t>
          </a:r>
          <a:r>
            <a:rPr lang="en-US" b="1" baseline="30000">
              <a:latin typeface="Louda SC" panose="00000500000000000000" pitchFamily="50" charset="0"/>
            </a:rPr>
            <a:t>st</a:t>
          </a:r>
          <a:r>
            <a:rPr lang="en-US" b="1">
              <a:latin typeface="Louda SC" panose="00000500000000000000" pitchFamily="50" charset="0"/>
            </a:rPr>
            <a:t> St</a:t>
          </a:r>
        </a:p>
      </dgm:t>
    </dgm:pt>
    <dgm:pt modelId="{2CEFAACA-A3DD-4FDF-9E7E-D935C0B2AE2D}" type="parTrans" cxnId="{96D76CD0-928E-4079-8DCB-D2BC87C13CE8}">
      <dgm:prSet/>
      <dgm:spPr/>
      <dgm:t>
        <a:bodyPr/>
        <a:lstStyle/>
        <a:p>
          <a:endParaRPr lang="en-US"/>
        </a:p>
      </dgm:t>
    </dgm:pt>
    <dgm:pt modelId="{0F9CD565-EF01-4A05-B620-4CD3BDA30E79}" type="sibTrans" cxnId="{96D76CD0-928E-4079-8DCB-D2BC87C13CE8}">
      <dgm:prSet/>
      <dgm:spPr/>
      <dgm:t>
        <a:bodyPr/>
        <a:lstStyle/>
        <a:p>
          <a:endParaRPr lang="en-US"/>
        </a:p>
      </dgm:t>
    </dgm:pt>
    <dgm:pt modelId="{F741C811-870B-4F37-A57A-81F065053A8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>
              <a:latin typeface="Louda SC" panose="00000500000000000000" pitchFamily="50" charset="0"/>
            </a:rPr>
            <a:t>Penn Squash Center  219 S. 32</a:t>
          </a:r>
          <a:r>
            <a:rPr lang="en-US" b="1" baseline="30000">
              <a:latin typeface="Louda SC" panose="00000500000000000000" pitchFamily="50" charset="0"/>
            </a:rPr>
            <a:t>nd</a:t>
          </a:r>
          <a:r>
            <a:rPr lang="en-US" b="1">
              <a:latin typeface="Louda SC" panose="00000500000000000000" pitchFamily="50" charset="0"/>
            </a:rPr>
            <a:t> St</a:t>
          </a:r>
        </a:p>
      </dgm:t>
    </dgm:pt>
    <dgm:pt modelId="{ECA098A5-F146-4944-9DC7-F820352A9040}" type="parTrans" cxnId="{D969FB31-60DE-40E9-B565-EDD1D323BFB8}">
      <dgm:prSet/>
      <dgm:spPr/>
      <dgm:t>
        <a:bodyPr/>
        <a:lstStyle/>
        <a:p>
          <a:endParaRPr lang="en-US"/>
        </a:p>
      </dgm:t>
    </dgm:pt>
    <dgm:pt modelId="{1ACE8A04-C675-46F5-AFAA-B159A323D878}" type="sibTrans" cxnId="{D969FB31-60DE-40E9-B565-EDD1D323BFB8}">
      <dgm:prSet/>
      <dgm:spPr/>
      <dgm:t>
        <a:bodyPr/>
        <a:lstStyle/>
        <a:p>
          <a:endParaRPr lang="en-US"/>
        </a:p>
      </dgm:t>
    </dgm:pt>
    <dgm:pt modelId="{C6590256-D42D-4CBC-841E-0C77BD83FDF6}" type="pres">
      <dgm:prSet presAssocID="{545F0D8E-14CA-47BF-BD80-2FB3B38B0620}" presName="root" presStyleCnt="0">
        <dgm:presLayoutVars>
          <dgm:dir/>
          <dgm:resizeHandles val="exact"/>
        </dgm:presLayoutVars>
      </dgm:prSet>
      <dgm:spPr/>
    </dgm:pt>
    <dgm:pt modelId="{EDC769C3-4D33-4B4B-88B5-826E42EB3DE0}" type="pres">
      <dgm:prSet presAssocID="{36C230AA-81FC-4454-9D08-F3F7F9FDF679}" presName="compNode" presStyleCnt="0"/>
      <dgm:spPr/>
    </dgm:pt>
    <dgm:pt modelId="{92F80CD6-C710-4C91-8345-0E4C5DFA5D84}" type="pres">
      <dgm:prSet presAssocID="{36C230AA-81FC-4454-9D08-F3F7F9FDF679}" presName="iconBgRect" presStyleLbl="bgShp" presStyleIdx="0" presStyleCnt="2"/>
      <dgm:spPr/>
    </dgm:pt>
    <dgm:pt modelId="{A79EBF44-4F98-440D-8EB0-62968A46B110}" type="pres">
      <dgm:prSet presAssocID="{36C230AA-81FC-4454-9D08-F3F7F9FDF679}" presName="iconRect" presStyleLbl="node1" presStyleIdx="0" presStyleCnt="2" custScaleX="102079" custScaleY="13082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nnis racket and ball"/>
        </a:ext>
      </dgm:extLst>
    </dgm:pt>
    <dgm:pt modelId="{C1286125-6426-4E06-9FC8-F8961FFAF820}" type="pres">
      <dgm:prSet presAssocID="{36C230AA-81FC-4454-9D08-F3F7F9FDF679}" presName="spaceRect" presStyleCnt="0"/>
      <dgm:spPr/>
    </dgm:pt>
    <dgm:pt modelId="{C15C8C93-3FB5-4DAF-8E30-C55A204B5031}" type="pres">
      <dgm:prSet presAssocID="{36C230AA-81FC-4454-9D08-F3F7F9FDF679}" presName="textRect" presStyleLbl="revTx" presStyleIdx="0" presStyleCnt="2">
        <dgm:presLayoutVars>
          <dgm:chMax val="1"/>
          <dgm:chPref val="1"/>
        </dgm:presLayoutVars>
      </dgm:prSet>
      <dgm:spPr/>
    </dgm:pt>
    <dgm:pt modelId="{1087EFCE-1B95-4E5E-9A32-BD48B11C4747}" type="pres">
      <dgm:prSet presAssocID="{0F9CD565-EF01-4A05-B620-4CD3BDA30E79}" presName="sibTrans" presStyleCnt="0"/>
      <dgm:spPr/>
    </dgm:pt>
    <dgm:pt modelId="{BB380241-A5DA-4E5D-B504-0C80690215A3}" type="pres">
      <dgm:prSet presAssocID="{F741C811-870B-4F37-A57A-81F065053A81}" presName="compNode" presStyleCnt="0"/>
      <dgm:spPr/>
    </dgm:pt>
    <dgm:pt modelId="{C5F90F6E-D953-411A-B010-CA113407078B}" type="pres">
      <dgm:prSet presAssocID="{F741C811-870B-4F37-A57A-81F065053A81}" presName="iconBgRect" presStyleLbl="bgShp" presStyleIdx="1" presStyleCnt="2"/>
      <dgm:spPr/>
    </dgm:pt>
    <dgm:pt modelId="{383F652E-5CF4-4BA1-9E2A-D7C58F80C266}" type="pres">
      <dgm:prSet presAssocID="{F741C811-870B-4F37-A57A-81F065053A81}" presName="iconRect" presStyleLbl="node1" presStyleIdx="1" presStyleCnt="2" custScaleX="120298" custScaleY="130823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4000" r="-4000"/>
          </a:stretch>
        </a:blipFill>
      </dgm:spPr>
      <dgm:extLst>
        <a:ext uri="{E40237B7-FDA0-4F09-8148-C483321AD2D9}">
          <dgm14:cNvPr xmlns:dgm14="http://schemas.microsoft.com/office/drawing/2010/diagram" id="0" name="" descr="Tennis outline"/>
        </a:ext>
      </dgm:extLst>
    </dgm:pt>
    <dgm:pt modelId="{1BFF62B3-ABFE-4C2E-A95E-8BD226388065}" type="pres">
      <dgm:prSet presAssocID="{F741C811-870B-4F37-A57A-81F065053A81}" presName="spaceRect" presStyleCnt="0"/>
      <dgm:spPr/>
    </dgm:pt>
    <dgm:pt modelId="{5CDC589D-9FAA-48C6-8D11-B0A2D8C6A26F}" type="pres">
      <dgm:prSet presAssocID="{F741C811-870B-4F37-A57A-81F065053A81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D969FB31-60DE-40E9-B565-EDD1D323BFB8}" srcId="{545F0D8E-14CA-47BF-BD80-2FB3B38B0620}" destId="{F741C811-870B-4F37-A57A-81F065053A81}" srcOrd="1" destOrd="0" parTransId="{ECA098A5-F146-4944-9DC7-F820352A9040}" sibTransId="{1ACE8A04-C675-46F5-AFAA-B159A323D878}"/>
    <dgm:cxn modelId="{56583D3A-4DAE-4DB6-B72F-DD05D1241A6E}" type="presOf" srcId="{36C230AA-81FC-4454-9D08-F3F7F9FDF679}" destId="{C15C8C93-3FB5-4DAF-8E30-C55A204B5031}" srcOrd="0" destOrd="0" presId="urn:microsoft.com/office/officeart/2018/5/layout/IconCircleLabelList"/>
    <dgm:cxn modelId="{211A613B-0D76-49AD-8E85-03A703B9C502}" type="presOf" srcId="{545F0D8E-14CA-47BF-BD80-2FB3B38B0620}" destId="{C6590256-D42D-4CBC-841E-0C77BD83FDF6}" srcOrd="0" destOrd="0" presId="urn:microsoft.com/office/officeart/2018/5/layout/IconCircleLabelList"/>
    <dgm:cxn modelId="{96D76CD0-928E-4079-8DCB-D2BC87C13CE8}" srcId="{545F0D8E-14CA-47BF-BD80-2FB3B38B0620}" destId="{36C230AA-81FC-4454-9D08-F3F7F9FDF679}" srcOrd="0" destOrd="0" parTransId="{2CEFAACA-A3DD-4FDF-9E7E-D935C0B2AE2D}" sibTransId="{0F9CD565-EF01-4A05-B620-4CD3BDA30E79}"/>
    <dgm:cxn modelId="{BA7FE7F7-BC8D-41A7-8A27-CD4DE4A23F8E}" type="presOf" srcId="{F741C811-870B-4F37-A57A-81F065053A81}" destId="{5CDC589D-9FAA-48C6-8D11-B0A2D8C6A26F}" srcOrd="0" destOrd="0" presId="urn:microsoft.com/office/officeart/2018/5/layout/IconCircleLabelList"/>
    <dgm:cxn modelId="{584C10F8-0804-4859-B60E-9C31D9E58964}" type="presParOf" srcId="{C6590256-D42D-4CBC-841E-0C77BD83FDF6}" destId="{EDC769C3-4D33-4B4B-88B5-826E42EB3DE0}" srcOrd="0" destOrd="0" presId="urn:microsoft.com/office/officeart/2018/5/layout/IconCircleLabelList"/>
    <dgm:cxn modelId="{06A0F910-7220-4BC6-AFD4-1839025633B7}" type="presParOf" srcId="{EDC769C3-4D33-4B4B-88B5-826E42EB3DE0}" destId="{92F80CD6-C710-4C91-8345-0E4C5DFA5D84}" srcOrd="0" destOrd="0" presId="urn:microsoft.com/office/officeart/2018/5/layout/IconCircleLabelList"/>
    <dgm:cxn modelId="{ED2D613C-8A9E-4A98-A340-DC039EEA38AF}" type="presParOf" srcId="{EDC769C3-4D33-4B4B-88B5-826E42EB3DE0}" destId="{A79EBF44-4F98-440D-8EB0-62968A46B110}" srcOrd="1" destOrd="0" presId="urn:microsoft.com/office/officeart/2018/5/layout/IconCircleLabelList"/>
    <dgm:cxn modelId="{71AEE13F-9B8E-41F9-9FEB-A503084BB874}" type="presParOf" srcId="{EDC769C3-4D33-4B4B-88B5-826E42EB3DE0}" destId="{C1286125-6426-4E06-9FC8-F8961FFAF820}" srcOrd="2" destOrd="0" presId="urn:microsoft.com/office/officeart/2018/5/layout/IconCircleLabelList"/>
    <dgm:cxn modelId="{D12FCA9D-C968-47D2-A97A-FA3B36B05643}" type="presParOf" srcId="{EDC769C3-4D33-4B4B-88B5-826E42EB3DE0}" destId="{C15C8C93-3FB5-4DAF-8E30-C55A204B5031}" srcOrd="3" destOrd="0" presId="urn:microsoft.com/office/officeart/2018/5/layout/IconCircleLabelList"/>
    <dgm:cxn modelId="{C149FBE8-83CC-4CE6-AAD1-CCD197EBE2EE}" type="presParOf" srcId="{C6590256-D42D-4CBC-841E-0C77BD83FDF6}" destId="{1087EFCE-1B95-4E5E-9A32-BD48B11C4747}" srcOrd="1" destOrd="0" presId="urn:microsoft.com/office/officeart/2018/5/layout/IconCircleLabelList"/>
    <dgm:cxn modelId="{56E470DE-1A92-49D7-83D6-C2573A0215CC}" type="presParOf" srcId="{C6590256-D42D-4CBC-841E-0C77BD83FDF6}" destId="{BB380241-A5DA-4E5D-B504-0C80690215A3}" srcOrd="2" destOrd="0" presId="urn:microsoft.com/office/officeart/2018/5/layout/IconCircleLabelList"/>
    <dgm:cxn modelId="{6300F0DB-6FBB-423D-AB94-03C9DA499B4D}" type="presParOf" srcId="{BB380241-A5DA-4E5D-B504-0C80690215A3}" destId="{C5F90F6E-D953-411A-B010-CA113407078B}" srcOrd="0" destOrd="0" presId="urn:microsoft.com/office/officeart/2018/5/layout/IconCircleLabelList"/>
    <dgm:cxn modelId="{450ED6D3-E555-49B9-B1C2-A3DE13F75E33}" type="presParOf" srcId="{BB380241-A5DA-4E5D-B504-0C80690215A3}" destId="{383F652E-5CF4-4BA1-9E2A-D7C58F80C266}" srcOrd="1" destOrd="0" presId="urn:microsoft.com/office/officeart/2018/5/layout/IconCircleLabelList"/>
    <dgm:cxn modelId="{214812BA-7161-458C-9965-8D6D7F9A9A33}" type="presParOf" srcId="{BB380241-A5DA-4E5D-B504-0C80690215A3}" destId="{1BFF62B3-ABFE-4C2E-A95E-8BD226388065}" srcOrd="2" destOrd="0" presId="urn:microsoft.com/office/officeart/2018/5/layout/IconCircleLabelList"/>
    <dgm:cxn modelId="{A5FFE086-FE21-4113-9C84-EAA2EF1A859F}" type="presParOf" srcId="{BB380241-A5DA-4E5D-B504-0C80690215A3}" destId="{5CDC589D-9FAA-48C6-8D11-B0A2D8C6A26F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F80CD6-C710-4C91-8345-0E4C5DFA5D84}">
      <dsp:nvSpPr>
        <dsp:cNvPr id="0" name=""/>
        <dsp:cNvSpPr/>
      </dsp:nvSpPr>
      <dsp:spPr>
        <a:xfrm>
          <a:off x="1237686" y="5743"/>
          <a:ext cx="1715625" cy="171562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9EBF44-4F98-440D-8EB0-62968A46B110}">
      <dsp:nvSpPr>
        <dsp:cNvPr id="0" name=""/>
        <dsp:cNvSpPr/>
      </dsp:nvSpPr>
      <dsp:spPr>
        <a:xfrm>
          <a:off x="1593078" y="219661"/>
          <a:ext cx="1004840" cy="12877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5C8C93-3FB5-4DAF-8E30-C55A204B5031}">
      <dsp:nvSpPr>
        <dsp:cNvPr id="0" name=""/>
        <dsp:cNvSpPr/>
      </dsp:nvSpPr>
      <dsp:spPr>
        <a:xfrm>
          <a:off x="689248" y="2255743"/>
          <a:ext cx="281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b="1" kern="1200">
              <a:latin typeface="Louda SC" panose="00000500000000000000" pitchFamily="50" charset="0"/>
            </a:rPr>
            <a:t>Penn Tennis Center  240 S. 31</a:t>
          </a:r>
          <a:r>
            <a:rPr lang="en-US" sz="2300" b="1" kern="1200" baseline="30000">
              <a:latin typeface="Louda SC" panose="00000500000000000000" pitchFamily="50" charset="0"/>
            </a:rPr>
            <a:t>st</a:t>
          </a:r>
          <a:r>
            <a:rPr lang="en-US" sz="2300" b="1" kern="1200">
              <a:latin typeface="Louda SC" panose="00000500000000000000" pitchFamily="50" charset="0"/>
            </a:rPr>
            <a:t> St</a:t>
          </a:r>
        </a:p>
      </dsp:txBody>
      <dsp:txXfrm>
        <a:off x="689248" y="2255743"/>
        <a:ext cx="2812500" cy="720000"/>
      </dsp:txXfrm>
    </dsp:sp>
    <dsp:sp modelId="{C5F90F6E-D953-411A-B010-CA113407078B}">
      <dsp:nvSpPr>
        <dsp:cNvPr id="0" name=""/>
        <dsp:cNvSpPr/>
      </dsp:nvSpPr>
      <dsp:spPr>
        <a:xfrm>
          <a:off x="4542373" y="5743"/>
          <a:ext cx="1715625" cy="171562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83F652E-5CF4-4BA1-9E2A-D7C58F80C266}">
      <dsp:nvSpPr>
        <dsp:cNvPr id="0" name=""/>
        <dsp:cNvSpPr/>
      </dsp:nvSpPr>
      <dsp:spPr>
        <a:xfrm>
          <a:off x="4808094" y="219661"/>
          <a:ext cx="1184183" cy="1287788"/>
        </a:xfrm>
        <a:prstGeom prst="rect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4000" r="-4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DC589D-9FAA-48C6-8D11-B0A2D8C6A26F}">
      <dsp:nvSpPr>
        <dsp:cNvPr id="0" name=""/>
        <dsp:cNvSpPr/>
      </dsp:nvSpPr>
      <dsp:spPr>
        <a:xfrm>
          <a:off x="3993936" y="2255743"/>
          <a:ext cx="281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b="1" kern="1200">
              <a:latin typeface="Louda SC" panose="00000500000000000000" pitchFamily="50" charset="0"/>
            </a:rPr>
            <a:t>Penn Squash Center  219 S. 32</a:t>
          </a:r>
          <a:r>
            <a:rPr lang="en-US" sz="2300" b="1" kern="1200" baseline="30000">
              <a:latin typeface="Louda SC" panose="00000500000000000000" pitchFamily="50" charset="0"/>
            </a:rPr>
            <a:t>nd</a:t>
          </a:r>
          <a:r>
            <a:rPr lang="en-US" sz="2300" b="1" kern="1200">
              <a:latin typeface="Louda SC" panose="00000500000000000000" pitchFamily="50" charset="0"/>
            </a:rPr>
            <a:t> St</a:t>
          </a:r>
        </a:p>
      </dsp:txBody>
      <dsp:txXfrm>
        <a:off x="3993936" y="2255743"/>
        <a:ext cx="28125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5"/>
            <a:ext cx="3038145" cy="465743"/>
          </a:xfrm>
          <a:prstGeom prst="rect">
            <a:avLst/>
          </a:prstGeom>
        </p:spPr>
        <p:txBody>
          <a:bodyPr vert="horz" lIns="88074" tIns="44038" rIns="88074" bIns="4403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5"/>
            <a:ext cx="3038145" cy="465743"/>
          </a:xfrm>
          <a:prstGeom prst="rect">
            <a:avLst/>
          </a:prstGeom>
        </p:spPr>
        <p:txBody>
          <a:bodyPr vert="horz" lIns="88074" tIns="44038" rIns="88074" bIns="44038" rtlCol="0"/>
          <a:lstStyle>
            <a:lvl1pPr algn="r">
              <a:defRPr sz="1200"/>
            </a:lvl1pPr>
          </a:lstStyle>
          <a:p>
            <a:fld id="{2F996D05-D741-444D-9259-339A9BDD3170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8830659"/>
            <a:ext cx="3038145" cy="465742"/>
          </a:xfrm>
          <a:prstGeom prst="rect">
            <a:avLst/>
          </a:prstGeom>
        </p:spPr>
        <p:txBody>
          <a:bodyPr vert="horz" lIns="88074" tIns="44038" rIns="88074" bIns="4403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830659"/>
            <a:ext cx="3038145" cy="465742"/>
          </a:xfrm>
          <a:prstGeom prst="rect">
            <a:avLst/>
          </a:prstGeom>
        </p:spPr>
        <p:txBody>
          <a:bodyPr vert="horz" lIns="88074" tIns="44038" rIns="88074" bIns="44038" rtlCol="0" anchor="b"/>
          <a:lstStyle>
            <a:lvl1pPr algn="r">
              <a:defRPr sz="1200"/>
            </a:lvl1pPr>
          </a:lstStyle>
          <a:p>
            <a:fld id="{2C1E0432-74F2-4BD5-B001-9E004FCE0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925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7"/>
            <a:ext cx="3038072" cy="466031"/>
          </a:xfrm>
          <a:prstGeom prst="rect">
            <a:avLst/>
          </a:prstGeom>
        </p:spPr>
        <p:txBody>
          <a:bodyPr vert="horz" lIns="88074" tIns="44038" rIns="88074" bIns="4403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169" y="7"/>
            <a:ext cx="3038072" cy="466031"/>
          </a:xfrm>
          <a:prstGeom prst="rect">
            <a:avLst/>
          </a:prstGeom>
        </p:spPr>
        <p:txBody>
          <a:bodyPr vert="horz" lIns="88074" tIns="44038" rIns="88074" bIns="44038" rtlCol="0"/>
          <a:lstStyle>
            <a:lvl1pPr algn="r">
              <a:defRPr sz="1200"/>
            </a:lvl1pPr>
          </a:lstStyle>
          <a:p>
            <a:fld id="{285C326C-06FC-4872-B027-78686D243849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074" tIns="44038" rIns="88074" bIns="4403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273" y="4474701"/>
            <a:ext cx="5607856" cy="3659650"/>
          </a:xfrm>
          <a:prstGeom prst="rect">
            <a:avLst/>
          </a:prstGeom>
        </p:spPr>
        <p:txBody>
          <a:bodyPr vert="horz" lIns="88074" tIns="44038" rIns="88074" bIns="4403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370"/>
            <a:ext cx="3038072" cy="466030"/>
          </a:xfrm>
          <a:prstGeom prst="rect">
            <a:avLst/>
          </a:prstGeom>
        </p:spPr>
        <p:txBody>
          <a:bodyPr vert="horz" lIns="88074" tIns="44038" rIns="88074" bIns="4403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169" y="8830370"/>
            <a:ext cx="3038072" cy="466030"/>
          </a:xfrm>
          <a:prstGeom prst="rect">
            <a:avLst/>
          </a:prstGeom>
        </p:spPr>
        <p:txBody>
          <a:bodyPr vert="horz" lIns="88074" tIns="44038" rIns="88074" bIns="44038" rtlCol="0" anchor="b"/>
          <a:lstStyle>
            <a:lvl1pPr algn="r">
              <a:defRPr sz="1200"/>
            </a:lvl1pPr>
          </a:lstStyle>
          <a:p>
            <a:fld id="{6136F8AE-1E61-45DD-A998-FECC751E8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29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6F8AE-1E61-45DD-A998-FECC751E8C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692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6F8AE-1E61-45DD-A998-FECC751E8C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30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6F8AE-1E61-45DD-A998-FECC751E8C7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940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6F8AE-1E61-45DD-A998-FECC751E8C7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32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6F8AE-1E61-45DD-A998-FECC751E8C7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138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6F8AE-1E61-45DD-A998-FECC751E8C7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64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6F8AE-1E61-45DD-A998-FECC751E8C7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003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9595-6C7B-4807-8153-F6DB93B3EB89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EF4C-AEB8-49F3-A36F-BC32F2C62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320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9595-6C7B-4807-8153-F6DB93B3EB89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EF4C-AEB8-49F3-A36F-BC32F2C62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169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9595-6C7B-4807-8153-F6DB93B3EB89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EF4C-AEB8-49F3-A36F-BC32F2C62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521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9595-6C7B-4807-8153-F6DB93B3EB89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EF4C-AEB8-49F3-A36F-BC32F2C62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56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9595-6C7B-4807-8153-F6DB93B3EB89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EF4C-AEB8-49F3-A36F-BC32F2C62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33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9595-6C7B-4807-8153-F6DB93B3EB89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EF4C-AEB8-49F3-A36F-BC32F2C62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06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9595-6C7B-4807-8153-F6DB93B3EB89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EF4C-AEB8-49F3-A36F-BC32F2C62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23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9595-6C7B-4807-8153-F6DB93B3EB89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EF4C-AEB8-49F3-A36F-BC32F2C62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489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9595-6C7B-4807-8153-F6DB93B3EB89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EF4C-AEB8-49F3-A36F-BC32F2C62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460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9595-6C7B-4807-8153-F6DB93B3EB89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EF4C-AEB8-49F3-A36F-BC32F2C62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502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9595-6C7B-4807-8153-F6DB93B3EB89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EF4C-AEB8-49F3-A36F-BC32F2C62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915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A9595-6C7B-4807-8153-F6DB93B3EB89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7EF4C-AEB8-49F3-A36F-BC32F2C62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437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png"/><Relationship Id="rId3" Type="http://schemas.openxmlformats.org/officeDocument/2006/relationships/image" Target="../media/image1.emf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hyperlink" Target="https://pennathletics.com/sports/2018/12/7/pennathevents.aspx" TargetMode="External"/><Relationship Id="rId10" Type="http://schemas.openxmlformats.org/officeDocument/2006/relationships/image" Target="../media/image19.jpeg"/><Relationship Id="rId4" Type="http://schemas.openxmlformats.org/officeDocument/2006/relationships/hyperlink" Target="https://fs28.formsite.com/GoPennAthletics/form24/index.html?1550014655919" TargetMode="External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emf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3.png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f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724"/>
          <a:stretch/>
        </p:blipFill>
        <p:spPr>
          <a:xfrm>
            <a:off x="-83125" y="-89417"/>
            <a:ext cx="12192000" cy="7419853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348157" y="2939175"/>
            <a:ext cx="7495685" cy="2981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>
                <a:solidFill>
                  <a:schemeClr val="bg1"/>
                </a:solidFill>
                <a:latin typeface="Louda SC" panose="00000500000000000000" pitchFamily="50" charset="0"/>
                <a:cs typeface="Louda Regular SC"/>
              </a:rPr>
              <a:t>CAMPUS RECREATION</a:t>
            </a:r>
          </a:p>
          <a:p>
            <a:endParaRPr lang="en-US" sz="3000">
              <a:solidFill>
                <a:schemeClr val="bg1"/>
              </a:solidFill>
              <a:latin typeface="Louda SC" panose="00000500000000000000" pitchFamily="50" charset="0"/>
              <a:cs typeface="Louda Regular SC"/>
            </a:endParaRPr>
          </a:p>
          <a:p>
            <a:r>
              <a:rPr lang="en-US" sz="3000">
                <a:solidFill>
                  <a:schemeClr val="bg1"/>
                </a:solidFill>
                <a:latin typeface="Louda SC" panose="00000500000000000000" pitchFamily="50" charset="0"/>
                <a:cs typeface="Louda Regular SC"/>
              </a:rPr>
              <a:t>POTTRUCK HEALTH &amp; FITNESS CENTER</a:t>
            </a:r>
          </a:p>
          <a:p>
            <a:r>
              <a:rPr lang="en-US" sz="3000">
                <a:solidFill>
                  <a:schemeClr val="bg1"/>
                </a:solidFill>
                <a:latin typeface="Louda SC" panose="00000500000000000000" pitchFamily="50" charset="0"/>
                <a:cs typeface="Louda Regular SC"/>
              </a:rPr>
              <a:t>3701 WALNUT STREET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7027" y="1703182"/>
            <a:ext cx="3237946" cy="145472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3425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ennis court with a city in the background&#10;&#10;Description automatically generated">
            <a:extLst>
              <a:ext uri="{FF2B5EF4-FFF2-40B4-BE49-F238E27FC236}">
                <a16:creationId xmlns:a16="http://schemas.microsoft.com/office/drawing/2014/main" id="{C498F622-0B99-C9B7-C4F5-AC0A114773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4" y="5433473"/>
            <a:ext cx="4307961" cy="20992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-9073" y="-9070"/>
            <a:ext cx="6451061" cy="7347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4" y="5690335"/>
            <a:ext cx="12182929" cy="1888273"/>
          </a:xfrm>
          <a:prstGeom prst="rect">
            <a:avLst/>
          </a:prstGeom>
        </p:spPr>
      </p:pic>
      <p:pic>
        <p:nvPicPr>
          <p:cNvPr id="6" name="Picture 5" descr="01_UPenn Logo_PriMark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6344" y="6032239"/>
            <a:ext cx="737035" cy="9017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074" y="-64523"/>
            <a:ext cx="12182925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rgbClr val="13417E"/>
                </a:solidFill>
                <a:latin typeface="Louda SC" panose="00000500000000000000" pitchFamily="50" charset="0"/>
                <a:cs typeface="Louda Regular SC"/>
              </a:rPr>
              <a:t>PENN TENNIS CENTER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-354750" y="1010646"/>
            <a:ext cx="6392694" cy="87348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rgbClr val="18488C"/>
                </a:solidFill>
                <a:latin typeface="Gotham Book" pitchFamily="50" charset="0"/>
                <a:cs typeface="Gotham Book" pitchFamily="50" charset="0"/>
              </a:rPr>
              <a:t>Memberships</a:t>
            </a:r>
            <a:r>
              <a:rPr lang="en-US" sz="1600">
                <a:solidFill>
                  <a:srgbClr val="18488C"/>
                </a:solidFill>
                <a:latin typeface="Gotham Book" pitchFamily="50" charset="0"/>
                <a:cs typeface="Gotham Book" pitchFamily="50" charset="0"/>
              </a:rPr>
              <a:t> – FREE for Penn Students &amp; Spouses</a:t>
            </a:r>
          </a:p>
          <a:p>
            <a:pPr marL="800100" lvl="1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rgbClr val="18488C"/>
                </a:solidFill>
                <a:latin typeface="Gotham Book" pitchFamily="50" charset="0"/>
                <a:cs typeface="Gotham Book" pitchFamily="50" charset="0"/>
              </a:rPr>
              <a:t>Court Reservations- </a:t>
            </a:r>
            <a:r>
              <a:rPr lang="en-US" sz="1600">
                <a:solidFill>
                  <a:srgbClr val="18488C"/>
                </a:solidFill>
                <a:latin typeface="Gotham Book" pitchFamily="50" charset="0"/>
                <a:cs typeface="Gotham Book" pitchFamily="50" charset="0"/>
              </a:rPr>
              <a:t>Indoor $20, Outdoor FREE</a:t>
            </a:r>
          </a:p>
          <a:p>
            <a:pPr marL="800100" lvl="1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rgbClr val="18488C"/>
                </a:solidFill>
                <a:latin typeface="Gotham Book" pitchFamily="50" charset="0"/>
                <a:cs typeface="Gotham Book" pitchFamily="50" charset="0"/>
              </a:rPr>
              <a:t>Private Lessons </a:t>
            </a:r>
            <a:r>
              <a:rPr lang="en-US" sz="1600">
                <a:solidFill>
                  <a:srgbClr val="18488C"/>
                </a:solidFill>
                <a:latin typeface="Gotham Book" pitchFamily="50" charset="0"/>
                <a:cs typeface="Gotham Book" pitchFamily="50" charset="0"/>
              </a:rPr>
              <a:t>- $100- $110- $120</a:t>
            </a:r>
          </a:p>
          <a:p>
            <a:pPr marL="800100" lvl="1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rgbClr val="18488C"/>
                </a:solidFill>
                <a:latin typeface="Gotham Book" pitchFamily="50" charset="0"/>
                <a:cs typeface="Gotham Book" pitchFamily="50" charset="0"/>
              </a:rPr>
              <a:t>Clinics - </a:t>
            </a:r>
            <a:r>
              <a:rPr lang="en-US" sz="1600">
                <a:solidFill>
                  <a:srgbClr val="18488C"/>
                </a:solidFill>
                <a:latin typeface="Gotham Book" pitchFamily="50" charset="0"/>
                <a:cs typeface="Gotham Book" pitchFamily="50" charset="0"/>
              </a:rPr>
              <a:t>For all skill levels</a:t>
            </a:r>
          </a:p>
          <a:p>
            <a:pPr marL="1257300" lvl="2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300">
                <a:solidFill>
                  <a:srgbClr val="18488C"/>
                </a:solidFill>
                <a:latin typeface="Gotham Book" pitchFamily="50" charset="0"/>
                <a:cs typeface="Gotham Book" pitchFamily="50" charset="0"/>
              </a:rPr>
              <a:t>Adult 1.0-2.0</a:t>
            </a:r>
          </a:p>
          <a:p>
            <a:pPr marL="1257300" lvl="2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300">
                <a:solidFill>
                  <a:srgbClr val="18488C"/>
                </a:solidFill>
                <a:latin typeface="Gotham Book" pitchFamily="50" charset="0"/>
                <a:cs typeface="Gotham Book" pitchFamily="50" charset="0"/>
              </a:rPr>
              <a:t>Adult 2.5</a:t>
            </a:r>
          </a:p>
          <a:p>
            <a:pPr marL="1257300" lvl="2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300">
                <a:solidFill>
                  <a:srgbClr val="18488C"/>
                </a:solidFill>
                <a:latin typeface="Gotham Book" pitchFamily="50" charset="0"/>
                <a:cs typeface="Gotham Book" pitchFamily="50" charset="0"/>
              </a:rPr>
              <a:t>Adult 3.0</a:t>
            </a:r>
          </a:p>
          <a:p>
            <a:pPr marL="1257300" lvl="2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300">
                <a:solidFill>
                  <a:srgbClr val="18488C"/>
                </a:solidFill>
                <a:latin typeface="Gotham Book" pitchFamily="50" charset="0"/>
                <a:cs typeface="Gotham Book" pitchFamily="50" charset="0"/>
              </a:rPr>
              <a:t>2.5-3.0 Live Ball / Strategy</a:t>
            </a:r>
          </a:p>
          <a:p>
            <a:pPr marL="1257300" lvl="2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300">
                <a:solidFill>
                  <a:srgbClr val="18488C"/>
                </a:solidFill>
                <a:latin typeface="Gotham Book" pitchFamily="50" charset="0"/>
                <a:cs typeface="Gotham Book" pitchFamily="50" charset="0"/>
              </a:rPr>
              <a:t>Adult 3.5-4.0</a:t>
            </a:r>
          </a:p>
          <a:p>
            <a:pPr marL="1257300" lvl="2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300">
                <a:solidFill>
                  <a:srgbClr val="18488C"/>
                </a:solidFill>
                <a:latin typeface="Gotham Book" pitchFamily="50" charset="0"/>
                <a:cs typeface="Gotham Book" pitchFamily="50" charset="0"/>
              </a:rPr>
              <a:t>Adult 4.0+</a:t>
            </a:r>
          </a:p>
          <a:p>
            <a:pPr marL="1257300" lvl="2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300">
                <a:solidFill>
                  <a:srgbClr val="18488C"/>
                </a:solidFill>
                <a:latin typeface="Gotham Book" pitchFamily="50" charset="0"/>
                <a:cs typeface="Gotham Book" pitchFamily="50" charset="0"/>
              </a:rPr>
              <a:t>Lunch Drill 2.0-3.5</a:t>
            </a:r>
          </a:p>
          <a:p>
            <a:pPr marL="1257300" lvl="2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300">
                <a:solidFill>
                  <a:srgbClr val="18488C"/>
                </a:solidFill>
                <a:latin typeface="Gotham Book" pitchFamily="50" charset="0"/>
                <a:cs typeface="Gotham Book" pitchFamily="50" charset="0"/>
              </a:rPr>
              <a:t>Mid-day Doubles Mixer 3.5-4.0</a:t>
            </a:r>
          </a:p>
          <a:p>
            <a:pPr marL="1257300" lvl="2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1600">
              <a:solidFill>
                <a:srgbClr val="18488C"/>
              </a:solidFill>
              <a:latin typeface="Gotham Book" pitchFamily="50" charset="0"/>
              <a:cs typeface="Gotham Book" pitchFamily="50" charset="0"/>
            </a:endParaRPr>
          </a:p>
        </p:txBody>
      </p:sp>
      <p:pic>
        <p:nvPicPr>
          <p:cNvPr id="10" name="Picture 9" descr="A tennis court with net&#10;&#10;Description automatically generated">
            <a:extLst>
              <a:ext uri="{FF2B5EF4-FFF2-40B4-BE49-F238E27FC236}">
                <a16:creationId xmlns:a16="http://schemas.microsoft.com/office/drawing/2014/main" id="{79091ACF-664B-ECED-0718-11A95D5C717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0821" y="4070975"/>
            <a:ext cx="3148937" cy="2099291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7B8C7D65-2225-3873-1A39-39F462382997}"/>
              </a:ext>
            </a:extLst>
          </p:cNvPr>
          <p:cNvSpPr txBox="1">
            <a:spLocks/>
          </p:cNvSpPr>
          <p:nvPr/>
        </p:nvSpPr>
        <p:spPr>
          <a:xfrm>
            <a:off x="6687905" y="1010646"/>
            <a:ext cx="5295474" cy="87348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1200"/>
              </a:spcBef>
            </a:pPr>
            <a:endParaRPr lang="en-US" sz="2400" b="1">
              <a:solidFill>
                <a:srgbClr val="18488C"/>
              </a:solidFill>
              <a:latin typeface="Gotham Book" pitchFamily="50" charset="0"/>
              <a:cs typeface="Gotham Book" pitchFamily="50" charset="0"/>
            </a:endParaRPr>
          </a:p>
          <a:p>
            <a:pPr lvl="1">
              <a:spcBef>
                <a:spcPts val="1200"/>
              </a:spcBef>
            </a:pPr>
            <a:r>
              <a:rPr lang="en-US" sz="2400" b="1">
                <a:solidFill>
                  <a:srgbClr val="18488C"/>
                </a:solidFill>
                <a:latin typeface="Gotham Book" pitchFamily="50" charset="0"/>
                <a:cs typeface="Gotham Book" pitchFamily="50" charset="0"/>
              </a:rPr>
              <a:t>Tennis 101, 201, and 301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>
                <a:solidFill>
                  <a:srgbClr val="18488C"/>
                </a:solidFill>
                <a:latin typeface="Gotham Book" pitchFamily="50" charset="0"/>
                <a:ea typeface="Calibri" panose="020F0502020204030204" pitchFamily="34" charset="0"/>
                <a:cs typeface="Gotham Book" pitchFamily="50" charset="0"/>
              </a:rPr>
              <a:t>We offer three specific 5-week programs </a:t>
            </a:r>
            <a:r>
              <a:rPr lang="en-US" sz="1400">
                <a:solidFill>
                  <a:srgbClr val="18488C"/>
                </a:solidFill>
                <a:effectLst/>
                <a:latin typeface="Gotham Book" pitchFamily="50" charset="0"/>
                <a:ea typeface="Calibri" panose="020F0502020204030204" pitchFamily="34" charset="0"/>
                <a:cs typeface="Gotham Book" pitchFamily="50" charset="0"/>
              </a:rPr>
              <a:t>for beginner </a:t>
            </a:r>
            <a:r>
              <a:rPr lang="en-US" sz="1400">
                <a:solidFill>
                  <a:srgbClr val="18488C"/>
                </a:solidFill>
                <a:latin typeface="Gotham Book" pitchFamily="50" charset="0"/>
                <a:ea typeface="Calibri" panose="020F0502020204030204" pitchFamily="34" charset="0"/>
                <a:cs typeface="Gotham Book" pitchFamily="50" charset="0"/>
              </a:rPr>
              <a:t>to advanced level</a:t>
            </a:r>
            <a:r>
              <a:rPr lang="en-US" sz="1400">
                <a:solidFill>
                  <a:srgbClr val="18488C"/>
                </a:solidFill>
                <a:effectLst/>
                <a:latin typeface="Gotham Book" pitchFamily="50" charset="0"/>
                <a:ea typeface="Calibri" panose="020F0502020204030204" pitchFamily="34" charset="0"/>
                <a:cs typeface="Gotham Book" pitchFamily="50" charset="0"/>
              </a:rPr>
              <a:t> </a:t>
            </a:r>
            <a:r>
              <a:rPr lang="en-US" sz="1400">
                <a:solidFill>
                  <a:srgbClr val="18488C"/>
                </a:solidFill>
                <a:latin typeface="Gotham Book" pitchFamily="50" charset="0"/>
                <a:ea typeface="Calibri" panose="020F0502020204030204" pitchFamily="34" charset="0"/>
                <a:cs typeface="Gotham Book" pitchFamily="50" charset="0"/>
              </a:rPr>
              <a:t>p</a:t>
            </a:r>
            <a:r>
              <a:rPr lang="en-US" sz="1400">
                <a:solidFill>
                  <a:srgbClr val="18488C"/>
                </a:solidFill>
                <a:effectLst/>
                <a:latin typeface="Gotham Book" pitchFamily="50" charset="0"/>
                <a:ea typeface="Calibri" panose="020F0502020204030204" pitchFamily="34" charset="0"/>
                <a:cs typeface="Gotham Book" pitchFamily="50" charset="0"/>
              </a:rPr>
              <a:t>layers   Each week provides students </a:t>
            </a:r>
            <a:r>
              <a:rPr lang="en-US" sz="1400">
                <a:solidFill>
                  <a:srgbClr val="18488C"/>
                </a:solidFill>
                <a:latin typeface="Gotham Book" pitchFamily="50" charset="0"/>
                <a:ea typeface="Calibri" panose="020F0502020204030204" pitchFamily="34" charset="0"/>
                <a:cs typeface="Gotham Book" pitchFamily="50" charset="0"/>
              </a:rPr>
              <a:t> with the opportunity to learn </a:t>
            </a:r>
            <a:r>
              <a:rPr lang="en-US" sz="1400">
                <a:solidFill>
                  <a:srgbClr val="18488C"/>
                </a:solidFill>
                <a:effectLst/>
                <a:latin typeface="Gotham Book" pitchFamily="50" charset="0"/>
                <a:ea typeface="Calibri" panose="020F0502020204030204" pitchFamily="34" charset="0"/>
                <a:cs typeface="Gotham Book" pitchFamily="50" charset="0"/>
              </a:rPr>
              <a:t>specific </a:t>
            </a:r>
            <a:r>
              <a:rPr lang="en-US" sz="1400">
                <a:solidFill>
                  <a:srgbClr val="18488C"/>
                </a:solidFill>
                <a:latin typeface="Gotham Book" pitchFamily="50" charset="0"/>
                <a:ea typeface="Calibri" panose="020F0502020204030204" pitchFamily="34" charset="0"/>
                <a:cs typeface="Gotham Book" pitchFamily="50" charset="0"/>
              </a:rPr>
              <a:t>tennis skills a</a:t>
            </a:r>
            <a:r>
              <a:rPr lang="en-US" sz="1400">
                <a:solidFill>
                  <a:srgbClr val="18488C"/>
                </a:solidFill>
                <a:effectLst/>
                <a:latin typeface="Gotham Book" pitchFamily="50" charset="0"/>
                <a:ea typeface="Calibri" panose="020F0502020204030204" pitchFamily="34" charset="0"/>
                <a:cs typeface="Gotham Book" pitchFamily="50" charset="0"/>
              </a:rPr>
              <a:t>nd  increase their love for the game.  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>
                <a:solidFill>
                  <a:srgbClr val="18488C"/>
                </a:solidFill>
                <a:effectLst/>
                <a:latin typeface="Gotham Book" pitchFamily="50" charset="0"/>
                <a:ea typeface="Calibri" panose="020F0502020204030204" pitchFamily="34" charset="0"/>
                <a:cs typeface="Gotham Book" pitchFamily="50" charset="0"/>
              </a:rPr>
              <a:t>$</a:t>
            </a:r>
            <a:r>
              <a:rPr lang="en-US" sz="1400">
                <a:solidFill>
                  <a:srgbClr val="18488C"/>
                </a:solidFill>
                <a:latin typeface="Gotham Book" pitchFamily="50" charset="0"/>
                <a:ea typeface="Calibri" panose="020F0502020204030204" pitchFamily="34" charset="0"/>
                <a:cs typeface="Gotham Book" pitchFamily="50" charset="0"/>
              </a:rPr>
              <a:t>200</a:t>
            </a:r>
            <a:endParaRPr lang="en-US" sz="1400" b="1">
              <a:solidFill>
                <a:srgbClr val="18488C"/>
              </a:solidFill>
              <a:effectLst/>
              <a:latin typeface="Gotham Book" pitchFamily="50" charset="0"/>
              <a:ea typeface="Calibri" panose="020F0502020204030204" pitchFamily="34" charset="0"/>
              <a:cs typeface="Gotham Book" pitchFamily="50" charset="0"/>
            </a:endParaRPr>
          </a:p>
          <a:p>
            <a:pPr marR="0" algn="l">
              <a:spcBef>
                <a:spcPts val="0"/>
              </a:spcBef>
            </a:pPr>
            <a:r>
              <a:rPr lang="en-US" sz="1400" b="1">
                <a:solidFill>
                  <a:srgbClr val="18488C"/>
                </a:solidFill>
                <a:effectLst/>
                <a:latin typeface="Gotham Book" pitchFamily="50" charset="0"/>
                <a:ea typeface="Calibri" panose="020F0502020204030204" pitchFamily="34" charset="0"/>
                <a:cs typeface="Gotham Book" pitchFamily="50" charset="0"/>
              </a:rPr>
              <a:t>What will be taught:</a:t>
            </a:r>
          </a:p>
          <a:p>
            <a:pPr marR="0" algn="l">
              <a:spcBef>
                <a:spcPts val="0"/>
              </a:spcBef>
            </a:pPr>
            <a:r>
              <a:rPr lang="en-US" sz="1400">
                <a:solidFill>
                  <a:srgbClr val="18488C"/>
                </a:solidFill>
                <a:effectLst/>
                <a:latin typeface="Gotham Book" pitchFamily="50" charset="0"/>
                <a:ea typeface="Calibri" panose="020F0502020204030204" pitchFamily="34" charset="0"/>
                <a:cs typeface="Gotham Book" pitchFamily="50" charset="0"/>
              </a:rPr>
              <a:t>Introduction</a:t>
            </a:r>
          </a:p>
          <a:p>
            <a:pPr marR="0" algn="l">
              <a:spcBef>
                <a:spcPts val="0"/>
              </a:spcBef>
            </a:pPr>
            <a:r>
              <a:rPr lang="en-US" sz="1400">
                <a:solidFill>
                  <a:srgbClr val="18488C"/>
                </a:solidFill>
                <a:effectLst/>
                <a:latin typeface="Gotham Book" pitchFamily="50" charset="0"/>
                <a:ea typeface="Calibri" panose="020F0502020204030204" pitchFamily="34" charset="0"/>
                <a:cs typeface="Gotham Book" pitchFamily="50" charset="0"/>
              </a:rPr>
              <a:t>Strokes</a:t>
            </a:r>
          </a:p>
          <a:p>
            <a:pPr marR="0" algn="l">
              <a:spcBef>
                <a:spcPts val="0"/>
              </a:spcBef>
            </a:pPr>
            <a:r>
              <a:rPr lang="en-US" sz="1400">
                <a:solidFill>
                  <a:srgbClr val="18488C"/>
                </a:solidFill>
                <a:effectLst/>
                <a:latin typeface="Gotham Book" pitchFamily="50" charset="0"/>
                <a:ea typeface="Calibri" panose="020F0502020204030204" pitchFamily="34" charset="0"/>
                <a:cs typeface="Gotham Book" pitchFamily="50" charset="0"/>
              </a:rPr>
              <a:t>Grips</a:t>
            </a:r>
          </a:p>
          <a:p>
            <a:pPr marR="0" lvl="0" algn="l">
              <a:spcBef>
                <a:spcPts val="0"/>
              </a:spcBef>
            </a:pPr>
            <a:r>
              <a:rPr lang="en-US" sz="1400">
                <a:solidFill>
                  <a:srgbClr val="18488C"/>
                </a:solidFill>
                <a:effectLst/>
                <a:latin typeface="Gotham Book" pitchFamily="50" charset="0"/>
                <a:ea typeface="Calibri" panose="020F0502020204030204" pitchFamily="34" charset="0"/>
                <a:cs typeface="Gotham Book" pitchFamily="50" charset="0"/>
              </a:rPr>
              <a:t>Footwork</a:t>
            </a:r>
          </a:p>
          <a:p>
            <a:pPr marR="0" lvl="0" algn="l">
              <a:spcBef>
                <a:spcPts val="0"/>
              </a:spcBef>
            </a:pPr>
            <a:r>
              <a:rPr lang="en-US" sz="1400">
                <a:solidFill>
                  <a:srgbClr val="18488C"/>
                </a:solidFill>
                <a:effectLst/>
                <a:latin typeface="Gotham Book" pitchFamily="50" charset="0"/>
                <a:ea typeface="Calibri" panose="020F0502020204030204" pitchFamily="34" charset="0"/>
                <a:cs typeface="Gotham Book" pitchFamily="50" charset="0"/>
              </a:rPr>
              <a:t>Rallying</a:t>
            </a:r>
          </a:p>
          <a:p>
            <a:pPr marR="0" lvl="0" algn="l">
              <a:spcBef>
                <a:spcPts val="0"/>
              </a:spcBef>
            </a:pPr>
            <a:r>
              <a:rPr lang="en-US" sz="1400">
                <a:solidFill>
                  <a:srgbClr val="18488C"/>
                </a:solidFill>
                <a:effectLst/>
                <a:latin typeface="Gotham Book" pitchFamily="50" charset="0"/>
                <a:ea typeface="Calibri" panose="020F0502020204030204" pitchFamily="34" charset="0"/>
                <a:cs typeface="Gotham Book" pitchFamily="50" charset="0"/>
              </a:rPr>
              <a:t>Rules of Play</a:t>
            </a:r>
          </a:p>
          <a:p>
            <a:pPr marR="0" lvl="0" algn="l">
              <a:spcBef>
                <a:spcPts val="0"/>
              </a:spcBef>
            </a:pPr>
            <a:r>
              <a:rPr lang="en-US" sz="1400">
                <a:solidFill>
                  <a:srgbClr val="18488C"/>
                </a:solidFill>
                <a:effectLst/>
                <a:latin typeface="Gotham Book" pitchFamily="50" charset="0"/>
                <a:ea typeface="Calibri" panose="020F0502020204030204" pitchFamily="34" charset="0"/>
                <a:cs typeface="Gotham Book" pitchFamily="50" charset="0"/>
              </a:rPr>
              <a:t>Singles and Doubles</a:t>
            </a:r>
          </a:p>
          <a:p>
            <a:pPr lvl="1" algn="l">
              <a:spcBef>
                <a:spcPts val="1200"/>
              </a:spcBef>
            </a:pPr>
            <a:endParaRPr lang="en-US" sz="2400" b="1">
              <a:solidFill>
                <a:srgbClr val="18488C"/>
              </a:solidFill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EEF4D4-39CC-E5D0-9270-94456980105C}"/>
              </a:ext>
            </a:extLst>
          </p:cNvPr>
          <p:cNvSpPr txBox="1"/>
          <p:nvPr/>
        </p:nvSpPr>
        <p:spPr>
          <a:xfrm>
            <a:off x="8661863" y="4634572"/>
            <a:ext cx="3443214" cy="822305"/>
          </a:xfrm>
          <a:prstGeom prst="flowChartConnector">
            <a:avLst/>
          </a:prstGeom>
          <a:solidFill>
            <a:srgbClr val="18488C"/>
          </a:solidFill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FFFFFF"/>
                </a:solidFill>
              </a:rPr>
              <a:t>For more information visit pennracquetsports.com</a:t>
            </a:r>
          </a:p>
        </p:txBody>
      </p:sp>
    </p:spTree>
    <p:extLst>
      <p:ext uri="{BB962C8B-B14F-4D97-AF65-F5344CB8AC3E}">
        <p14:creationId xmlns:p14="http://schemas.microsoft.com/office/powerpoint/2010/main" val="589701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-9073" y="-9070"/>
            <a:ext cx="6451061" cy="7347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60" y="5701221"/>
            <a:ext cx="12182929" cy="1888273"/>
          </a:xfrm>
          <a:prstGeom prst="rect">
            <a:avLst/>
          </a:prstGeom>
        </p:spPr>
      </p:pic>
      <p:pic>
        <p:nvPicPr>
          <p:cNvPr id="6" name="Picture 5" descr="01_UPenn Logo_PriMark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6344" y="6032239"/>
            <a:ext cx="737035" cy="9017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074" y="171007"/>
            <a:ext cx="12182925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rgbClr val="13417E"/>
                </a:solidFill>
                <a:latin typeface="Louda SC" panose="00000500000000000000" pitchFamily="50" charset="0"/>
                <a:cs typeface="Louda Regular SC"/>
              </a:rPr>
              <a:t>PENN SQUASH CENTER 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11C30A16-2F5F-0FE9-12F8-E4E0B16C1D81}"/>
              </a:ext>
            </a:extLst>
          </p:cNvPr>
          <p:cNvSpPr txBox="1">
            <a:spLocks/>
          </p:cNvSpPr>
          <p:nvPr/>
        </p:nvSpPr>
        <p:spPr>
          <a:xfrm>
            <a:off x="-220656" y="1335328"/>
            <a:ext cx="6316656" cy="87348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rgbClr val="18488C"/>
                </a:solidFill>
                <a:latin typeface="Gotham Book" pitchFamily="50" charset="0"/>
                <a:cs typeface="Gotham Book" pitchFamily="50" charset="0"/>
              </a:rPr>
              <a:t>Memberships</a:t>
            </a:r>
            <a:r>
              <a:rPr lang="en-US" sz="1600">
                <a:solidFill>
                  <a:srgbClr val="18488C"/>
                </a:solidFill>
                <a:latin typeface="Gotham Book" pitchFamily="50" charset="0"/>
                <a:cs typeface="Gotham Book" pitchFamily="50" charset="0"/>
              </a:rPr>
              <a:t> – FREE for Penn Students &amp; Spouses - $900 Annual Student Group Membership</a:t>
            </a:r>
          </a:p>
          <a:p>
            <a:pPr marL="800100" lvl="1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rgbClr val="18488C"/>
                </a:solidFill>
                <a:latin typeface="Gotham Book" pitchFamily="50" charset="0"/>
                <a:cs typeface="Gotham Book" pitchFamily="50" charset="0"/>
              </a:rPr>
              <a:t>Court Reservations- </a:t>
            </a:r>
            <a:r>
              <a:rPr lang="en-US" sz="1600">
                <a:solidFill>
                  <a:srgbClr val="18488C"/>
                </a:solidFill>
                <a:latin typeface="Gotham Book" pitchFamily="50" charset="0"/>
                <a:cs typeface="Gotham Book" pitchFamily="50" charset="0"/>
              </a:rPr>
              <a:t>FREE on courts 10,11,12</a:t>
            </a:r>
          </a:p>
          <a:p>
            <a:pPr marL="800100" lvl="1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rgbClr val="18488C"/>
                </a:solidFill>
                <a:latin typeface="Gotham Book" pitchFamily="50" charset="0"/>
                <a:cs typeface="Gotham Book" pitchFamily="50" charset="0"/>
              </a:rPr>
              <a:t>Private Lessons </a:t>
            </a:r>
            <a:r>
              <a:rPr lang="en-US" sz="1600">
                <a:solidFill>
                  <a:srgbClr val="18488C"/>
                </a:solidFill>
                <a:latin typeface="Gotham Book" pitchFamily="50" charset="0"/>
                <a:cs typeface="Gotham Book" pitchFamily="50" charset="0"/>
              </a:rPr>
              <a:t>- $75- $100 </a:t>
            </a:r>
          </a:p>
          <a:p>
            <a:pPr lvl="1" algn="l">
              <a:spcBef>
                <a:spcPts val="1200"/>
              </a:spcBef>
            </a:pPr>
            <a:endParaRPr lang="en-US" sz="1600">
              <a:solidFill>
                <a:srgbClr val="18488C"/>
              </a:solidFill>
              <a:latin typeface="Gotham Book" pitchFamily="50" charset="0"/>
              <a:cs typeface="Gotham Book" pitchFamily="50" charset="0"/>
            </a:endParaRPr>
          </a:p>
          <a:p>
            <a:pPr lvl="1" algn="l">
              <a:spcBef>
                <a:spcPts val="1200"/>
              </a:spcBef>
            </a:pPr>
            <a:r>
              <a:rPr lang="en-US" sz="1600" b="1">
                <a:solidFill>
                  <a:srgbClr val="18488C"/>
                </a:solidFill>
                <a:latin typeface="Gotham Book" pitchFamily="50" charset="0"/>
                <a:cs typeface="Gotham Book" pitchFamily="50" charset="0"/>
              </a:rPr>
              <a:t>Beginner &amp; Intermediate Clinics</a:t>
            </a:r>
          </a:p>
          <a:p>
            <a:pPr lvl="1" algn="l">
              <a:spcBef>
                <a:spcPts val="1200"/>
              </a:spcBef>
            </a:pPr>
            <a:r>
              <a:rPr lang="en-US" sz="1600">
                <a:solidFill>
                  <a:srgbClr val="18488C"/>
                </a:solidFill>
                <a:latin typeface="Gotham Book" pitchFamily="50" charset="0"/>
                <a:cs typeface="Gotham Book" pitchFamily="50" charset="0"/>
              </a:rPr>
              <a:t>$40</a:t>
            </a:r>
          </a:p>
          <a:p>
            <a:pPr lvl="1" algn="l">
              <a:spcBef>
                <a:spcPts val="1200"/>
              </a:spcBef>
            </a:pPr>
            <a:r>
              <a:rPr lang="en-US" sz="1600">
                <a:solidFill>
                  <a:srgbClr val="18488C"/>
                </a:solidFill>
                <a:latin typeface="Gotham Book" pitchFamily="50" charset="0"/>
                <a:cs typeface="Gotham Book" pitchFamily="50" charset="0"/>
              </a:rPr>
              <a:t>Monday 5-5:45p</a:t>
            </a:r>
          </a:p>
          <a:p>
            <a:pPr lvl="1" algn="l">
              <a:spcBef>
                <a:spcPts val="1200"/>
              </a:spcBef>
            </a:pPr>
            <a:r>
              <a:rPr lang="en-US" sz="1600">
                <a:solidFill>
                  <a:srgbClr val="18488C"/>
                </a:solidFill>
                <a:latin typeface="Gotham Book" pitchFamily="50" charset="0"/>
                <a:cs typeface="Gotham Book" pitchFamily="50" charset="0"/>
              </a:rPr>
              <a:t>Wednesday 5-5:45p</a:t>
            </a:r>
          </a:p>
          <a:p>
            <a:pPr lvl="1" algn="l">
              <a:spcBef>
                <a:spcPts val="1200"/>
              </a:spcBef>
            </a:pPr>
            <a:r>
              <a:rPr lang="en-US" sz="1600">
                <a:solidFill>
                  <a:srgbClr val="18488C"/>
                </a:solidFill>
                <a:latin typeface="Gotham Book" pitchFamily="50" charset="0"/>
                <a:cs typeface="Gotham Book" pitchFamily="50" charset="0"/>
              </a:rPr>
              <a:t>Saturday 11-11:45a</a:t>
            </a:r>
          </a:p>
          <a:p>
            <a:pPr lvl="1" algn="l">
              <a:spcBef>
                <a:spcPts val="1200"/>
              </a:spcBef>
            </a:pPr>
            <a:r>
              <a:rPr lang="en-US" sz="1600">
                <a:solidFill>
                  <a:srgbClr val="18488C"/>
                </a:solidFill>
                <a:latin typeface="Gotham Book" pitchFamily="50" charset="0"/>
                <a:cs typeface="Gotham Book" pitchFamily="50" charset="0"/>
              </a:rPr>
              <a:t>Free 30 mins of hitting after each clinic!</a:t>
            </a:r>
          </a:p>
        </p:txBody>
      </p:sp>
      <p:pic>
        <p:nvPicPr>
          <p:cNvPr id="9" name="Picture 8" descr="A large building with stairs and a sign&#10;&#10;Description automatically generated">
            <a:extLst>
              <a:ext uri="{FF2B5EF4-FFF2-40B4-BE49-F238E27FC236}">
                <a16:creationId xmlns:a16="http://schemas.microsoft.com/office/drawing/2014/main" id="{39C06D69-BE16-D0C1-D7C8-83565D1E9CE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7440" y="3314552"/>
            <a:ext cx="4272922" cy="2848615"/>
          </a:xfrm>
          <a:prstGeom prst="rect">
            <a:avLst/>
          </a:prstGeom>
        </p:spPr>
      </p:pic>
      <p:pic>
        <p:nvPicPr>
          <p:cNvPr id="11" name="Picture 10" descr="A large indoor tennis court&#10;&#10;Description automatically generated with medium confidence">
            <a:extLst>
              <a:ext uri="{FF2B5EF4-FFF2-40B4-BE49-F238E27FC236}">
                <a16:creationId xmlns:a16="http://schemas.microsoft.com/office/drawing/2014/main" id="{19B215D8-95A4-599C-ADD4-4ED3E4D2DDA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3074" y="1303887"/>
            <a:ext cx="3647635" cy="2431757"/>
          </a:xfrm>
          <a:prstGeom prst="rect">
            <a:avLst/>
          </a:prstGeom>
        </p:spPr>
      </p:pic>
      <p:pic>
        <p:nvPicPr>
          <p:cNvPr id="16" name="Picture 15" descr="A wall with a sign on it&#10;&#10;Description automatically generated">
            <a:extLst>
              <a:ext uri="{FF2B5EF4-FFF2-40B4-BE49-F238E27FC236}">
                <a16:creationId xmlns:a16="http://schemas.microsoft.com/office/drawing/2014/main" id="{C1EEB02F-F89C-0A6A-F8C5-29127414776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489" y="3271010"/>
            <a:ext cx="3647635" cy="243175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5784E38-E7B3-689D-EE40-5EA98A2AE7D5}"/>
              </a:ext>
            </a:extLst>
          </p:cNvPr>
          <p:cNvSpPr txBox="1"/>
          <p:nvPr/>
        </p:nvSpPr>
        <p:spPr>
          <a:xfrm>
            <a:off x="385260" y="5708472"/>
            <a:ext cx="3443214" cy="822305"/>
          </a:xfrm>
          <a:prstGeom prst="flowChartConnector">
            <a:avLst/>
          </a:prstGeom>
          <a:solidFill>
            <a:srgbClr val="18488C"/>
          </a:solidFill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FFFFFF"/>
                </a:solidFill>
              </a:rPr>
              <a:t>For more information visit pennracquetsports.com</a:t>
            </a:r>
          </a:p>
        </p:txBody>
      </p:sp>
    </p:spTree>
    <p:extLst>
      <p:ext uri="{BB962C8B-B14F-4D97-AF65-F5344CB8AC3E}">
        <p14:creationId xmlns:p14="http://schemas.microsoft.com/office/powerpoint/2010/main" val="3221558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-9073" y="-9070"/>
            <a:ext cx="6451061" cy="7347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4" y="5690335"/>
            <a:ext cx="12182929" cy="1888273"/>
          </a:xfrm>
          <a:prstGeom prst="rect">
            <a:avLst/>
          </a:prstGeom>
        </p:spPr>
      </p:pic>
      <p:pic>
        <p:nvPicPr>
          <p:cNvPr id="6" name="Picture 5" descr="01_UPenn Logo_PriMark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6344" y="6032239"/>
            <a:ext cx="737035" cy="9017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074" y="171007"/>
            <a:ext cx="12182925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rgbClr val="13417E"/>
                </a:solidFill>
                <a:latin typeface="Louda SC" panose="00000500000000000000" pitchFamily="50" charset="0"/>
                <a:cs typeface="Louda Regular SC"/>
              </a:rPr>
              <a:t>CAMPUS RECREATION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-324404" y="1378319"/>
            <a:ext cx="11384151" cy="87348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18488C"/>
                </a:solidFill>
                <a:latin typeface="Gotham Book"/>
                <a:cs typeface="Gotham Book" pitchFamily="50" charset="0"/>
              </a:rPr>
              <a:t>Membership</a:t>
            </a:r>
          </a:p>
          <a:p>
            <a:pPr marL="1257300" lvl="2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18488C"/>
                </a:solidFill>
                <a:latin typeface="Gotham Book"/>
                <a:cs typeface="Gotham Book" pitchFamily="50" charset="0"/>
              </a:rPr>
              <a:t>~27,000 members in the Penn community </a:t>
            </a:r>
          </a:p>
          <a:p>
            <a:pPr marL="1257300" lvl="2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18488C"/>
                </a:solidFill>
                <a:latin typeface="Gotham Book"/>
                <a:cs typeface="Gotham Book" pitchFamily="50" charset="0"/>
              </a:rPr>
              <a:t>Students, faculty, staff &amp; affiliates can join</a:t>
            </a:r>
          </a:p>
          <a:p>
            <a:pPr marL="1257300" lvl="2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18488C"/>
                </a:solidFill>
                <a:latin typeface="Gotham Book"/>
                <a:cs typeface="Gotham Book" pitchFamily="50" charset="0"/>
              </a:rPr>
              <a:t>General fee includes membership for full-time students</a:t>
            </a:r>
          </a:p>
          <a:p>
            <a:pPr marL="914400" lvl="1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18488C"/>
                </a:solidFill>
                <a:latin typeface="Gotham Book"/>
                <a:cs typeface="Gotham Book" pitchFamily="50" charset="0"/>
              </a:rPr>
              <a:t>Intramurals &amp; Sport Clubs</a:t>
            </a:r>
          </a:p>
          <a:p>
            <a:pPr marL="1257300" lvl="2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18488C"/>
                </a:solidFill>
                <a:latin typeface="Gotham Book"/>
                <a:cs typeface="Gotham Book" pitchFamily="50" charset="0"/>
              </a:rPr>
              <a:t>IM Leagues offered in Spring, Summer &amp; Fall</a:t>
            </a:r>
          </a:p>
          <a:p>
            <a:pPr marL="1257300" lvl="2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18488C"/>
                </a:solidFill>
                <a:latin typeface="Gotham Book"/>
                <a:cs typeface="Gotham Book" pitchFamily="50" charset="0"/>
              </a:rPr>
              <a:t>36 Club teams with ~1,000 student-athletes</a:t>
            </a:r>
          </a:p>
          <a:p>
            <a:pPr marL="914400" lvl="1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18488C"/>
                </a:solidFill>
                <a:latin typeface="Gotham Book"/>
                <a:cs typeface="Gotham Book" pitchFamily="50" charset="0"/>
              </a:rPr>
              <a:t>Fitness &amp; Wellbeing</a:t>
            </a:r>
            <a:endParaRPr lang="en-US" sz="1600">
              <a:solidFill>
                <a:srgbClr val="18488C"/>
              </a:solidFill>
              <a:latin typeface="Gotham Book" pitchFamily="50" charset="0"/>
              <a:cs typeface="Gotham Book" pitchFamily="50" charset="0"/>
            </a:endParaRPr>
          </a:p>
          <a:p>
            <a:pPr marL="1371600" lvl="2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18488C"/>
                </a:solidFill>
                <a:latin typeface="Gotham Book"/>
                <a:cs typeface="Gotham Book" pitchFamily="50" charset="0"/>
              </a:rPr>
              <a:t>Robust Group Fitness classes</a:t>
            </a:r>
          </a:p>
          <a:p>
            <a:pPr marL="1371600" lvl="2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18488C"/>
                </a:solidFill>
                <a:latin typeface="Gotham Book"/>
                <a:cs typeface="Gotham Book" pitchFamily="50" charset="0"/>
              </a:rPr>
              <a:t>Personal Training and Workshops</a:t>
            </a:r>
          </a:p>
          <a:p>
            <a:pPr marL="914400" lvl="1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18488C"/>
                </a:solidFill>
                <a:latin typeface="Gotham Book"/>
                <a:cs typeface="Gotham Book" pitchFamily="50" charset="0"/>
              </a:rPr>
              <a:t>Adventures</a:t>
            </a:r>
          </a:p>
          <a:p>
            <a:pPr marL="1371600" lvl="2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18488C"/>
                </a:solidFill>
                <a:latin typeface="Gotham Book"/>
                <a:cs typeface="Gotham Book" pitchFamily="50" charset="0"/>
              </a:rPr>
              <a:t>Open Climbing Wall hours</a:t>
            </a:r>
          </a:p>
          <a:p>
            <a:pPr marL="1371600" lvl="2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18488C"/>
                </a:solidFill>
                <a:latin typeface="Gotham Book"/>
                <a:cs typeface="Gotham Book" pitchFamily="50" charset="0"/>
              </a:rPr>
              <a:t>Special Events (Womxn climbing nights) </a:t>
            </a:r>
          </a:p>
          <a:p>
            <a:pPr marL="1257300" lvl="2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1600">
              <a:solidFill>
                <a:srgbClr val="18488C"/>
              </a:solidFill>
              <a:latin typeface="Gotham Book"/>
              <a:cs typeface="Gotham Book" pitchFamily="50" charset="0"/>
            </a:endParaRPr>
          </a:p>
          <a:p>
            <a:pPr lvl="2" algn="l">
              <a:spcBef>
                <a:spcPts val="1200"/>
              </a:spcBef>
            </a:pPr>
            <a:endParaRPr lang="en-US" sz="1600">
              <a:solidFill>
                <a:srgbClr val="18488C"/>
              </a:solidFill>
              <a:latin typeface="Gotham Book"/>
              <a:cs typeface="Gotham Book" pitchFamily="50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F6D533F-5844-4CCE-B519-C53FAB250E6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3167" y="3232904"/>
            <a:ext cx="3060071" cy="24698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6D4CE10-4983-4228-9C5A-70FA1C44234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65612" y="3088072"/>
            <a:ext cx="3027006" cy="174521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99B1A02-D9B2-47FE-B313-BA011585F3C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2806" y="1754588"/>
            <a:ext cx="3328177" cy="174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8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D2F0C6-390F-E455-9680-89D06D7F0066}"/>
              </a:ext>
            </a:extLst>
          </p:cNvPr>
          <p:cNvSpPr/>
          <p:nvPr/>
        </p:nvSpPr>
        <p:spPr>
          <a:xfrm>
            <a:off x="228275" y="1549450"/>
            <a:ext cx="1617075" cy="412417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01_UPenn Logo_PriMark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5011" y="5533476"/>
            <a:ext cx="737035" cy="9017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074" y="264580"/>
            <a:ext cx="12182925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srgbClr val="13417E"/>
                </a:solidFill>
                <a:latin typeface="Louda SC"/>
                <a:cs typeface="Louda Regular SC"/>
              </a:rPr>
              <a:t>&amp; ATHLETICS SPACES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36467" y="1489800"/>
            <a:ext cx="10855783" cy="8583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0150" lvl="2" indent="-285750" algn="l">
              <a:lnSpc>
                <a:spcPct val="15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endParaRPr lang="en-US" sz="1000">
              <a:solidFill>
                <a:srgbClr val="18488C"/>
              </a:solidFill>
              <a:latin typeface="Gotham Book" pitchFamily="50" charset="0"/>
              <a:cs typeface="Gotham Book" pitchFamily="50" charset="0"/>
            </a:endParaRPr>
          </a:p>
        </p:txBody>
      </p:sp>
      <p:pic>
        <p:nvPicPr>
          <p:cNvPr id="14" name="Picture 13" descr="01_UPenn Logo_PriMark.png">
            <a:extLst>
              <a:ext uri="{FF2B5EF4-FFF2-40B4-BE49-F238E27FC236}">
                <a16:creationId xmlns:a16="http://schemas.microsoft.com/office/drawing/2014/main" id="{4AD8A12B-41EE-4A5E-8C19-CBC83C85A1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691" y="264580"/>
            <a:ext cx="737035" cy="9017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 descr="A brochure of a sports event&#10;&#10;Description automatically generated">
            <a:extLst>
              <a:ext uri="{FF2B5EF4-FFF2-40B4-BE49-F238E27FC236}">
                <a16:creationId xmlns:a16="http://schemas.microsoft.com/office/drawing/2014/main" id="{99AD0DAB-3DD3-C923-A234-41A91EF7528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9813" y="58431"/>
            <a:ext cx="8719398" cy="67471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84745CA-F10F-F104-D476-B2859C4A8ED7}"/>
              </a:ext>
            </a:extLst>
          </p:cNvPr>
          <p:cNvSpPr/>
          <p:nvPr/>
        </p:nvSpPr>
        <p:spPr>
          <a:xfrm>
            <a:off x="141190" y="1495021"/>
            <a:ext cx="1617075" cy="412417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43C290-9117-04C7-7DF4-F8078D9DCA55}"/>
              </a:ext>
            </a:extLst>
          </p:cNvPr>
          <p:cNvSpPr txBox="1"/>
          <p:nvPr/>
        </p:nvSpPr>
        <p:spPr>
          <a:xfrm>
            <a:off x="213103" y="1541863"/>
            <a:ext cx="1516792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cs typeface="Calibri"/>
              </a:rPr>
              <a:t>Please Reach Out to Penn Campus Recreation below:</a:t>
            </a:r>
          </a:p>
        </p:txBody>
      </p:sp>
      <p:pic>
        <p:nvPicPr>
          <p:cNvPr id="9" name="Picture 8" descr="A qr code with blue circles&#10;&#10;Description automatically generated">
            <a:extLst>
              <a:ext uri="{FF2B5EF4-FFF2-40B4-BE49-F238E27FC236}">
                <a16:creationId xmlns:a16="http://schemas.microsoft.com/office/drawing/2014/main" id="{DFDAA75E-6C59-BCF0-AAF0-6226F888B55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157" y="3729144"/>
            <a:ext cx="1513115" cy="151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483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17FAB-B48D-6841-4901-F37607E7F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>
                <a:solidFill>
                  <a:srgbClr val="13417E"/>
                </a:solidFill>
                <a:latin typeface="Louda SC" panose="00000500000000000000" pitchFamily="50" charset="0"/>
              </a:rPr>
              <a:t>Spouse/dependent membership</a:t>
            </a:r>
            <a:r>
              <a:rPr lang="en-US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1BC56-329B-8652-82DD-2BD7B7DA3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296" y="1648841"/>
            <a:ext cx="10515600" cy="4351338"/>
          </a:xfrm>
        </p:spPr>
        <p:txBody>
          <a:bodyPr/>
          <a:lstStyle/>
          <a:p>
            <a:r>
              <a:rPr lang="en-US" sz="2300">
                <a:solidFill>
                  <a:srgbClr val="18488C"/>
                </a:solidFill>
                <a:latin typeface="Gotham Book" pitchFamily="50" charset="0"/>
              </a:rPr>
              <a:t>Full-Time Students who pay the general fee have their membership through their tuition</a:t>
            </a:r>
          </a:p>
          <a:p>
            <a:r>
              <a:rPr lang="en-US" sz="2300">
                <a:solidFill>
                  <a:srgbClr val="18488C"/>
                </a:solidFill>
                <a:latin typeface="Gotham Book" pitchFamily="50" charset="0"/>
              </a:rPr>
              <a:t>If you have a spouse/dependent this information would be valuable in getting them a gym membership alongside you.</a:t>
            </a:r>
          </a:p>
          <a:p>
            <a:r>
              <a:rPr lang="en-US" sz="2300">
                <a:solidFill>
                  <a:srgbClr val="18488C"/>
                </a:solidFill>
                <a:latin typeface="Gotham Book" pitchFamily="50" charset="0"/>
              </a:rPr>
              <a:t>Your spouse and/or dependent(s) are eligible to get a Penn ID card at the Penn Card Center! </a:t>
            </a:r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C0B86D-D018-02F6-3EE9-90EE23CFC96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-9073" y="-9070"/>
            <a:ext cx="6451061" cy="7347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4413D1-F1BC-636F-9357-B3771E85324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1" y="5055481"/>
            <a:ext cx="12182929" cy="1888273"/>
          </a:xfrm>
          <a:prstGeom prst="rect">
            <a:avLst/>
          </a:prstGeom>
        </p:spPr>
      </p:pic>
      <p:pic>
        <p:nvPicPr>
          <p:cNvPr id="6" name="Picture 5" descr="01_UPenn Logo_PriMark.png">
            <a:extLst>
              <a:ext uri="{FF2B5EF4-FFF2-40B4-BE49-F238E27FC236}">
                <a16:creationId xmlns:a16="http://schemas.microsoft.com/office/drawing/2014/main" id="{5833D91C-7072-9948-F56D-619548B7BC0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8563" y="5861020"/>
            <a:ext cx="737035" cy="9017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A person with a blue shirt&#10;&#10;Description automatically generated with medium confidence">
            <a:extLst>
              <a:ext uri="{FF2B5EF4-FFF2-40B4-BE49-F238E27FC236}">
                <a16:creationId xmlns:a16="http://schemas.microsoft.com/office/drawing/2014/main" id="{EB5D0459-F640-1E64-95FC-FD114A25E91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274" y="4272441"/>
            <a:ext cx="10124089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712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17FAB-B48D-6841-4901-F37607E7F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>
                <a:solidFill>
                  <a:srgbClr val="13417E"/>
                </a:solidFill>
                <a:latin typeface="Louda SC"/>
              </a:rPr>
              <a:t>Sponsored Guest Membership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1BC56-329B-8652-82DD-2BD7B7DA3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3017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>
                <a:solidFill>
                  <a:srgbClr val="18488C"/>
                </a:solidFill>
                <a:latin typeface="Gotham Book"/>
                <a:cs typeface="Calibri"/>
              </a:rPr>
              <a:t>Have a friend or family member in the city of Philadelphia that would like to have a membership here at Penn Campus Recreation?</a:t>
            </a:r>
          </a:p>
          <a:p>
            <a:pPr marL="0" indent="0">
              <a:buNone/>
            </a:pPr>
            <a:endParaRPr lang="en-US" sz="2000">
              <a:solidFill>
                <a:srgbClr val="18488C"/>
              </a:solidFill>
              <a:latin typeface="Gotham Book"/>
              <a:cs typeface="Calibri"/>
            </a:endParaRPr>
          </a:p>
          <a:p>
            <a:pPr marL="0" indent="0">
              <a:buNone/>
            </a:pPr>
            <a:r>
              <a:rPr lang="en-US" sz="2000">
                <a:solidFill>
                  <a:srgbClr val="18488C"/>
                </a:solidFill>
                <a:latin typeface="Gotham Book"/>
                <a:cs typeface="Calibri"/>
              </a:rPr>
              <a:t>Then we are pleased to announce the Sponsored Guest program! This is a reflective membership for friends and family members that will reflect off your status in the University and options. </a:t>
            </a:r>
            <a:endParaRPr lang="en-US" sz="2000">
              <a:solidFill>
                <a:srgbClr val="18488C"/>
              </a:solidFill>
              <a:latin typeface="Gotham Book" pitchFamily="50" charset="0"/>
              <a:cs typeface="Calibri"/>
            </a:endParaRPr>
          </a:p>
          <a:p>
            <a:pPr marL="0" indent="0">
              <a:buNone/>
            </a:pPr>
            <a:endParaRPr lang="en-US" sz="2000">
              <a:solidFill>
                <a:srgbClr val="18488C"/>
              </a:solidFill>
              <a:latin typeface="Gotham Book" pitchFamily="50" charset="0"/>
              <a:cs typeface="Calibri"/>
            </a:endParaRPr>
          </a:p>
          <a:p>
            <a:pPr marL="0" indent="0">
              <a:buNone/>
            </a:pPr>
            <a:r>
              <a:rPr lang="en-US" sz="2000">
                <a:solidFill>
                  <a:srgbClr val="C00000"/>
                </a:solidFill>
                <a:latin typeface="Gotham Book"/>
                <a:cs typeface="Calibri" panose="020F0502020204030204"/>
              </a:rPr>
              <a:t>Process:</a:t>
            </a:r>
          </a:p>
          <a:p>
            <a:pPr marL="342900" indent="-342900"/>
            <a:r>
              <a:rPr lang="en-US" sz="2000">
                <a:solidFill>
                  <a:srgbClr val="18488C"/>
                </a:solidFill>
                <a:latin typeface="Gotham Book"/>
                <a:cs typeface="Calibri" panose="020F0502020204030204"/>
              </a:rPr>
              <a:t>Fill out Sponsored Guest Form</a:t>
            </a:r>
          </a:p>
          <a:p>
            <a:pPr marL="342900" indent="-342900"/>
            <a:r>
              <a:rPr lang="en-US" sz="2000">
                <a:solidFill>
                  <a:srgbClr val="18488C"/>
                </a:solidFill>
                <a:latin typeface="Gotham Book"/>
                <a:cs typeface="Calibri" panose="020F0502020204030204"/>
              </a:rPr>
              <a:t>Wait up to 24hours for a confirmation email to purchase Penn Card</a:t>
            </a:r>
          </a:p>
          <a:p>
            <a:pPr marL="342900" indent="-342900"/>
            <a:r>
              <a:rPr lang="en-US" sz="2000">
                <a:solidFill>
                  <a:srgbClr val="18488C"/>
                </a:solidFill>
                <a:latin typeface="Gotham Book"/>
                <a:cs typeface="Calibri" panose="020F0502020204030204"/>
              </a:rPr>
              <a:t>Purchase with the sponsored guest at the Membership Office</a:t>
            </a:r>
          </a:p>
          <a:p>
            <a:pPr marL="457200" lvl="1" indent="0">
              <a:buNone/>
            </a:pPr>
            <a:endParaRPr lang="en-US" sz="1800">
              <a:solidFill>
                <a:srgbClr val="18488C"/>
              </a:solidFill>
              <a:latin typeface="Gotham Book" pitchFamily="50" charset="0"/>
              <a:cs typeface="Calibri" panose="020F0502020204030204"/>
            </a:endParaRPr>
          </a:p>
          <a:p>
            <a:pPr lvl="1"/>
            <a:endParaRPr lang="en-US" sz="1800">
              <a:solidFill>
                <a:srgbClr val="18488C"/>
              </a:solidFill>
              <a:latin typeface="Gotham Book" pitchFamily="50" charset="0"/>
              <a:cs typeface="Calibri" panose="020F0502020204030204"/>
            </a:endParaRPr>
          </a:p>
          <a:p>
            <a:endParaRPr lang="en-US" sz="2400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C0B86D-D018-02F6-3EE9-90EE23CFC96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-9073" y="-9070"/>
            <a:ext cx="6451061" cy="7347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4413D1-F1BC-636F-9357-B3771E85324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1" y="5055481"/>
            <a:ext cx="12182929" cy="1888273"/>
          </a:xfrm>
          <a:prstGeom prst="rect">
            <a:avLst/>
          </a:prstGeom>
        </p:spPr>
      </p:pic>
      <p:pic>
        <p:nvPicPr>
          <p:cNvPr id="6" name="Picture 5" descr="01_UPenn Logo_PriMark.png">
            <a:extLst>
              <a:ext uri="{FF2B5EF4-FFF2-40B4-BE49-F238E27FC236}">
                <a16:creationId xmlns:a16="http://schemas.microsoft.com/office/drawing/2014/main" id="{5833D91C-7072-9948-F56D-619548B7BC0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8263" y="5884040"/>
            <a:ext cx="737035" cy="9017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8782A93B-8DFB-D75B-9B42-6D8FC69AAE1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2518" y="3075086"/>
            <a:ext cx="1506325" cy="216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443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17FAB-B48D-6841-4901-F37607E7F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>
                <a:solidFill>
                  <a:srgbClr val="13417E"/>
                </a:solidFill>
                <a:latin typeface="Louda SC"/>
              </a:rPr>
              <a:t>NEW THIS YEAR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C0B86D-D018-02F6-3EE9-90EE23CFC96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-9073" y="-9070"/>
            <a:ext cx="6451061" cy="7347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4413D1-F1BC-636F-9357-B3771E85324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1" y="5055481"/>
            <a:ext cx="12182929" cy="1888273"/>
          </a:xfrm>
          <a:prstGeom prst="rect">
            <a:avLst/>
          </a:prstGeom>
        </p:spPr>
      </p:pic>
      <p:pic>
        <p:nvPicPr>
          <p:cNvPr id="6" name="Picture 5" descr="01_UPenn Logo_PriMark.png">
            <a:extLst>
              <a:ext uri="{FF2B5EF4-FFF2-40B4-BE49-F238E27FC236}">
                <a16:creationId xmlns:a16="http://schemas.microsoft.com/office/drawing/2014/main" id="{5833D91C-7072-9948-F56D-619548B7BC0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8263" y="5884040"/>
            <a:ext cx="737035" cy="9017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Content Placeholder 2" descr="A room with chairs and a wall with words on the wall&#10;&#10;Description automatically generated">
            <a:extLst>
              <a:ext uri="{FF2B5EF4-FFF2-40B4-BE49-F238E27FC236}">
                <a16:creationId xmlns:a16="http://schemas.microsoft.com/office/drawing/2014/main" id="{D504ECAA-2F64-B0CD-0114-63C7305C9A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920" y="2490182"/>
            <a:ext cx="2911860" cy="2282231"/>
          </a:xfr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956A240-DE0E-4C5D-4511-F5708DDEAFE2}"/>
              </a:ext>
            </a:extLst>
          </p:cNvPr>
          <p:cNvCxnSpPr/>
          <p:nvPr/>
        </p:nvCxnSpPr>
        <p:spPr>
          <a:xfrm flipH="1">
            <a:off x="6466142" y="1513755"/>
            <a:ext cx="18882" cy="4224579"/>
          </a:xfrm>
          <a:prstGeom prst="straightConnector1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EB1ACF1-0B57-616A-9ED5-C5AFA221422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102" y="2491975"/>
            <a:ext cx="3054404" cy="227746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5743036-ECD5-2915-8568-05CAF3931C02}"/>
              </a:ext>
            </a:extLst>
          </p:cNvPr>
          <p:cNvSpPr txBox="1"/>
          <p:nvPr/>
        </p:nvSpPr>
        <p:spPr>
          <a:xfrm>
            <a:off x="144151" y="4917160"/>
            <a:ext cx="2883025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cs typeface="Calibri"/>
              </a:rPr>
              <a:t>(Rec Recovery Lounge Interior)</a:t>
            </a:r>
            <a:endParaRPr lang="en-US" sz="16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F523EA-AE37-E289-65B7-049B457772AC}"/>
              </a:ext>
            </a:extLst>
          </p:cNvPr>
          <p:cNvSpPr txBox="1"/>
          <p:nvPr/>
        </p:nvSpPr>
        <p:spPr>
          <a:xfrm>
            <a:off x="3326621" y="4872336"/>
            <a:ext cx="2883025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cs typeface="Calibri"/>
              </a:rPr>
              <a:t>(Recovery Room Exterior)</a:t>
            </a:r>
          </a:p>
        </p:txBody>
      </p:sp>
      <p:pic>
        <p:nvPicPr>
          <p:cNvPr id="7" name="Picture 6" descr="A sign on a building&#10;&#10;Description automatically generated">
            <a:extLst>
              <a:ext uri="{FF2B5EF4-FFF2-40B4-BE49-F238E27FC236}">
                <a16:creationId xmlns:a16="http://schemas.microsoft.com/office/drawing/2014/main" id="{F87D04B4-4884-0984-0FCD-5BD5AEB4EFE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6" r="-6236" b="-347"/>
          <a:stretch/>
        </p:blipFill>
        <p:spPr>
          <a:xfrm>
            <a:off x="9344035" y="2488704"/>
            <a:ext cx="2730504" cy="22741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45A92C-A44A-DDCA-F280-68166628B50B}"/>
              </a:ext>
            </a:extLst>
          </p:cNvPr>
          <p:cNvSpPr txBox="1"/>
          <p:nvPr/>
        </p:nvSpPr>
        <p:spPr>
          <a:xfrm>
            <a:off x="9345010" y="4872336"/>
            <a:ext cx="2883025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cs typeface="Calibri"/>
              </a:rPr>
              <a:t>(Rec Lounge Exterior)</a:t>
            </a:r>
            <a:endParaRPr lang="en-US" sz="1600"/>
          </a:p>
        </p:txBody>
      </p:sp>
      <p:pic>
        <p:nvPicPr>
          <p:cNvPr id="10" name="Picture 9" descr="A room with chairs and tables and chairs&#10;&#10;Description automatically generated">
            <a:extLst>
              <a:ext uri="{FF2B5EF4-FFF2-40B4-BE49-F238E27FC236}">
                <a16:creationId xmlns:a16="http://schemas.microsoft.com/office/drawing/2014/main" id="{D74ADF29-0831-5BD7-DCEA-82EE383D498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3282" y="2486415"/>
            <a:ext cx="2532946" cy="227894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8A45F5F-B6E5-DC2A-619B-4C5339E44DAA}"/>
              </a:ext>
            </a:extLst>
          </p:cNvPr>
          <p:cNvSpPr txBox="1"/>
          <p:nvPr/>
        </p:nvSpPr>
        <p:spPr>
          <a:xfrm>
            <a:off x="6642732" y="4872336"/>
            <a:ext cx="2883025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cs typeface="Calibri"/>
              </a:rPr>
              <a:t>(Rec Lounge Interior)</a:t>
            </a:r>
            <a:endParaRPr lang="en-US" sz="16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016805-C12D-2BA5-51C9-1008F316D050}"/>
              </a:ext>
            </a:extLst>
          </p:cNvPr>
          <p:cNvSpPr txBox="1"/>
          <p:nvPr/>
        </p:nvSpPr>
        <p:spPr>
          <a:xfrm>
            <a:off x="388600" y="1479185"/>
            <a:ext cx="1150756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011F5B"/>
                </a:solidFill>
                <a:latin typeface="Gotham Book"/>
                <a:cs typeface="Calibri"/>
              </a:rPr>
              <a:t>                    Recovery Room                                                  Rec Lounge</a:t>
            </a:r>
            <a:endParaRPr lang="en-US" sz="2800">
              <a:solidFill>
                <a:srgbClr val="011F5B"/>
              </a:solidFill>
              <a:latin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3969903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17FAB-B48D-6841-4901-F37607E7F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>
                <a:solidFill>
                  <a:srgbClr val="13417E"/>
                </a:solidFill>
                <a:latin typeface="Louda SC"/>
              </a:rPr>
              <a:t>What's Included in your Membership?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C0B86D-D018-02F6-3EE9-90EE23CFC96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-9073" y="-9070"/>
            <a:ext cx="6451061" cy="7347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4413D1-F1BC-636F-9357-B3771E85324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1" y="5055481"/>
            <a:ext cx="12182929" cy="1888273"/>
          </a:xfrm>
          <a:prstGeom prst="rect">
            <a:avLst/>
          </a:prstGeom>
        </p:spPr>
      </p:pic>
      <p:pic>
        <p:nvPicPr>
          <p:cNvPr id="6" name="Picture 5" descr="01_UPenn Logo_PriMark.png">
            <a:extLst>
              <a:ext uri="{FF2B5EF4-FFF2-40B4-BE49-F238E27FC236}">
                <a16:creationId xmlns:a16="http://schemas.microsoft.com/office/drawing/2014/main" id="{5833D91C-7072-9948-F56D-619548B7BC0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8263" y="5884040"/>
            <a:ext cx="737035" cy="9017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216BB73-6FC2-AAB3-5486-E78322F88D9D}"/>
              </a:ext>
            </a:extLst>
          </p:cNvPr>
          <p:cNvSpPr txBox="1"/>
          <p:nvPr/>
        </p:nvSpPr>
        <p:spPr>
          <a:xfrm>
            <a:off x="6599434" y="1530638"/>
            <a:ext cx="5587927" cy="43088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alibri"/>
                <a:cs typeface="Calibri"/>
              </a:rPr>
              <a:t>Add </a:t>
            </a:r>
            <a:r>
              <a:rPr lang="en-US" sz="1600" err="1">
                <a:latin typeface="Calibri"/>
                <a:cs typeface="Calibri"/>
              </a:rPr>
              <a:t>ons</a:t>
            </a:r>
            <a:r>
              <a:rPr lang="en-US" sz="1600">
                <a:latin typeface="Calibri"/>
                <a:cs typeface="Calibri"/>
              </a:rPr>
              <a:t> to the base membership (fee based)</a:t>
            </a:r>
          </a:p>
          <a:p>
            <a:pPr marL="285750" indent="-285750">
              <a:buFont typeface="Arial,Sans-Serif"/>
              <a:buChar char="•"/>
            </a:pPr>
            <a:r>
              <a:rPr lang="en-US" sz="1600">
                <a:latin typeface="Calibri"/>
                <a:cs typeface="Calibri"/>
              </a:rPr>
              <a:t>Fitness and Wellbeing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 sz="1600">
                <a:latin typeface="Calibri"/>
                <a:cs typeface="Calibri"/>
              </a:rPr>
              <a:t>Personal Training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 sz="1600">
                <a:latin typeface="Calibri"/>
                <a:cs typeface="Calibri"/>
              </a:rPr>
              <a:t>Group Exercise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 sz="1600">
                <a:latin typeface="Calibri"/>
                <a:cs typeface="Calibri"/>
              </a:rPr>
              <a:t>Reformer Pilates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 sz="1600">
                <a:latin typeface="Calibri"/>
                <a:cs typeface="Calibri"/>
              </a:rPr>
              <a:t>Recovery Room</a:t>
            </a:r>
          </a:p>
          <a:p>
            <a:pPr marL="742950" lvl="1" indent="-285750">
              <a:buFont typeface="Arial,Sans-Serif"/>
              <a:buChar char="•"/>
            </a:pPr>
            <a:endParaRPr lang="en-US" sz="1600"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1600">
                <a:cs typeface="Calibri"/>
              </a:rPr>
              <a:t>Aquatics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 sz="1600">
                <a:cs typeface="Calibri"/>
              </a:rPr>
              <a:t>Group Swim Class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 sz="1600">
                <a:cs typeface="Calibri"/>
              </a:rPr>
              <a:t>Private / Semi Private Lessons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 sz="1600">
                <a:cs typeface="Calibri"/>
              </a:rPr>
              <a:t>Scuba</a:t>
            </a:r>
          </a:p>
          <a:p>
            <a:pPr lvl="1"/>
            <a:endParaRPr lang="en-US" sz="1600"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1600">
                <a:cs typeface="Calibri"/>
              </a:rPr>
              <a:t>Adventure Programs (coming soon)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 sz="1600">
                <a:cs typeface="Calibri"/>
              </a:rPr>
              <a:t>Outdoor Trips 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 sz="1600">
                <a:cs typeface="Calibri"/>
              </a:rPr>
              <a:t>Team building </a:t>
            </a:r>
          </a:p>
          <a:p>
            <a:pPr marL="742950" lvl="1" indent="-285750">
              <a:buFont typeface="Arial,Sans-Serif"/>
              <a:buChar char="•"/>
            </a:pPr>
            <a:endParaRPr lang="en-US" sz="1700">
              <a:cs typeface="Calibri"/>
            </a:endParaRPr>
          </a:p>
          <a:p>
            <a:pPr marL="742950" lvl="1" indent="-285750">
              <a:buFont typeface="Arial,Sans-Serif"/>
              <a:buChar char="•"/>
            </a:pPr>
            <a:endParaRPr lang="en-US" sz="1700">
              <a:cs typeface="Calibri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B08D66E-1B46-0D35-0785-6CDFB1D88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1" y="1531711"/>
            <a:ext cx="5268686" cy="436222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>
                <a:cs typeface="Calibri" panose="020F0502020204030204"/>
              </a:rPr>
              <a:t>The base membership for Penn Campus Recreation grants access to our two facilities: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800" err="1">
                <a:cs typeface="Calibri" panose="020F0502020204030204"/>
              </a:rPr>
              <a:t>Pottruck</a:t>
            </a:r>
            <a:r>
              <a:rPr lang="en-US" sz="1800">
                <a:cs typeface="Calibri" panose="020F0502020204030204"/>
              </a:rPr>
              <a:t> Health and Fitness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800">
                <a:cs typeface="Calibri" panose="020F0502020204030204"/>
              </a:rPr>
              <a:t>5 Floors of Recreational Space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800">
                <a:cs typeface="Calibri" panose="020F0502020204030204"/>
              </a:rPr>
              <a:t>40ft Rock Climbing Wall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800">
                <a:cs typeface="Calibri" panose="020F0502020204030204"/>
              </a:rPr>
              <a:t>3 Full Length Basketball Courts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800">
                <a:cs typeface="Calibri" panose="020F0502020204030204"/>
              </a:rPr>
              <a:t>Rec Lounge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800">
                <a:cs typeface="Calibri" panose="020F0502020204030204"/>
              </a:rPr>
              <a:t>Fox Fitness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800">
                <a:cs typeface="Calibri" panose="020F0502020204030204"/>
              </a:rPr>
              <a:t>First Floor Cardio Room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800">
                <a:cs typeface="Calibri" panose="020F0502020204030204"/>
              </a:rPr>
              <a:t>Second Floor Weight Room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800">
                <a:cs typeface="Calibri" panose="020F0502020204030204"/>
              </a:rPr>
              <a:t>Access to the Franklin Field Track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800">
                <a:cs typeface="Calibri" panose="020F0502020204030204"/>
              </a:rPr>
              <a:t>Programs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800">
                <a:cs typeface="Calibri" panose="020F0502020204030204"/>
              </a:rPr>
              <a:t>Competitive Sports</a:t>
            </a:r>
          </a:p>
          <a:p>
            <a:pPr marL="1200150" lvl="2">
              <a:lnSpc>
                <a:spcPct val="100000"/>
              </a:lnSpc>
              <a:spcBef>
                <a:spcPts val="0"/>
              </a:spcBef>
              <a:buFont typeface="Wingdings"/>
              <a:buChar char="§"/>
            </a:pPr>
            <a:r>
              <a:rPr lang="en-US" sz="1400">
                <a:cs typeface="Calibri" panose="020F0502020204030204"/>
              </a:rPr>
              <a:t>Intramurals </a:t>
            </a:r>
          </a:p>
          <a:p>
            <a:pPr marL="1200150" lvl="2">
              <a:lnSpc>
                <a:spcPct val="100000"/>
              </a:lnSpc>
              <a:spcBef>
                <a:spcPts val="0"/>
              </a:spcBef>
              <a:buFont typeface="Wingdings"/>
              <a:buChar char="§"/>
            </a:pPr>
            <a:r>
              <a:rPr lang="en-US" sz="1400">
                <a:cs typeface="Calibri" panose="020F0502020204030204"/>
              </a:rPr>
              <a:t>Sport Clubs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800">
                <a:cs typeface="Calibri" panose="020F0502020204030204"/>
              </a:rPr>
              <a:t>Special Events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800">
                <a:cs typeface="Calibri" panose="020F0502020204030204"/>
              </a:rPr>
              <a:t>Climbing Wall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800">
                <a:cs typeface="Calibri" panose="020F0502020204030204"/>
              </a:rPr>
              <a:t>Aquatics</a:t>
            </a:r>
            <a:endParaRPr lang="en-US"/>
          </a:p>
          <a:p>
            <a:pPr marL="1200150" lvl="2">
              <a:lnSpc>
                <a:spcPct val="100000"/>
              </a:lnSpc>
              <a:spcBef>
                <a:spcPts val="0"/>
              </a:spcBef>
              <a:buFont typeface="Wingdings"/>
              <a:buChar char="§"/>
            </a:pPr>
            <a:r>
              <a:rPr lang="en-US" sz="1400">
                <a:cs typeface="Calibri" panose="020F0502020204030204"/>
              </a:rPr>
              <a:t>Return of program in Summer 2025</a:t>
            </a:r>
          </a:p>
          <a:p>
            <a:pPr marL="0" indent="0">
              <a:buNone/>
            </a:pPr>
            <a:endParaRPr lang="en-US">
              <a:cs typeface="Calibri" panose="020F0502020204030204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1B1E110-5FFE-76EB-A9B8-FB3A8029996E}"/>
              </a:ext>
            </a:extLst>
          </p:cNvPr>
          <p:cNvCxnSpPr/>
          <p:nvPr/>
        </p:nvCxnSpPr>
        <p:spPr>
          <a:xfrm flipH="1">
            <a:off x="6313742" y="1535526"/>
            <a:ext cx="18882" cy="4224579"/>
          </a:xfrm>
          <a:prstGeom prst="straightConnector1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1079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-9073" y="-9070"/>
            <a:ext cx="6451061" cy="7347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344" y="5062277"/>
            <a:ext cx="11745707" cy="1820506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075" y="294071"/>
            <a:ext cx="12182925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srgbClr val="13417E"/>
                </a:solidFill>
                <a:latin typeface="Louda SC" panose="00000500000000000000" pitchFamily="50" charset="0"/>
                <a:cs typeface="Louda Regular SC"/>
              </a:rPr>
              <a:t>BUSINESS DEVELOPMENT &amp; SPECIAL EVENTS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-324404" y="1378319"/>
            <a:ext cx="11384151" cy="87348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18488C"/>
                </a:solidFill>
                <a:latin typeface="Gotham Book" pitchFamily="50" charset="0"/>
                <a:cs typeface="Gotham Book" pitchFamily="50" charset="0"/>
              </a:rPr>
              <a:t>If interested in renting athletic space in Penn Park or Pottruck:</a:t>
            </a:r>
          </a:p>
          <a:p>
            <a:pPr marL="1371600" lvl="2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18488C"/>
                </a:solidFill>
                <a:latin typeface="Gotham Book" pitchFamily="50" charset="0"/>
                <a:cs typeface="Gotham Book" pitchFamily="50" charset="0"/>
              </a:rPr>
              <a:t>Fill out </a:t>
            </a:r>
            <a:r>
              <a:rPr lang="en-US" sz="1200" err="1">
                <a:solidFill>
                  <a:srgbClr val="18488C"/>
                </a:solidFill>
                <a:latin typeface="Gotham Book" pitchFamily="50" charset="0"/>
                <a:cs typeface="Gotham Book" pitchFamily="50" charset="0"/>
              </a:rPr>
              <a:t>formsite</a:t>
            </a:r>
            <a:r>
              <a:rPr lang="en-US" sz="1200">
                <a:solidFill>
                  <a:srgbClr val="18488C"/>
                </a:solidFill>
                <a:latin typeface="Gotham Book" pitchFamily="50" charset="0"/>
                <a:cs typeface="Gotham Book" pitchFamily="50" charset="0"/>
              </a:rPr>
              <a:t> link </a:t>
            </a:r>
            <a:r>
              <a:rPr lang="en-US" sz="1200">
                <a:solidFill>
                  <a:srgbClr val="18488C"/>
                </a:solidFill>
                <a:latin typeface="Gotham Book" pitchFamily="50" charset="0"/>
                <a:cs typeface="Gotham Book" pitchFamily="50" charset="0"/>
                <a:hlinkClick r:id="rId4"/>
              </a:rPr>
              <a:t>(Rental Request Form</a:t>
            </a:r>
            <a:r>
              <a:rPr lang="en-US" sz="1200">
                <a:solidFill>
                  <a:srgbClr val="18488C"/>
                </a:solidFill>
                <a:latin typeface="Gotham Book" pitchFamily="50" charset="0"/>
                <a:cs typeface="Gotham Book" pitchFamily="50" charset="0"/>
              </a:rPr>
              <a:t>)</a:t>
            </a:r>
          </a:p>
          <a:p>
            <a:pPr marL="1371600" lvl="2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18488C"/>
                </a:solidFill>
                <a:latin typeface="Gotham Book" pitchFamily="50" charset="0"/>
                <a:cs typeface="Gotham Book" pitchFamily="50" charset="0"/>
              </a:rPr>
              <a:t>Once link is submitted, a member of the Business Development department will be in touch within 3-5 business days</a:t>
            </a:r>
          </a:p>
          <a:p>
            <a:pPr marL="1371600" lvl="2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18488C"/>
                </a:solidFill>
                <a:latin typeface="Gotham Book" pitchFamily="50" charset="0"/>
                <a:cs typeface="Gotham Book" pitchFamily="50" charset="0"/>
              </a:rPr>
              <a:t>Event request must be submitted 2 weeks prior to event date</a:t>
            </a:r>
            <a:endParaRPr lang="en-US" sz="1600">
              <a:solidFill>
                <a:srgbClr val="18488C"/>
              </a:solidFill>
              <a:latin typeface="Gotham Book" pitchFamily="50" charset="0"/>
              <a:cs typeface="Gotham Book" pitchFamily="50" charset="0"/>
            </a:endParaRPr>
          </a:p>
          <a:p>
            <a:pPr marL="914400" lvl="1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18488C"/>
                </a:solidFill>
                <a:latin typeface="Gotham Book" pitchFamily="50" charset="0"/>
                <a:cs typeface="Gotham Book" pitchFamily="50" charset="0"/>
              </a:rPr>
              <a:t>Rental Rates</a:t>
            </a:r>
          </a:p>
          <a:p>
            <a:pPr marL="1371600" lvl="2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18488C"/>
                </a:solidFill>
                <a:latin typeface="Gotham Book" pitchFamily="50" charset="0"/>
                <a:cs typeface="Gotham Book" pitchFamily="50" charset="0"/>
              </a:rPr>
              <a:t>Student Group Rate: $75 an hour</a:t>
            </a:r>
          </a:p>
          <a:p>
            <a:pPr marL="1371600" lvl="2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18488C"/>
                </a:solidFill>
                <a:latin typeface="Gotham Book"/>
                <a:cs typeface="Gotham Book" pitchFamily="50" charset="0"/>
              </a:rPr>
              <a:t>All Student Groups must be registered through University Life</a:t>
            </a:r>
            <a:endParaRPr lang="en-US" sz="1200">
              <a:solidFill>
                <a:srgbClr val="18488C"/>
              </a:solidFill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B5D3E0-1720-48FB-9BE7-499ECB89F956}"/>
              </a:ext>
            </a:extLst>
          </p:cNvPr>
          <p:cNvSpPr txBox="1"/>
          <p:nvPr/>
        </p:nvSpPr>
        <p:spPr>
          <a:xfrm>
            <a:off x="-462385" y="6409994"/>
            <a:ext cx="743716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 algn="l">
              <a:spcBef>
                <a:spcPts val="1200"/>
              </a:spcBef>
            </a:pPr>
            <a:r>
              <a:rPr lang="en-US" sz="1200">
                <a:solidFill>
                  <a:srgbClr val="18488C"/>
                </a:solidFill>
                <a:latin typeface="Gotham Book" pitchFamily="50" charset="0"/>
                <a:cs typeface="Gotham Book" pitchFamily="50" charset="0"/>
                <a:hlinkClick r:id="rId5"/>
              </a:rPr>
              <a:t>Penn Athletics Special Events</a:t>
            </a:r>
            <a:endParaRPr lang="en-US" sz="1200">
              <a:solidFill>
                <a:srgbClr val="18488C"/>
              </a:solidFill>
              <a:latin typeface="Gotham Book" pitchFamily="50" charset="0"/>
              <a:cs typeface="Gotham Book" pitchFamily="50" charset="0"/>
            </a:endParaRPr>
          </a:p>
        </p:txBody>
      </p:sp>
      <p:pic>
        <p:nvPicPr>
          <p:cNvPr id="9" name="Picture 8" descr="A picture containing text, grass, sky, outdoor&#10;&#10;Description automatically generated">
            <a:extLst>
              <a:ext uri="{FF2B5EF4-FFF2-40B4-BE49-F238E27FC236}">
                <a16:creationId xmlns:a16="http://schemas.microsoft.com/office/drawing/2014/main" id="{55AAA8B7-0B24-4EB1-B81D-67D239E009C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9975" y="2435800"/>
            <a:ext cx="2625636" cy="174933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E8D0F79-EE68-48CE-9AA3-6148E885B3C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1988" y="4223376"/>
            <a:ext cx="2678906" cy="1950896"/>
          </a:xfrm>
          <a:prstGeom prst="rect">
            <a:avLst/>
          </a:prstGeom>
        </p:spPr>
      </p:pic>
      <p:pic>
        <p:nvPicPr>
          <p:cNvPr id="19" name="Picture 18" descr="A picture containing text, indoor, red&#10;&#10;Description automatically generated">
            <a:extLst>
              <a:ext uri="{FF2B5EF4-FFF2-40B4-BE49-F238E27FC236}">
                <a16:creationId xmlns:a16="http://schemas.microsoft.com/office/drawing/2014/main" id="{EC138D7C-3C6F-48DE-9B46-AD2BB8BBD82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344" y="3826601"/>
            <a:ext cx="2529111" cy="1896833"/>
          </a:xfrm>
          <a:prstGeom prst="rect">
            <a:avLst/>
          </a:prstGeom>
        </p:spPr>
      </p:pic>
      <p:pic>
        <p:nvPicPr>
          <p:cNvPr id="23" name="Picture 22" descr="A picture containing building, stadium&#10;&#10;Description automatically generated">
            <a:extLst>
              <a:ext uri="{FF2B5EF4-FFF2-40B4-BE49-F238E27FC236}">
                <a16:creationId xmlns:a16="http://schemas.microsoft.com/office/drawing/2014/main" id="{F8A5F705-E1E1-4577-931B-BB9F70A4A15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9975" y="4223376"/>
            <a:ext cx="2664903" cy="195089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EAEF57D-66CD-4DC8-8278-F7FD7FA1617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1988" y="2441098"/>
            <a:ext cx="2651059" cy="1744034"/>
          </a:xfrm>
          <a:prstGeom prst="rect">
            <a:avLst/>
          </a:prstGeom>
        </p:spPr>
      </p:pic>
      <p:pic>
        <p:nvPicPr>
          <p:cNvPr id="6" name="Picture 5" descr="01_UPenn Logo_PriMark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153" y="5607024"/>
            <a:ext cx="706208" cy="8640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 descr="A picture containing floor, building, indoor, ceiling&#10;&#10;Description automatically generated">
            <a:extLst>
              <a:ext uri="{FF2B5EF4-FFF2-40B4-BE49-F238E27FC236}">
                <a16:creationId xmlns:a16="http://schemas.microsoft.com/office/drawing/2014/main" id="{64120577-85E6-44B4-B0B3-2F967B02088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1673" y="3835161"/>
            <a:ext cx="2494327" cy="1888273"/>
          </a:xfrm>
          <a:prstGeom prst="rect">
            <a:avLst/>
          </a:prstGeom>
        </p:spPr>
      </p:pic>
      <p:pic>
        <p:nvPicPr>
          <p:cNvPr id="29" name="Picture 28" descr="Text&#10;&#10;Description automatically generated with medium confidence">
            <a:extLst>
              <a:ext uri="{FF2B5EF4-FFF2-40B4-BE49-F238E27FC236}">
                <a16:creationId xmlns:a16="http://schemas.microsoft.com/office/drawing/2014/main" id="{2E5B58D4-A6FA-48C8-BA7B-21325D7394B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8840" y="5769356"/>
            <a:ext cx="126682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080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f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724"/>
          <a:stretch/>
        </p:blipFill>
        <p:spPr>
          <a:xfrm>
            <a:off x="-83125" y="-89417"/>
            <a:ext cx="12192000" cy="7419853"/>
          </a:xfrm>
          <a:prstGeom prst="rect">
            <a:avLst/>
          </a:prstGeom>
        </p:spPr>
      </p:pic>
      <p:pic>
        <p:nvPicPr>
          <p:cNvPr id="6" name="Picture 5" descr="A blue and white logo&#10;&#10;Description automatically generated">
            <a:extLst>
              <a:ext uri="{FF2B5EF4-FFF2-40B4-BE49-F238E27FC236}">
                <a16:creationId xmlns:a16="http://schemas.microsoft.com/office/drawing/2014/main" id="{489CF615-5F19-ECFB-5FFE-AF7653CB86B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9516" y="633710"/>
            <a:ext cx="3566932" cy="1607234"/>
          </a:xfrm>
          <a:prstGeom prst="rect">
            <a:avLst/>
          </a:prstGeom>
        </p:spPr>
      </p:pic>
      <p:graphicFrame>
        <p:nvGraphicFramePr>
          <p:cNvPr id="21" name="Title 1">
            <a:extLst>
              <a:ext uri="{FF2B5EF4-FFF2-40B4-BE49-F238E27FC236}">
                <a16:creationId xmlns:a16="http://schemas.microsoft.com/office/drawing/2014/main" id="{2EE0710E-C577-EC75-3D3F-CA8D89BEE7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5887292"/>
              </p:ext>
            </p:extLst>
          </p:nvPr>
        </p:nvGraphicFramePr>
        <p:xfrm>
          <a:off x="2265032" y="3509963"/>
          <a:ext cx="7495685" cy="2981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05F1BCA-E496-1CD0-2923-673FF0B95556}"/>
              </a:ext>
            </a:extLst>
          </p:cNvPr>
          <p:cNvSpPr txBox="1"/>
          <p:nvPr/>
        </p:nvSpPr>
        <p:spPr>
          <a:xfrm>
            <a:off x="2873831" y="2493580"/>
            <a:ext cx="7197436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4800">
                <a:solidFill>
                  <a:schemeClr val="bg1"/>
                </a:solidFill>
                <a:latin typeface="Louda SC"/>
                <a:cs typeface="Louda Regular SC"/>
              </a:rPr>
              <a:t>PENN RACQUET SPORTS</a:t>
            </a:r>
          </a:p>
        </p:txBody>
      </p:sp>
    </p:spTree>
    <p:extLst>
      <p:ext uri="{BB962C8B-B14F-4D97-AF65-F5344CB8AC3E}">
        <p14:creationId xmlns:p14="http://schemas.microsoft.com/office/powerpoint/2010/main" val="2005348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385B40914B8D499C17630C2B11BDA8" ma:contentTypeVersion="14" ma:contentTypeDescription="Create a new document." ma:contentTypeScope="" ma:versionID="17b2a818db1817f31e2ffd5a7cd67cad">
  <xsd:schema xmlns:xsd="http://www.w3.org/2001/XMLSchema" xmlns:xs="http://www.w3.org/2001/XMLSchema" xmlns:p="http://schemas.microsoft.com/office/2006/metadata/properties" xmlns:ns3="15f2e3de-e297-4d46-88ce-f5aaf989e9a1" xmlns:ns4="5b4c3dc2-1b18-460b-9aae-cfcaf65886af" targetNamespace="http://schemas.microsoft.com/office/2006/metadata/properties" ma:root="true" ma:fieldsID="4c9f16b4d85871e6c12225d5d6bd4fc0" ns3:_="" ns4:_="">
    <xsd:import namespace="15f2e3de-e297-4d46-88ce-f5aaf989e9a1"/>
    <xsd:import namespace="5b4c3dc2-1b18-460b-9aae-cfcaf65886a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f2e3de-e297-4d46-88ce-f5aaf989e9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4c3dc2-1b18-460b-9aae-cfcaf65886a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CD62F48-211D-4056-8EF8-EEC1ACDCD10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87C4AFF-8DD1-4E54-AF31-6B458E9823A3}">
  <ds:schemaRefs>
    <ds:schemaRef ds:uri="http://schemas.microsoft.com/office/infopath/2007/PartnerControls"/>
    <ds:schemaRef ds:uri="http://purl.org/dc/dcmitype/"/>
    <ds:schemaRef ds:uri="http://purl.org/dc/elements/1.1/"/>
    <ds:schemaRef ds:uri="15f2e3de-e297-4d46-88ce-f5aaf989e9a1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5b4c3dc2-1b18-460b-9aae-cfcaf65886af"/>
  </ds:schemaRefs>
</ds:datastoreItem>
</file>

<file path=customXml/itemProps3.xml><?xml version="1.0" encoding="utf-8"?>
<ds:datastoreItem xmlns:ds="http://schemas.openxmlformats.org/officeDocument/2006/customXml" ds:itemID="{6730228C-CA89-4E77-BDA7-A8E419903D79}">
  <ds:schemaRefs>
    <ds:schemaRef ds:uri="15f2e3de-e297-4d46-88ce-f5aaf989e9a1"/>
    <ds:schemaRef ds:uri="5b4c3dc2-1b18-460b-9aae-cfcaf65886a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671</Words>
  <Application>Microsoft Office PowerPoint</Application>
  <PresentationFormat>Widescreen</PresentationFormat>
  <Paragraphs>133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Arial,Sans-Serif</vt:lpstr>
      <vt:lpstr>Calibri</vt:lpstr>
      <vt:lpstr>Calibri Light</vt:lpstr>
      <vt:lpstr>Gotham Book</vt:lpstr>
      <vt:lpstr>Louda SC</vt:lpstr>
      <vt:lpstr>Wingdings</vt:lpstr>
      <vt:lpstr>Office Theme</vt:lpstr>
      <vt:lpstr>f</vt:lpstr>
      <vt:lpstr>PowerPoint Presentation</vt:lpstr>
      <vt:lpstr>PowerPoint Presentation</vt:lpstr>
      <vt:lpstr>Spouse/dependent membership </vt:lpstr>
      <vt:lpstr>Sponsored Guest Membership</vt:lpstr>
      <vt:lpstr>NEW THIS YEAR</vt:lpstr>
      <vt:lpstr>What's Included in your Membership?</vt:lpstr>
      <vt:lpstr>PowerPoint Presentation</vt:lpstr>
      <vt:lpstr>f</vt:lpstr>
      <vt:lpstr>PowerPoint Presentation</vt:lpstr>
      <vt:lpstr>PowerPoint Presentation</vt:lpstr>
    </vt:vector>
  </TitlesOfParts>
  <Company>University of Pennsylvania, AIT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Bonner</dc:creator>
  <cp:lastModifiedBy>Candace Cain</cp:lastModifiedBy>
  <cp:revision>4</cp:revision>
  <cp:lastPrinted>2019-09-03T20:26:27Z</cp:lastPrinted>
  <dcterms:created xsi:type="dcterms:W3CDTF">2017-05-18T19:47:15Z</dcterms:created>
  <dcterms:modified xsi:type="dcterms:W3CDTF">2024-08-14T18:26:20Z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0x01010023385B40914B8D499C17630C2B11BDA8</vt:lpwstr>
  </property>
</Properties>
</file>