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tags/tag12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3.xml" ContentType="application/vnd.openxmlformats-officedocument.presentationml.tags+xml"/>
  <Override PartName="/ppt/notesSlides/notesSlide16.xml" ContentType="application/vnd.openxmlformats-officedocument.presentationml.notesSlide+xml"/>
  <Override PartName="/ppt/tags/tag14.xml" ContentType="application/vnd.openxmlformats-officedocument.presentationml.tags+xml"/>
  <Override PartName="/ppt/notesSlides/notesSlide17.xml" ContentType="application/vnd.openxmlformats-officedocument.presentationml.notesSlide+xml"/>
  <Override PartName="/ppt/tags/tag15.xml" ContentType="application/vnd.openxmlformats-officedocument.presentationml.tags+xml"/>
  <Override PartName="/ppt/notesSlides/notesSlide18.xml" ContentType="application/vnd.openxmlformats-officedocument.presentationml.notesSlide+xml"/>
  <Override PartName="/ppt/tags/tag16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7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8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19.xml" ContentType="application/vnd.openxmlformats-officedocument.presentationml.tags+xml"/>
  <Override PartName="/ppt/notesSlides/notesSlide27.xml" ContentType="application/vnd.openxmlformats-officedocument.presentationml.notesSlide+xml"/>
  <Override PartName="/ppt/tags/tag20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21.xml" ContentType="application/vnd.openxmlformats-officedocument.presentationml.tags+xml"/>
  <Override PartName="/ppt/notesSlides/notesSlide30.xml" ContentType="application/vnd.openxmlformats-officedocument.presentationml.notesSlide+xml"/>
  <Override PartName="/ppt/tags/tag22.xml" ContentType="application/vnd.openxmlformats-officedocument.presentationml.tags+xml"/>
  <Override PartName="/ppt/notesSlides/notesSlide31.xml" ContentType="application/vnd.openxmlformats-officedocument.presentationml.notesSlide+xml"/>
  <Override PartName="/ppt/tags/tag23.xml" ContentType="application/vnd.openxmlformats-officedocument.presentationml.tags+xml"/>
  <Override PartName="/ppt/notesSlides/notesSlide32.xml" ContentType="application/vnd.openxmlformats-officedocument.presentationml.notesSlide+xml"/>
  <Override PartName="/ppt/tags/tag24.xml" ContentType="application/vnd.openxmlformats-officedocument.presentationml.tags+xml"/>
  <Override PartName="/ppt/notesSlides/notesSlide33.xml" ContentType="application/vnd.openxmlformats-officedocument.presentationml.notesSlide+xml"/>
  <Override PartName="/ppt/tags/tag25.xml" ContentType="application/vnd.openxmlformats-officedocument.presentationml.tags+xml"/>
  <Override PartName="/ppt/notesSlides/notesSlide34.xml" ContentType="application/vnd.openxmlformats-officedocument.presentationml.notesSlide+xml"/>
  <Override PartName="/ppt/tags/tag26.xml" ContentType="application/vnd.openxmlformats-officedocument.presentationml.tags+xml"/>
  <Override PartName="/ppt/notesSlides/notesSlide35.xml" ContentType="application/vnd.openxmlformats-officedocument.presentationml.notesSlide+xml"/>
  <Override PartName="/ppt/tags/tag27.xml" ContentType="application/vnd.openxmlformats-officedocument.presentationml.tags+xml"/>
  <Override PartName="/ppt/notesSlides/notesSlide36.xml" ContentType="application/vnd.openxmlformats-officedocument.presentationml.notesSlide+xml"/>
  <Override PartName="/ppt/tags/tag28.xml" ContentType="application/vnd.openxmlformats-officedocument.presentationml.tags+xml"/>
  <Override PartName="/ppt/notesSlides/notesSlide37.xml" ContentType="application/vnd.openxmlformats-officedocument.presentationml.notesSlide+xml"/>
  <Override PartName="/ppt/tags/tag29.xml" ContentType="application/vnd.openxmlformats-officedocument.presentationml.tags+xml"/>
  <Override PartName="/ppt/notesSlides/notesSlide38.xml" ContentType="application/vnd.openxmlformats-officedocument.presentationml.notesSlide+xml"/>
  <Override PartName="/ppt/tags/tag30.xml" ContentType="application/vnd.openxmlformats-officedocument.presentationml.tags+xml"/>
  <Override PartName="/ppt/notesSlides/notesSlide39.xml" ContentType="application/vnd.openxmlformats-officedocument.presentationml.notesSlide+xml"/>
  <Override PartName="/ppt/tags/tag31.xml" ContentType="application/vnd.openxmlformats-officedocument.presentationml.tags+xml"/>
  <Override PartName="/ppt/notesSlides/notesSlide40.xml" ContentType="application/vnd.openxmlformats-officedocument.presentationml.notesSlide+xml"/>
  <Override PartName="/ppt/tags/tag32.xml" ContentType="application/vnd.openxmlformats-officedocument.presentationml.tags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tags/tag33.xml" ContentType="application/vnd.openxmlformats-officedocument.presentationml.tags+xml"/>
  <Override PartName="/ppt/notesSlides/notesSlide44.xml" ContentType="application/vnd.openxmlformats-officedocument.presentationml.notesSlide+xml"/>
  <Override PartName="/ppt/tags/tag34.xml" ContentType="application/vnd.openxmlformats-officedocument.presentationml.tags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tags/tag35.xml" ContentType="application/vnd.openxmlformats-officedocument.presentationml.tags+xml"/>
  <Override PartName="/ppt/notesSlides/notesSlide48.xml" ContentType="application/vnd.openxmlformats-officedocument.presentationml.notesSlide+xml"/>
  <Override PartName="/ppt/tags/tag36.xml" ContentType="application/vnd.openxmlformats-officedocument.presentationml.tags+xml"/>
  <Override PartName="/ppt/notesSlides/notesSlide49.xml" ContentType="application/vnd.openxmlformats-officedocument.presentationml.notesSlide+xml"/>
  <Override PartName="/ppt/tags/tag37.xml" ContentType="application/vnd.openxmlformats-officedocument.presentationml.tags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tags/tag38.xml" ContentType="application/vnd.openxmlformats-officedocument.presentationml.tags+xml"/>
  <Override PartName="/ppt/notesSlides/notesSlide52.xml" ContentType="application/vnd.openxmlformats-officedocument.presentationml.notesSlide+xml"/>
  <Override PartName="/ppt/tags/tag39.xml" ContentType="application/vnd.openxmlformats-officedocument.presentationml.tags+xml"/>
  <Override PartName="/ppt/notesSlides/notesSlide53.xml" ContentType="application/vnd.openxmlformats-officedocument.presentationml.notesSlide+xml"/>
  <Override PartName="/ppt/tags/tag40.xml" ContentType="application/vnd.openxmlformats-officedocument.presentationml.tags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990" r:id="rId2"/>
    <p:sldMasterId id="2147484003" r:id="rId3"/>
  </p:sldMasterIdLst>
  <p:notesMasterIdLst>
    <p:notesMasterId r:id="rId58"/>
  </p:notesMasterIdLst>
  <p:sldIdLst>
    <p:sldId id="313" r:id="rId4"/>
    <p:sldId id="365" r:id="rId5"/>
    <p:sldId id="333" r:id="rId6"/>
    <p:sldId id="330" r:id="rId7"/>
    <p:sldId id="331" r:id="rId8"/>
    <p:sldId id="334" r:id="rId9"/>
    <p:sldId id="327" r:id="rId10"/>
    <p:sldId id="335" r:id="rId11"/>
    <p:sldId id="314" r:id="rId12"/>
    <p:sldId id="315" r:id="rId13"/>
    <p:sldId id="316" r:id="rId14"/>
    <p:sldId id="317" r:id="rId15"/>
    <p:sldId id="304" r:id="rId16"/>
    <p:sldId id="329" r:id="rId17"/>
    <p:sldId id="318" r:id="rId18"/>
    <p:sldId id="305" r:id="rId19"/>
    <p:sldId id="306" r:id="rId20"/>
    <p:sldId id="307" r:id="rId21"/>
    <p:sldId id="319" r:id="rId22"/>
    <p:sldId id="298" r:id="rId23"/>
    <p:sldId id="292" r:id="rId24"/>
    <p:sldId id="321" r:id="rId25"/>
    <p:sldId id="311" r:id="rId26"/>
    <p:sldId id="312" r:id="rId27"/>
    <p:sldId id="300" r:id="rId28"/>
    <p:sldId id="325" r:id="rId29"/>
    <p:sldId id="328" r:id="rId30"/>
    <p:sldId id="332" r:id="rId31"/>
    <p:sldId id="345" r:id="rId32"/>
    <p:sldId id="346" r:id="rId33"/>
    <p:sldId id="340" r:id="rId34"/>
    <p:sldId id="347" r:id="rId35"/>
    <p:sldId id="348" r:id="rId36"/>
    <p:sldId id="323" r:id="rId37"/>
    <p:sldId id="324" r:id="rId38"/>
    <p:sldId id="350" r:id="rId39"/>
    <p:sldId id="351" r:id="rId40"/>
    <p:sldId id="295" r:id="rId41"/>
    <p:sldId id="352" r:id="rId42"/>
    <p:sldId id="354" r:id="rId43"/>
    <p:sldId id="356" r:id="rId44"/>
    <p:sldId id="357" r:id="rId45"/>
    <p:sldId id="341" r:id="rId46"/>
    <p:sldId id="339" r:id="rId47"/>
    <p:sldId id="358" r:id="rId48"/>
    <p:sldId id="359" r:id="rId49"/>
    <p:sldId id="269" r:id="rId50"/>
    <p:sldId id="360" r:id="rId51"/>
    <p:sldId id="326" r:id="rId52"/>
    <p:sldId id="361" r:id="rId53"/>
    <p:sldId id="362" r:id="rId54"/>
    <p:sldId id="343" r:id="rId55"/>
    <p:sldId id="363" r:id="rId56"/>
    <p:sldId id="364" r:id="rId5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95"/>
    <p:restoredTop sz="94419"/>
  </p:normalViewPr>
  <p:slideViewPr>
    <p:cSldViewPr>
      <p:cViewPr>
        <p:scale>
          <a:sx n="121" d="100"/>
          <a:sy n="121" d="100"/>
        </p:scale>
        <p:origin x="1328" y="-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>
        <p:scale>
          <a:sx n="153" d="100"/>
          <a:sy n="153" d="100"/>
        </p:scale>
        <p:origin x="1784" y="-48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61" Type="http://schemas.openxmlformats.org/officeDocument/2006/relationships/theme" Target="theme/theme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2439C267-41EC-544A-83C3-D27569833554}" type="datetimeFigureOut">
              <a:rPr lang="en-US"/>
              <a:pPr>
                <a:defRPr/>
              </a:pPr>
              <a:t>8/29/22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32BC122C-7AD9-AB48-A88B-459B90E1C5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192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are your goals?  Give me some words…</a:t>
            </a:r>
          </a:p>
          <a:p>
            <a:endParaRPr lang="en-US" dirty="0"/>
          </a:p>
          <a:p>
            <a:r>
              <a:rPr lang="en-US" dirty="0"/>
              <a:t>Do Good science</a:t>
            </a:r>
          </a:p>
          <a:p>
            <a:r>
              <a:rPr lang="en-US" dirty="0"/>
              <a:t>Recognize good science</a:t>
            </a:r>
          </a:p>
          <a:p>
            <a:r>
              <a:rPr lang="en-US" dirty="0"/>
              <a:t>Help Others – Kelly talked about this a lot from the POV of you getting from others –remember that you guide others, too</a:t>
            </a:r>
          </a:p>
          <a:p>
            <a:r>
              <a:rPr lang="en-US" dirty="0"/>
              <a:t>You are creating your professional self.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BC122C-7AD9-AB48-A88B-459B90E1C581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7080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effectLst/>
              </a:rPr>
              <a:t>Those qualities allow you to conduct research responsibly.  </a:t>
            </a:r>
          </a:p>
          <a:p>
            <a:r>
              <a:rPr lang="en-US" dirty="0"/>
              <a:t>Responsible to whom? </a:t>
            </a:r>
          </a:p>
          <a:p>
            <a:r>
              <a:rPr lang="en-US" dirty="0"/>
              <a:t>    Yourself</a:t>
            </a:r>
          </a:p>
          <a:p>
            <a:r>
              <a:rPr lang="en-US" dirty="0"/>
              <a:t>    Peers / Colleagues</a:t>
            </a:r>
          </a:p>
          <a:p>
            <a:r>
              <a:rPr lang="en-US" dirty="0"/>
              <a:t>    Profession</a:t>
            </a:r>
          </a:p>
          <a:p>
            <a:r>
              <a:rPr lang="en-US" dirty="0"/>
              <a:t>    Society</a:t>
            </a:r>
          </a:p>
          <a:p>
            <a:endParaRPr lang="en-US" dirty="0">
              <a:latin typeface="Calibri" charset="0"/>
            </a:endParaRPr>
          </a:p>
          <a:p>
            <a:endParaRPr lang="en-US" dirty="0">
              <a:latin typeface="Calibri" charset="0"/>
            </a:endParaRPr>
          </a:p>
          <a:p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1037DF-63F2-3D48-B7BA-A5830D73A04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611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58BF30-6BDA-1A41-802E-B8EC3D546A6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528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Calibri" charset="0"/>
              </a:rPr>
              <a:t>So, with regard to the nuts and bolts of training, know first that NIH requires training of us and other biomedical institutions in RCR.</a:t>
            </a:r>
          </a:p>
          <a:p>
            <a:endParaRPr lang="en-US" dirty="0">
              <a:latin typeface="Calibri" charset="0"/>
            </a:endParaRPr>
          </a:p>
          <a:p>
            <a:r>
              <a:rPr lang="en-US" dirty="0">
                <a:latin typeface="Calibri" charset="0"/>
              </a:rPr>
              <a:t>We meet the requirements through … </a:t>
            </a:r>
          </a:p>
          <a:p>
            <a:r>
              <a:rPr lang="en-US" dirty="0">
                <a:latin typeface="Calibri" charset="0"/>
              </a:rPr>
              <a:t>This is another of Kelly’ s examples of, “You will see this several times, in several contexts.  </a:t>
            </a:r>
          </a:p>
          <a:p>
            <a:pPr marL="228600" indent="-228600">
              <a:buAutoNum type="arabicParenR"/>
            </a:pPr>
            <a:r>
              <a:rPr lang="en-US" dirty="0">
                <a:latin typeface="Calibri" charset="0"/>
              </a:rPr>
              <a:t>It must be important.</a:t>
            </a:r>
          </a:p>
          <a:p>
            <a:pPr marL="228600" indent="-228600">
              <a:buAutoNum type="arabicParenR"/>
            </a:pPr>
            <a:r>
              <a:rPr lang="en-US" dirty="0">
                <a:latin typeface="Calibri" charset="0"/>
              </a:rPr>
              <a:t>Oh, I see now why (else) its important (because you are ready for it in another context)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6A5196-C531-4A4F-A607-9C5C67F46F7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9915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use case studies *a lot*.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BC122C-7AD9-AB48-A88B-459B90E1C58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7562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BC122C-7AD9-AB48-A88B-459B90E1C58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2976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start with a case study. </a:t>
            </a:r>
          </a:p>
          <a:p>
            <a:r>
              <a:rPr lang="en-US" dirty="0"/>
              <a:t>This one deals with Mike, a graduate student. We have others that deal with staff, postdocs, faculty.</a:t>
            </a:r>
          </a:p>
          <a:p>
            <a:endParaRPr lang="en-US" dirty="0"/>
          </a:p>
          <a:p>
            <a:r>
              <a:rPr lang="en-US" dirty="0"/>
              <a:t>A control is a validation that your basic experimental assumptions are correct.</a:t>
            </a:r>
          </a:p>
          <a:p>
            <a:endParaRPr lang="en-US" dirty="0"/>
          </a:p>
          <a:p>
            <a:r>
              <a:rPr lang="en-US" dirty="0"/>
              <a:t>How are we feeling about Mike at this point, with regard to the core elements we outlined? </a:t>
            </a:r>
          </a:p>
          <a:p>
            <a:endParaRPr lang="en-US" dirty="0"/>
          </a:p>
          <a:p>
            <a:r>
              <a:rPr lang="en-US" dirty="0"/>
              <a:t>What should we do if we were to counsel him?</a:t>
            </a:r>
          </a:p>
          <a:p>
            <a:r>
              <a:rPr lang="en-US" dirty="0"/>
              <a:t>(Kelly): seek the advice of others.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BC122C-7AD9-AB48-A88B-459B90E1C58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176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are we feeling now?? So let’s think about that.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BC122C-7AD9-AB48-A88B-459B90E1C58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3288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BC122C-7AD9-AB48-A88B-459B90E1C58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5405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-Mike fesses up at this point, the advisor contacts the editorial staff to retract the article from review.</a:t>
            </a:r>
          </a:p>
          <a:p>
            <a:endParaRPr lang="en-US" dirty="0"/>
          </a:p>
          <a:p>
            <a:r>
              <a:rPr lang="en-US" dirty="0"/>
              <a:t>We’ve focused on the student, BUT .. .</a:t>
            </a:r>
          </a:p>
          <a:p>
            <a:endParaRPr lang="en-US" dirty="0"/>
          </a:p>
          <a:p>
            <a:r>
              <a:rPr lang="en-US" dirty="0"/>
              <a:t>Does the advisor come out of this case study unscathed?</a:t>
            </a:r>
          </a:p>
          <a:p>
            <a:endParaRPr lang="en-US" dirty="0"/>
          </a:p>
          <a:p>
            <a:r>
              <a:rPr lang="en-US" dirty="0"/>
              <a:t>Breakdown. Obviously with serious consequences.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BC122C-7AD9-AB48-A88B-459B90E1C58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7659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dirty="0">
                <a:latin typeface="Calibri" charset="0"/>
              </a:rPr>
              <a:t>research misconduct</a:t>
            </a:r>
          </a:p>
          <a:p>
            <a:endParaRPr lang="en-US" dirty="0">
              <a:latin typeface="Calibri" charset="0"/>
            </a:endParaRPr>
          </a:p>
          <a:p>
            <a:r>
              <a:rPr lang="en-US" dirty="0"/>
              <a:t>In presenting it, but also in skewing conversations that occurred.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58BF30-6BDA-1A41-802E-B8EC3D546A6C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775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are your goals?  Give me some words…</a:t>
            </a:r>
          </a:p>
          <a:p>
            <a:endParaRPr lang="en-US" dirty="0"/>
          </a:p>
          <a:p>
            <a:r>
              <a:rPr lang="en-US" dirty="0"/>
              <a:t>Do Good science</a:t>
            </a:r>
          </a:p>
          <a:p>
            <a:r>
              <a:rPr lang="en-US" dirty="0"/>
              <a:t>Recognize good science</a:t>
            </a:r>
          </a:p>
          <a:p>
            <a:r>
              <a:rPr lang="en-US" dirty="0"/>
              <a:t>Help Others – Kelly talked about this a lot from the POV of you getting from others –remember that you guide others, too</a:t>
            </a:r>
          </a:p>
          <a:p>
            <a:r>
              <a:rPr lang="en-US" dirty="0"/>
              <a:t>You are creating your professional self.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BC122C-7AD9-AB48-A88B-459B90E1C58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6083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81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  <a:p>
            <a:r>
              <a:rPr lang="en-US" dirty="0">
                <a:latin typeface="Calibri" charset="0"/>
              </a:rPr>
              <a:t>It’s all about misrepresentation in any setting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BCC910-5F77-3E4B-8035-28C3B473A52B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dirty="0">
                <a:latin typeface="Calibri" charset="0"/>
              </a:rPr>
              <a:t>Research misconduct aside, there’s not a week that goes by that I don’t think about each of these in some fashion or another.</a:t>
            </a:r>
          </a:p>
          <a:p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58BF30-6BDA-1A41-802E-B8EC3D546A6C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Calibri" charset="0"/>
              </a:rPr>
              <a:t>Manning’s wonderful stuff!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6A5196-C531-4A4F-A607-9C5C67F46F7B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1212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BC122C-7AD9-AB48-A88B-459B90E1C581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9691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BC122C-7AD9-AB48-A88B-459B90E1C58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1649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Calibri" charset="0"/>
              </a:rPr>
              <a:t>Very closely related to RCR training is training in what’s referred to as Rigorous Experimental Design and Transparency to Enhance Reproducibility</a:t>
            </a:r>
          </a:p>
          <a:p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929C12-08DD-A342-A70C-E6F038AD242D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ffectLst/>
              </a:rPr>
              <a:t>You are in control of your work.  Apply the above to your work.  </a:t>
            </a:r>
            <a:r>
              <a:rPr lang="en-US" dirty="0"/>
              <a:t>Must consider all areas of your ‘reach’. Must actively think about these.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BC122C-7AD9-AB48-A88B-459B90E1C58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4482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Requires that the science that came before is done Responsibly</a:t>
            </a:r>
          </a:p>
          <a:p>
            <a:r>
              <a:rPr lang="en-US" dirty="0"/>
              <a:t>Reproducibly</a:t>
            </a:r>
          </a:p>
          <a:p>
            <a:r>
              <a:rPr lang="en-US" dirty="0"/>
              <a:t>&amp; with Rigor.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BC122C-7AD9-AB48-A88B-459B90E1C58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18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BC122C-7AD9-AB48-A88B-459B90E1C58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9185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60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Calibri" charset="0"/>
              </a:rPr>
              <a:t>Nothing much to say – just Welcome back from Lunch. We will spend some time on “The Laboratory Notebook”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F22B60-7CA5-0146-A1E6-CF79A618F8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400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are your goals?  Give me some words…</a:t>
            </a:r>
          </a:p>
          <a:p>
            <a:endParaRPr lang="en-US" dirty="0"/>
          </a:p>
          <a:p>
            <a:r>
              <a:rPr lang="en-US" dirty="0"/>
              <a:t>Do Good science</a:t>
            </a:r>
          </a:p>
          <a:p>
            <a:r>
              <a:rPr lang="en-US" dirty="0"/>
              <a:t>Recognize good science</a:t>
            </a:r>
          </a:p>
          <a:p>
            <a:r>
              <a:rPr lang="en-US" dirty="0"/>
              <a:t>Help Others – Kelly talked about this a lot from the POV of you getting from others –remember that you guide others, too</a:t>
            </a:r>
          </a:p>
          <a:p>
            <a:r>
              <a:rPr lang="en-US" dirty="0"/>
              <a:t>You are creating your professional self.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BC122C-7AD9-AB48-A88B-459B90E1C58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7650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926391-9FD2-C342-BA4E-6D0ED78E77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9705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926391-9FD2-C342-BA4E-6D0ED78E77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68313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Tell me some things that are wrong with this “notebook?</a:t>
            </a:r>
          </a:p>
          <a:p>
            <a:endParaRPr lang="en-US" dirty="0"/>
          </a:p>
          <a:p>
            <a:r>
              <a:rPr lang="en-US" dirty="0"/>
              <a:t>OK –Lots ‘wrong’.</a:t>
            </a:r>
          </a:p>
          <a:p>
            <a:endParaRPr lang="en-US" dirty="0"/>
          </a:p>
          <a:p>
            <a:r>
              <a:rPr lang="en-US" dirty="0"/>
              <a:t>Is this common?  Let’s look at a case study.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0AD94A-BF58-D74C-831C-B4E385945C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5824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Follow along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BC122C-7AD9-AB48-A88B-459B90E1C5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4875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BC122C-7AD9-AB48-A88B-459B90E1C5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60080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True story.  Maybe for ‘Scavenger Hunt’ you should be charged with figuring out who ‘Dr. B’ is, and who owned that horrid notebook I showed earlier?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BC122C-7AD9-AB48-A88B-459B90E1C5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79068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926391-9FD2-C342-BA4E-6D0ED78E77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10709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Calibri" charset="0"/>
              </a:rPr>
              <a:t>Drawing back to the notebook as a whole, be sure…</a:t>
            </a:r>
          </a:p>
          <a:p>
            <a:endParaRPr lang="en-US" dirty="0">
              <a:latin typeface="Calibri" charset="0"/>
            </a:endParaRPr>
          </a:p>
          <a:p>
            <a:r>
              <a:rPr lang="en-US" dirty="0">
                <a:latin typeface="Calibri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926391-9FD2-C342-BA4E-6D0ED78E77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45788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Calibri" charset="0"/>
              </a:rPr>
              <a:t>Lesson from this Case Study is our first guideline. [Read first bullet point]</a:t>
            </a:r>
          </a:p>
          <a:p>
            <a:endParaRPr lang="en-US" dirty="0">
              <a:latin typeface="Calibri" charset="0"/>
            </a:endParaRPr>
          </a:p>
          <a:p>
            <a:r>
              <a:rPr lang="en-US" dirty="0">
                <a:latin typeface="Calibri" charset="0"/>
              </a:rPr>
              <a:t>It’s very important to know as you’re making entries that you must [read sub-bullets]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926391-9FD2-C342-BA4E-6D0ED78E77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77806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926391-9FD2-C342-BA4E-6D0ED78E77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8201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  <a:p>
            <a:r>
              <a:rPr lang="en-US" dirty="0">
                <a:latin typeface="Calibri" charset="0"/>
              </a:rPr>
              <a:t>I will frame today’s topic around YOUR goals.</a:t>
            </a:r>
          </a:p>
          <a:p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1037DF-63F2-3D48-B7BA-A5830D73A04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76141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926391-9FD2-C342-BA4E-6D0ED78E77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69267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926391-9FD2-C342-BA4E-6D0ED78E77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70222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…think weekly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0AD94A-BF58-D74C-831C-B4E385945C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72444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…think weekly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0AD94A-BF58-D74C-831C-B4E385945C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69753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926391-9FD2-C342-BA4E-6D0ED78E77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0880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related topic is ownership. You are not the owner, nor is your PI.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0AD94A-BF58-D74C-831C-B4E385945C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13221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 charset="0"/>
              </a:rPr>
              <a:t>So I’ve covered the organizational rudiments in terms of guidelines. To keep everything honest, you should know every principal investigator has a distinct set of preferences in this regard. Here’s my strongest recommendation.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0AD94A-BF58-D74C-831C-B4E385945C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50575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44504b1a73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144504b1a73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Calibri" charset="0"/>
              </a:rPr>
              <a:t>One form of the notebook, and the one with which most of you are familiar, is the traditional bound notebook.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7319A8-9370-ED43-AB33-1E629AB74F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80149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Calibri" charset="0"/>
              </a:rPr>
              <a:t>One form of the notebook, and the one with which most of you are familiar, is the traditional bound notebook. [Describe] Another is the electronic lab notebook, which we’ll describe in the next hour. My comments unless I tell you differently relate to both.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7319A8-9370-ED43-AB33-1E629AB74F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935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are your goals?  Give me some words…</a:t>
            </a:r>
          </a:p>
          <a:p>
            <a:endParaRPr lang="en-US" dirty="0"/>
          </a:p>
          <a:p>
            <a:r>
              <a:rPr lang="en-US" dirty="0"/>
              <a:t>Do Good science</a:t>
            </a:r>
          </a:p>
          <a:p>
            <a:r>
              <a:rPr lang="en-US" dirty="0"/>
              <a:t>Recognize good science</a:t>
            </a:r>
          </a:p>
          <a:p>
            <a:r>
              <a:rPr lang="en-US" dirty="0"/>
              <a:t>Help Others – Kelly talked about this a lot from the POV of you getting from others –remember that you guide others, too</a:t>
            </a:r>
          </a:p>
          <a:p>
            <a:r>
              <a:rPr lang="en-US" dirty="0"/>
              <a:t>You are creating your professional self.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BC122C-7AD9-AB48-A88B-459B90E1C58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82784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Calibri" charset="0"/>
              </a:rPr>
              <a:t>One form of the notebook, and the one with which most of you are familiar, is the traditional bound notebook. [Describe] Another is the electronic lab notebook, which we’ll describe in the next hour. My comments unless I tell you differently relate to both.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7319A8-9370-ED43-AB33-1E629AB74F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4001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 let’s figure out how to avoid this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0AD94A-BF58-D74C-831C-B4E385945C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9625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Calibri" charset="0"/>
              </a:rPr>
              <a:t>One form of the notebook, and the one with which most of you are familiar, is the traditional bound notebook. [Describe] Another is the electronic lab notebook, which we’ll describe in the next hour. My comments unless I tell you differently relate to both.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7319A8-9370-ED43-AB33-1E629AB74F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73254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are your goals?  Give me some words…</a:t>
            </a:r>
          </a:p>
          <a:p>
            <a:endParaRPr lang="en-US" dirty="0"/>
          </a:p>
          <a:p>
            <a:r>
              <a:rPr lang="en-US" dirty="0"/>
              <a:t>Do Good science</a:t>
            </a:r>
          </a:p>
          <a:p>
            <a:r>
              <a:rPr lang="en-US" dirty="0"/>
              <a:t>Recognize good science</a:t>
            </a:r>
          </a:p>
          <a:p>
            <a:r>
              <a:rPr lang="en-US" dirty="0"/>
              <a:t>Help Others – Kelly talked about this a lot from the POV of you getting from others –remember that you guide others, too</a:t>
            </a:r>
          </a:p>
          <a:p>
            <a:r>
              <a:rPr lang="en-US" dirty="0"/>
              <a:t>You are creating your professional self.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BC122C-7AD9-AB48-A88B-459B90E1C5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05932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are your goals?  Give me some words…</a:t>
            </a:r>
          </a:p>
          <a:p>
            <a:endParaRPr lang="en-US" dirty="0"/>
          </a:p>
          <a:p>
            <a:r>
              <a:rPr lang="en-US" dirty="0"/>
              <a:t>Do Good science</a:t>
            </a:r>
          </a:p>
          <a:p>
            <a:r>
              <a:rPr lang="en-US" dirty="0"/>
              <a:t>Recognize good science</a:t>
            </a:r>
          </a:p>
          <a:p>
            <a:r>
              <a:rPr lang="en-US" dirty="0"/>
              <a:t>Help Others – Kelly talked about this a lot from the POV of you getting from others –remember that you guide others, too</a:t>
            </a:r>
          </a:p>
          <a:p>
            <a:r>
              <a:rPr lang="en-US" dirty="0"/>
              <a:t>You are creating your professional self.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BC122C-7AD9-AB48-A88B-459B90E1C5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3121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Requires that the science that came before is done Responsibly</a:t>
            </a:r>
          </a:p>
          <a:p>
            <a:r>
              <a:rPr lang="en-US" dirty="0"/>
              <a:t>Reproducibly</a:t>
            </a:r>
          </a:p>
          <a:p>
            <a:r>
              <a:rPr lang="en-US" dirty="0"/>
              <a:t>&amp; with Rigor.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BC122C-7AD9-AB48-A88B-459B90E1C58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330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Requires that the science that came before is done Responsibly</a:t>
            </a:r>
          </a:p>
          <a:p>
            <a:r>
              <a:rPr lang="en-US" dirty="0"/>
              <a:t>Reproducibly</a:t>
            </a:r>
          </a:p>
          <a:p>
            <a:r>
              <a:rPr lang="en-US" dirty="0"/>
              <a:t>&amp; with Rigor.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BC122C-7AD9-AB48-A88B-459B90E1C58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5910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Requires that the science that came before is done Responsibly</a:t>
            </a:r>
          </a:p>
          <a:p>
            <a:r>
              <a:rPr lang="en-US" dirty="0"/>
              <a:t>Reproducibly</a:t>
            </a:r>
          </a:p>
          <a:p>
            <a:r>
              <a:rPr lang="en-US" dirty="0"/>
              <a:t>&amp; with Rigor.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BC122C-7AD9-AB48-A88B-459B90E1C58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4204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BC122C-7AD9-AB48-A88B-459B90E1C58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711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5" name="Rounded Rectangle 4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12075" y="3136900"/>
            <a:ext cx="911225" cy="2074863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6088" y="3055938"/>
            <a:ext cx="6946900" cy="2244725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41338" y="4559300"/>
            <a:ext cx="6756400" cy="663575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39750" y="3140075"/>
            <a:ext cx="6759575" cy="207645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688" y="4625975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A45AF268-0075-4E4F-8085-9067E2E514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525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A16868-498D-5845-9609-04CC416263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656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61175" y="228600"/>
            <a:ext cx="1860550" cy="6122988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5" name="Rectangle 4"/>
          <p:cNvSpPr/>
          <p:nvPr/>
        </p:nvSpPr>
        <p:spPr>
          <a:xfrm>
            <a:off x="6954838" y="350838"/>
            <a:ext cx="1673225" cy="5876925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D040E-32D1-264B-A7C6-E86E3E13B4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430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81000" y="457200"/>
            <a:ext cx="8397875" cy="5562600"/>
            <a:chOff x="240" y="288"/>
            <a:chExt cx="5290" cy="3504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blackWhite">
            <a:xfrm>
              <a:off x="240" y="288"/>
              <a:ext cx="5290" cy="3504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latin typeface="Times New Roman" pitchFamily="-111" charset="0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285" y="336"/>
              <a:ext cx="5184" cy="3408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latin typeface="Times New Roman" pitchFamily="-111" charset="0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>
              <a:off x="576" y="2256"/>
              <a:ext cx="4608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</p:grpSp>
      <p:sp>
        <p:nvSpPr>
          <p:cNvPr id="4102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219200" y="838200"/>
            <a:ext cx="6781800" cy="2559050"/>
          </a:xfrm>
        </p:spPr>
        <p:txBody>
          <a:bodyPr anchorCtr="1"/>
          <a:lstStyle>
            <a:lvl1pPr algn="ctr">
              <a:defRPr sz="6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33800"/>
            <a:ext cx="6400800" cy="1873250"/>
          </a:xfrm>
        </p:spPr>
        <p:txBody>
          <a:bodyPr/>
          <a:lstStyle>
            <a:lvl1pPr marL="0" indent="0" algn="ctr">
              <a:buFont typeface="Wingdings" charset="2"/>
              <a:buNone/>
              <a:defRPr sz="30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6575" y="6248400"/>
            <a:ext cx="2054225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51200" y="6248400"/>
            <a:ext cx="2887663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8150" y="62579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5844E9F-A2A8-3849-8023-5B088BAD58A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00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4EF02F-B08F-9843-ABA1-56E2FAB174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73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EB9D72-2DFC-5641-AC23-090523A58C6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24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828800"/>
            <a:ext cx="40005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CEFA12-24F8-9441-B71D-B34E5E337D8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42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2D9694-3F6C-A041-99F8-67FA2C98FF8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6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C52489-CB4A-4F43-847A-A62F5273F1C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95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32138A-7FFD-0347-A6D5-C16D1570213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53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3066C4-A5C3-EA43-9AF9-F43651BDD54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39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AF3D2-CCB3-D948-8041-054004574C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7172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E64DA0-A2E2-214F-8F89-6A5CE743B2C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94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7330BE-5F0E-4B43-BE6D-FFFE34EC70E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84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473075"/>
            <a:ext cx="2038350" cy="5394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473075"/>
            <a:ext cx="5962650" cy="53943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BBFFEC-D88C-DD44-92C4-541DA352172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84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73075"/>
            <a:ext cx="8153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33400" y="1828800"/>
            <a:ext cx="8153400" cy="40386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399806-1A6A-C844-8371-03CFCC463A6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6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Opening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039575" y="2268300"/>
            <a:ext cx="4592400" cy="23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39575" y="4275200"/>
            <a:ext cx="2402100" cy="95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95090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3423902" y="516631"/>
            <a:ext cx="2251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3423900" y="1070028"/>
            <a:ext cx="19065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2023007" y="872151"/>
            <a:ext cx="17391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ctrTitle" idx="3"/>
          </p:nvPr>
        </p:nvSpPr>
        <p:spPr>
          <a:xfrm>
            <a:off x="3425264" y="1632381"/>
            <a:ext cx="2251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4"/>
          </p:nvPr>
        </p:nvSpPr>
        <p:spPr>
          <a:xfrm>
            <a:off x="3425259" y="2185145"/>
            <a:ext cx="19767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5" hasCustomPrompt="1"/>
          </p:nvPr>
        </p:nvSpPr>
        <p:spPr>
          <a:xfrm>
            <a:off x="2023007" y="1985051"/>
            <a:ext cx="1615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ctrTitle" idx="6"/>
          </p:nvPr>
        </p:nvSpPr>
        <p:spPr>
          <a:xfrm>
            <a:off x="3427999" y="2748131"/>
            <a:ext cx="2251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7"/>
          </p:nvPr>
        </p:nvSpPr>
        <p:spPr>
          <a:xfrm>
            <a:off x="3427997" y="3300263"/>
            <a:ext cx="19065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8" hasCustomPrompt="1"/>
          </p:nvPr>
        </p:nvSpPr>
        <p:spPr>
          <a:xfrm>
            <a:off x="2023007" y="3097951"/>
            <a:ext cx="15735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ctrTitle" idx="9"/>
          </p:nvPr>
        </p:nvSpPr>
        <p:spPr>
          <a:xfrm rot="5400000">
            <a:off x="6116079" y="2276277"/>
            <a:ext cx="38844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ctrTitle" idx="13"/>
          </p:nvPr>
        </p:nvSpPr>
        <p:spPr>
          <a:xfrm>
            <a:off x="3427999" y="3863881"/>
            <a:ext cx="2251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4"/>
          </p:nvPr>
        </p:nvSpPr>
        <p:spPr>
          <a:xfrm>
            <a:off x="3427997" y="4415379"/>
            <a:ext cx="19065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15" hasCustomPrompt="1"/>
          </p:nvPr>
        </p:nvSpPr>
        <p:spPr>
          <a:xfrm>
            <a:off x="2023007" y="4210851"/>
            <a:ext cx="15735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ctrTitle" idx="16"/>
          </p:nvPr>
        </p:nvSpPr>
        <p:spPr>
          <a:xfrm>
            <a:off x="3427999" y="4979631"/>
            <a:ext cx="2251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17"/>
          </p:nvPr>
        </p:nvSpPr>
        <p:spPr>
          <a:xfrm>
            <a:off x="3427997" y="5530496"/>
            <a:ext cx="19065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18" hasCustomPrompt="1"/>
          </p:nvPr>
        </p:nvSpPr>
        <p:spPr>
          <a:xfrm>
            <a:off x="2023007" y="5323751"/>
            <a:ext cx="15735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3383202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Title + text 1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672375" y="1909967"/>
            <a:ext cx="3498000" cy="11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ubTitle" idx="1"/>
          </p:nvPr>
        </p:nvSpPr>
        <p:spPr>
          <a:xfrm flipH="1">
            <a:off x="1667175" y="2872300"/>
            <a:ext cx="2503200" cy="15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97431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 1">
  <p:cSld name="Four columns 1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ctrTitle"/>
          </p:nvPr>
        </p:nvSpPr>
        <p:spPr>
          <a:xfrm>
            <a:off x="631875" y="1122700"/>
            <a:ext cx="28713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1"/>
          </p:nvPr>
        </p:nvSpPr>
        <p:spPr>
          <a:xfrm>
            <a:off x="631884" y="1881121"/>
            <a:ext cx="2480700" cy="7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ctrTitle" idx="2"/>
          </p:nvPr>
        </p:nvSpPr>
        <p:spPr>
          <a:xfrm>
            <a:off x="4213664" y="1122700"/>
            <a:ext cx="26979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3"/>
          </p:nvPr>
        </p:nvSpPr>
        <p:spPr>
          <a:xfrm>
            <a:off x="4213664" y="1881121"/>
            <a:ext cx="2586000" cy="9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ctrTitle" idx="4"/>
          </p:nvPr>
        </p:nvSpPr>
        <p:spPr>
          <a:xfrm>
            <a:off x="631883" y="4442569"/>
            <a:ext cx="28713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5"/>
          </p:nvPr>
        </p:nvSpPr>
        <p:spPr>
          <a:xfrm>
            <a:off x="631884" y="5218944"/>
            <a:ext cx="2480700" cy="12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ctrTitle" idx="6"/>
          </p:nvPr>
        </p:nvSpPr>
        <p:spPr>
          <a:xfrm rot="5400000">
            <a:off x="6199887" y="2276277"/>
            <a:ext cx="38844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ctrTitle" idx="7"/>
          </p:nvPr>
        </p:nvSpPr>
        <p:spPr>
          <a:xfrm>
            <a:off x="4213664" y="4442579"/>
            <a:ext cx="25860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8"/>
          </p:nvPr>
        </p:nvSpPr>
        <p:spPr>
          <a:xfrm>
            <a:off x="4213664" y="5218944"/>
            <a:ext cx="2586000" cy="9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6877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1">
  <p:cSld name="Three columns 1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>
            <a:spLocks noGrp="1"/>
          </p:cNvSpPr>
          <p:nvPr>
            <p:ph type="ctrTitle"/>
          </p:nvPr>
        </p:nvSpPr>
        <p:spPr>
          <a:xfrm>
            <a:off x="4921575" y="3990713"/>
            <a:ext cx="18282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ubTitle" idx="1"/>
          </p:nvPr>
        </p:nvSpPr>
        <p:spPr>
          <a:xfrm>
            <a:off x="4921575" y="4738413"/>
            <a:ext cx="1522200" cy="12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ctrTitle" idx="2"/>
          </p:nvPr>
        </p:nvSpPr>
        <p:spPr>
          <a:xfrm>
            <a:off x="906139" y="3990713"/>
            <a:ext cx="18282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subTitle" idx="3"/>
          </p:nvPr>
        </p:nvSpPr>
        <p:spPr>
          <a:xfrm>
            <a:off x="906139" y="4738413"/>
            <a:ext cx="1522200" cy="12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ctrTitle" idx="4"/>
          </p:nvPr>
        </p:nvSpPr>
        <p:spPr>
          <a:xfrm rot="5400000">
            <a:off x="6199887" y="2276277"/>
            <a:ext cx="38844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ctrTitle" idx="5"/>
          </p:nvPr>
        </p:nvSpPr>
        <p:spPr>
          <a:xfrm>
            <a:off x="2928557" y="3990713"/>
            <a:ext cx="17988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ubTitle" idx="6"/>
          </p:nvPr>
        </p:nvSpPr>
        <p:spPr>
          <a:xfrm>
            <a:off x="2928550" y="4738413"/>
            <a:ext cx="1476300" cy="12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44434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Title + text 2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ctrTitle"/>
          </p:nvPr>
        </p:nvSpPr>
        <p:spPr>
          <a:xfrm>
            <a:off x="5432000" y="947567"/>
            <a:ext cx="2888100" cy="2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subTitle" idx="1"/>
          </p:nvPr>
        </p:nvSpPr>
        <p:spPr>
          <a:xfrm>
            <a:off x="5363550" y="3632833"/>
            <a:ext cx="2956500" cy="23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7793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5" name="Rounded Rectangle 4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68325" y="3048000"/>
            <a:ext cx="8032750" cy="2244725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76275" y="4541838"/>
            <a:ext cx="7816850" cy="663575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76275" y="3124200"/>
            <a:ext cx="7816850" cy="2078038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00A78-3B73-A74F-B7F4-F17D5001D7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6085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"/>
          <p:cNvSpPr txBox="1">
            <a:spLocks noGrp="1"/>
          </p:cNvSpPr>
          <p:nvPr>
            <p:ph type="subTitle" idx="1"/>
          </p:nvPr>
        </p:nvSpPr>
        <p:spPr>
          <a:xfrm>
            <a:off x="915175" y="4507700"/>
            <a:ext cx="3960600" cy="8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subTitle" idx="2"/>
          </p:nvPr>
        </p:nvSpPr>
        <p:spPr>
          <a:xfrm>
            <a:off x="915175" y="5339433"/>
            <a:ext cx="1821000" cy="2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91328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3">
  <p:cSld name="Title + text 3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>
            <a:spLocks noGrp="1"/>
          </p:cNvSpPr>
          <p:nvPr>
            <p:ph type="subTitle" idx="1"/>
          </p:nvPr>
        </p:nvSpPr>
        <p:spPr>
          <a:xfrm>
            <a:off x="2117847" y="4507280"/>
            <a:ext cx="29514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ctrTitle"/>
          </p:nvPr>
        </p:nvSpPr>
        <p:spPr>
          <a:xfrm rot="-5400000">
            <a:off x="-824451" y="2495183"/>
            <a:ext cx="3850800" cy="89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57165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4">
  <p:cSld name="Title + text 4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 txBox="1">
            <a:spLocks noGrp="1"/>
          </p:cNvSpPr>
          <p:nvPr>
            <p:ph type="subTitle" idx="1"/>
          </p:nvPr>
        </p:nvSpPr>
        <p:spPr>
          <a:xfrm flipH="1">
            <a:off x="4189625" y="4507280"/>
            <a:ext cx="29514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ctrTitle"/>
          </p:nvPr>
        </p:nvSpPr>
        <p:spPr>
          <a:xfrm rot="5400000">
            <a:off x="6131059" y="2486402"/>
            <a:ext cx="3850800" cy="89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27337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3200250" y="2323667"/>
            <a:ext cx="274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9192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">
  <p:cSld name="Section title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>
            <a:spLocks noGrp="1"/>
          </p:cNvSpPr>
          <p:nvPr>
            <p:ph type="ctrTitle"/>
          </p:nvPr>
        </p:nvSpPr>
        <p:spPr>
          <a:xfrm>
            <a:off x="769725" y="1746733"/>
            <a:ext cx="3430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5" name="Google Shape;65;p12"/>
          <p:cNvSpPr txBox="1">
            <a:spLocks noGrp="1"/>
          </p:cNvSpPr>
          <p:nvPr>
            <p:ph type="title" idx="2" hasCustomPrompt="1"/>
          </p:nvPr>
        </p:nvSpPr>
        <p:spPr>
          <a:xfrm rot="5400000">
            <a:off x="6852378" y="4856601"/>
            <a:ext cx="23184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4600396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">
  <p:cSld name="Six columns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>
            <a:spLocks noGrp="1"/>
          </p:cNvSpPr>
          <p:nvPr>
            <p:ph type="ctrTitle"/>
          </p:nvPr>
        </p:nvSpPr>
        <p:spPr>
          <a:xfrm>
            <a:off x="656422" y="1859221"/>
            <a:ext cx="18813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1"/>
          </p:nvPr>
        </p:nvSpPr>
        <p:spPr>
          <a:xfrm>
            <a:off x="656425" y="2515633"/>
            <a:ext cx="15639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ctrTitle" idx="2"/>
          </p:nvPr>
        </p:nvSpPr>
        <p:spPr>
          <a:xfrm>
            <a:off x="2650710" y="1859221"/>
            <a:ext cx="18813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3"/>
          </p:nvPr>
        </p:nvSpPr>
        <p:spPr>
          <a:xfrm>
            <a:off x="2610700" y="2515633"/>
            <a:ext cx="19614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ctrTitle" idx="4"/>
          </p:nvPr>
        </p:nvSpPr>
        <p:spPr>
          <a:xfrm>
            <a:off x="4638106" y="1859221"/>
            <a:ext cx="18813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5"/>
          </p:nvPr>
        </p:nvSpPr>
        <p:spPr>
          <a:xfrm>
            <a:off x="4878076" y="2515633"/>
            <a:ext cx="16482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ctrTitle" idx="6"/>
          </p:nvPr>
        </p:nvSpPr>
        <p:spPr>
          <a:xfrm rot="5400000">
            <a:off x="6440075" y="2036083"/>
            <a:ext cx="34040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ctrTitle" idx="7"/>
          </p:nvPr>
        </p:nvSpPr>
        <p:spPr>
          <a:xfrm>
            <a:off x="656422" y="4490421"/>
            <a:ext cx="18813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subTitle" idx="8"/>
          </p:nvPr>
        </p:nvSpPr>
        <p:spPr>
          <a:xfrm>
            <a:off x="656425" y="5146833"/>
            <a:ext cx="15639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ctrTitle" idx="9"/>
          </p:nvPr>
        </p:nvSpPr>
        <p:spPr>
          <a:xfrm>
            <a:off x="2650710" y="4490421"/>
            <a:ext cx="18813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13"/>
          </p:nvPr>
        </p:nvSpPr>
        <p:spPr>
          <a:xfrm>
            <a:off x="2610700" y="5146833"/>
            <a:ext cx="19614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ctrTitle" idx="14"/>
          </p:nvPr>
        </p:nvSpPr>
        <p:spPr>
          <a:xfrm>
            <a:off x="4638106" y="4490421"/>
            <a:ext cx="18813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15"/>
          </p:nvPr>
        </p:nvSpPr>
        <p:spPr>
          <a:xfrm>
            <a:off x="4878076" y="5146833"/>
            <a:ext cx="16482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47716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4"/>
          <p:cNvSpPr txBox="1">
            <a:spLocks noGrp="1"/>
          </p:cNvSpPr>
          <p:nvPr>
            <p:ph type="ctrTitle"/>
          </p:nvPr>
        </p:nvSpPr>
        <p:spPr>
          <a:xfrm rot="5400000">
            <a:off x="6023395" y="2654883"/>
            <a:ext cx="4641600" cy="4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091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1">
  <p:cSld name="Two columns 1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5"/>
          <p:cNvSpPr txBox="1">
            <a:spLocks noGrp="1"/>
          </p:cNvSpPr>
          <p:nvPr>
            <p:ph type="subTitle" idx="1"/>
          </p:nvPr>
        </p:nvSpPr>
        <p:spPr>
          <a:xfrm>
            <a:off x="4633950" y="2463861"/>
            <a:ext cx="18180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4" name="Google Shape;84;p15"/>
          <p:cNvSpPr txBox="1">
            <a:spLocks noGrp="1"/>
          </p:cNvSpPr>
          <p:nvPr>
            <p:ph type="subTitle" idx="2"/>
          </p:nvPr>
        </p:nvSpPr>
        <p:spPr>
          <a:xfrm>
            <a:off x="4633950" y="5103827"/>
            <a:ext cx="18180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ctrTitle"/>
          </p:nvPr>
        </p:nvSpPr>
        <p:spPr>
          <a:xfrm>
            <a:off x="4633950" y="2052395"/>
            <a:ext cx="2619300" cy="51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ctrTitle" idx="3"/>
          </p:nvPr>
        </p:nvSpPr>
        <p:spPr>
          <a:xfrm>
            <a:off x="4633950" y="4692360"/>
            <a:ext cx="2619300" cy="51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ctrTitle" idx="4"/>
          </p:nvPr>
        </p:nvSpPr>
        <p:spPr>
          <a:xfrm rot="5400000">
            <a:off x="6508875" y="1967282"/>
            <a:ext cx="32664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02012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10">
          <p15:clr>
            <a:srgbClr val="FA7B17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5">
  <p:cSld name="Title + text 5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>
            <a:spLocks noGrp="1"/>
          </p:cNvSpPr>
          <p:nvPr>
            <p:ph type="subTitle" idx="1"/>
          </p:nvPr>
        </p:nvSpPr>
        <p:spPr>
          <a:xfrm>
            <a:off x="2258125" y="4141767"/>
            <a:ext cx="3029100" cy="13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ctrTitle"/>
          </p:nvPr>
        </p:nvSpPr>
        <p:spPr>
          <a:xfrm rot="5400000">
            <a:off x="6957689" y="1469283"/>
            <a:ext cx="22704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34767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4">
  <p:cSld name="Three columns 4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 txBox="1">
            <a:spLocks noGrp="1"/>
          </p:cNvSpPr>
          <p:nvPr>
            <p:ph type="subTitle" idx="1"/>
          </p:nvPr>
        </p:nvSpPr>
        <p:spPr>
          <a:xfrm flipH="1">
            <a:off x="840600" y="3242867"/>
            <a:ext cx="1650300" cy="10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7"/>
          <p:cNvSpPr txBox="1">
            <a:spLocks noGrp="1"/>
          </p:cNvSpPr>
          <p:nvPr>
            <p:ph type="subTitle" idx="2"/>
          </p:nvPr>
        </p:nvSpPr>
        <p:spPr>
          <a:xfrm>
            <a:off x="4702174" y="1398791"/>
            <a:ext cx="19602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ctrTitle"/>
          </p:nvPr>
        </p:nvSpPr>
        <p:spPr>
          <a:xfrm>
            <a:off x="-533400" y="2729800"/>
            <a:ext cx="3024300" cy="51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ctrTitle" idx="3"/>
          </p:nvPr>
        </p:nvSpPr>
        <p:spPr>
          <a:xfrm>
            <a:off x="4702174" y="885724"/>
            <a:ext cx="2619300" cy="51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6" name="Google Shape;96;p17"/>
          <p:cNvSpPr txBox="1">
            <a:spLocks noGrp="1"/>
          </p:cNvSpPr>
          <p:nvPr>
            <p:ph type="subTitle" idx="4"/>
          </p:nvPr>
        </p:nvSpPr>
        <p:spPr>
          <a:xfrm>
            <a:off x="4702174" y="5051900"/>
            <a:ext cx="22149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ctrTitle" idx="5"/>
          </p:nvPr>
        </p:nvSpPr>
        <p:spPr>
          <a:xfrm>
            <a:off x="4702174" y="4519633"/>
            <a:ext cx="2475600" cy="51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ctrTitle" idx="6"/>
          </p:nvPr>
        </p:nvSpPr>
        <p:spPr>
          <a:xfrm rot="5400000">
            <a:off x="6452662" y="1957914"/>
            <a:ext cx="32664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4472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10">
          <p15:clr>
            <a:srgbClr val="FA7B17"/>
          </p15:clr>
        </p15:guide>
        <p15:guide id="2" pos="454">
          <p15:clr>
            <a:srgbClr val="FA7B17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8384B-9BC4-AF4E-9CBC-C802A30C54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8334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2">
  <p:cSld name="Two columns 2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 txBox="1">
            <a:spLocks noGrp="1"/>
          </p:cNvSpPr>
          <p:nvPr>
            <p:ph type="ctrTitle"/>
          </p:nvPr>
        </p:nvSpPr>
        <p:spPr>
          <a:xfrm rot="5400000">
            <a:off x="6452662" y="1957914"/>
            <a:ext cx="32664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ubTitle" idx="1"/>
          </p:nvPr>
        </p:nvSpPr>
        <p:spPr>
          <a:xfrm>
            <a:off x="1579064" y="2862933"/>
            <a:ext cx="16266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18"/>
          <p:cNvSpPr txBox="1">
            <a:spLocks noGrp="1"/>
          </p:cNvSpPr>
          <p:nvPr>
            <p:ph type="ctrTitle" idx="2"/>
          </p:nvPr>
        </p:nvSpPr>
        <p:spPr>
          <a:xfrm>
            <a:off x="1579064" y="2349867"/>
            <a:ext cx="2619300" cy="51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subTitle" idx="3"/>
          </p:nvPr>
        </p:nvSpPr>
        <p:spPr>
          <a:xfrm>
            <a:off x="4068269" y="2862933"/>
            <a:ext cx="16266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18"/>
          <p:cNvSpPr txBox="1">
            <a:spLocks noGrp="1"/>
          </p:cNvSpPr>
          <p:nvPr>
            <p:ph type="ctrTitle" idx="4"/>
          </p:nvPr>
        </p:nvSpPr>
        <p:spPr>
          <a:xfrm>
            <a:off x="3075567" y="2349867"/>
            <a:ext cx="2619300" cy="51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50472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6">
  <p:cSld name="Title + text 6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>
            <a:spLocks noGrp="1"/>
          </p:cNvSpPr>
          <p:nvPr>
            <p:ph type="ctrTitle"/>
          </p:nvPr>
        </p:nvSpPr>
        <p:spPr>
          <a:xfrm>
            <a:off x="831200" y="501997"/>
            <a:ext cx="3867300" cy="2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ubTitle" idx="1"/>
          </p:nvPr>
        </p:nvSpPr>
        <p:spPr>
          <a:xfrm>
            <a:off x="831200" y="3085633"/>
            <a:ext cx="3081600" cy="23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8094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edits">
  <p:cSld name="Credit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body" idx="1"/>
          </p:nvPr>
        </p:nvSpPr>
        <p:spPr>
          <a:xfrm>
            <a:off x="642050" y="2846400"/>
            <a:ext cx="5308200" cy="19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ctrTitle"/>
          </p:nvPr>
        </p:nvSpPr>
        <p:spPr>
          <a:xfrm rot="5400000">
            <a:off x="6514809" y="1957914"/>
            <a:ext cx="32664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5777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>
  <p:cSld name="Resources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 txBox="1">
            <a:spLocks noGrp="1"/>
          </p:cNvSpPr>
          <p:nvPr>
            <p:ph type="body" idx="1"/>
          </p:nvPr>
        </p:nvSpPr>
        <p:spPr>
          <a:xfrm>
            <a:off x="642050" y="1703400"/>
            <a:ext cx="5308200" cy="19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21"/>
          <p:cNvSpPr txBox="1">
            <a:spLocks noGrp="1"/>
          </p:cNvSpPr>
          <p:nvPr>
            <p:ph type="ctrTitle"/>
          </p:nvPr>
        </p:nvSpPr>
        <p:spPr>
          <a:xfrm rot="5400000">
            <a:off x="6514809" y="1957914"/>
            <a:ext cx="32664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14" name="Google Shape;114;p21"/>
          <p:cNvSpPr txBox="1">
            <a:spLocks noGrp="1"/>
          </p:cNvSpPr>
          <p:nvPr>
            <p:ph type="subTitle" idx="2"/>
          </p:nvPr>
        </p:nvSpPr>
        <p:spPr>
          <a:xfrm>
            <a:off x="642050" y="720000"/>
            <a:ext cx="4655400" cy="12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0588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718B2-55EB-274C-B349-7F1131C919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887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0B4A00-3C77-FB48-8D23-11A7828BB4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448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3" name="Rounded Rectangle 2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371ABF-AFB1-2649-83C9-A1B9A573EB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348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6" name="Rounded Rectangle 5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76275" y="1643063"/>
            <a:ext cx="2484438" cy="3233737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/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C3B9C8-52CB-1C42-879F-EE8170C671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34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6" name="Rounded Rectangle 5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5029200"/>
            <a:ext cx="7600950" cy="1203325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14400" y="5638800"/>
            <a:ext cx="7327900" cy="452438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04838" y="5075238"/>
            <a:ext cx="7947025" cy="1096962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3CD91E-80E5-BF4D-9FBA-6C3BAC53BE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032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52600"/>
            <a:ext cx="8229600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886DF72-CC61-3B45-BD3F-B4170A22DC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0" name="Rectangle 9"/>
          <p:cNvSpPr/>
          <p:nvPr/>
        </p:nvSpPr>
        <p:spPr>
          <a:xfrm>
            <a:off x="373063" y="373063"/>
            <a:ext cx="8380412" cy="1117600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5450" y="407988"/>
            <a:ext cx="8261350" cy="1039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  <p:sldLayoutId id="2147483979" r:id="rId2"/>
    <p:sldLayoutId id="2147483985" r:id="rId3"/>
    <p:sldLayoutId id="2147483980" r:id="rId4"/>
    <p:sldLayoutId id="2147483981" r:id="rId5"/>
    <p:sldLayoutId id="2147483982" r:id="rId6"/>
    <p:sldLayoutId id="2147483986" r:id="rId7"/>
    <p:sldLayoutId id="2147483987" r:id="rId8"/>
    <p:sldLayoutId id="2147483988" r:id="rId9"/>
    <p:sldLayoutId id="2147483983" r:id="rId10"/>
    <p:sldLayoutId id="214748398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500" kern="1200" cap="all">
          <a:solidFill>
            <a:srgbClr val="6B7D7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charset="0"/>
          <a:ea typeface="ＭＳ Ｐゴシック" charset="0"/>
          <a:cs typeface="ＭＳ Ｐゴシック" charset="0"/>
        </a:defRPr>
      </a:lvl9pPr>
    </p:titleStyle>
    <p:bodyStyle>
      <a:lvl1pPr marL="342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400" kern="1200">
          <a:solidFill>
            <a:schemeClr val="tx2"/>
          </a:solidFill>
          <a:latin typeface="+mn-lt"/>
          <a:ea typeface="ＭＳ Ｐゴシック" charset="0"/>
          <a:cs typeface="ＭＳ Ｐゴシック" charset="0"/>
        </a:defRPr>
      </a:lvl1pPr>
      <a:lvl2pPr marL="6397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•"/>
        <a:defRPr sz="2000" kern="1200">
          <a:solidFill>
            <a:schemeClr val="tx2"/>
          </a:solidFill>
          <a:latin typeface="+mn-lt"/>
          <a:ea typeface="ＭＳ Ｐゴシック" charset="0"/>
          <a:cs typeface="+mn-cs"/>
        </a:defRPr>
      </a:lvl2pPr>
      <a:lvl3pPr marL="914400" indent="-228600" algn="l" rtl="0" eaLnBrk="0" fontAlgn="base" hangingPunct="0">
        <a:spcBef>
          <a:spcPct val="20000"/>
        </a:spcBef>
        <a:spcAft>
          <a:spcPct val="0"/>
        </a:spcAft>
        <a:buClr>
          <a:srgbClr val="B5AE53"/>
        </a:buClr>
        <a:buFont typeface="Arial" charset="0"/>
        <a:buChar char="•"/>
        <a:defRPr kern="1200">
          <a:solidFill>
            <a:schemeClr val="tx2"/>
          </a:solidFill>
          <a:latin typeface="+mn-lt"/>
          <a:ea typeface="ＭＳ Ｐゴシック" charset="0"/>
          <a:cs typeface="+mn-cs"/>
        </a:defRPr>
      </a:lvl3pPr>
      <a:lvl4pPr marL="1279525" indent="-228600" algn="l" rtl="0" eaLnBrk="0" fontAlgn="base" hangingPunct="0">
        <a:spcBef>
          <a:spcPct val="20000"/>
        </a:spcBef>
        <a:spcAft>
          <a:spcPct val="0"/>
        </a:spcAft>
        <a:buClr>
          <a:srgbClr val="848058"/>
        </a:buClr>
        <a:buFont typeface="Arial" charset="0"/>
        <a:buChar char="•"/>
        <a:defRPr sz="1600" kern="1200">
          <a:solidFill>
            <a:schemeClr val="tx2"/>
          </a:solidFill>
          <a:latin typeface="+mn-lt"/>
          <a:ea typeface="ＭＳ Ｐゴシック" charset="0"/>
          <a:cs typeface="+mn-cs"/>
        </a:defRPr>
      </a:lvl4pPr>
      <a:lvl5pPr marL="1554163" indent="-228600" algn="l" rtl="0" eaLnBrk="0" fontAlgn="base" hangingPunct="0">
        <a:spcBef>
          <a:spcPct val="20000"/>
        </a:spcBef>
        <a:spcAft>
          <a:spcPct val="0"/>
        </a:spcAft>
        <a:buClr>
          <a:srgbClr val="E8B54D"/>
        </a:buClr>
        <a:buFont typeface="Arial" charset="0"/>
        <a:buChar char="•"/>
        <a:defRPr sz="1600" kern="1200">
          <a:solidFill>
            <a:schemeClr val="tx2"/>
          </a:solidFill>
          <a:latin typeface="+mn-lt"/>
          <a:ea typeface="ＭＳ Ｐゴシック" charset="0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228600" y="228600"/>
            <a:ext cx="8686800" cy="5943600"/>
            <a:chOff x="144" y="144"/>
            <a:chExt cx="5472" cy="3744"/>
          </a:xfrm>
        </p:grpSpPr>
        <p:sp>
          <p:nvSpPr>
            <p:cNvPr id="1032" name="Rectangle 3"/>
            <p:cNvSpPr>
              <a:spLocks noChangeArrowheads="1"/>
            </p:cNvSpPr>
            <p:nvPr/>
          </p:nvSpPr>
          <p:spPr bwMode="auto">
            <a:xfrm>
              <a:off x="144" y="144"/>
              <a:ext cx="5472" cy="3744"/>
            </a:xfrm>
            <a:prstGeom prst="rect">
              <a:avLst/>
            </a:prstGeom>
            <a:solidFill>
              <a:schemeClr val="bg1"/>
            </a:solidFill>
            <a:ln w="44450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latin typeface="Times New Roman" pitchFamily="-111" charset="0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  <p:sp>
          <p:nvSpPr>
            <p:cNvPr id="1033" name="Rectangle 4"/>
            <p:cNvSpPr>
              <a:spLocks noChangeArrowheads="1"/>
            </p:cNvSpPr>
            <p:nvPr/>
          </p:nvSpPr>
          <p:spPr bwMode="blackWhite">
            <a:xfrm>
              <a:off x="193" y="193"/>
              <a:ext cx="5373" cy="363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latin typeface="Times New Roman" pitchFamily="-111" charset="0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  <p:sp>
          <p:nvSpPr>
            <p:cNvPr id="1034" name="Line 5"/>
            <p:cNvSpPr>
              <a:spLocks noChangeShapeType="1"/>
            </p:cNvSpPr>
            <p:nvPr/>
          </p:nvSpPr>
          <p:spPr bwMode="auto">
            <a:xfrm>
              <a:off x="336" y="1092"/>
              <a:ext cx="5136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</p:grpSp>
      <p:sp>
        <p:nvSpPr>
          <p:cNvPr id="102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473075"/>
            <a:ext cx="8153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828800"/>
            <a:ext cx="81534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3400" y="6248400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385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fld id="{AECDD549-60DC-4049-8464-000899E5B19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19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  <p:sldLayoutId id="2147484002" r:id="rId12"/>
  </p:sldLayoutIdLst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n"/>
        <a:defRPr sz="31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6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21515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  <p:sldLayoutId id="2147484015" r:id="rId12"/>
    <p:sldLayoutId id="2147484016" r:id="rId13"/>
    <p:sldLayoutId id="2147484017" r:id="rId14"/>
    <p:sldLayoutId id="2147484018" r:id="rId15"/>
    <p:sldLayoutId id="2147484019" r:id="rId16"/>
    <p:sldLayoutId id="2147484020" r:id="rId17"/>
    <p:sldLayoutId id="2147484021" r:id="rId18"/>
    <p:sldLayoutId id="2147484022" r:id="rId19"/>
    <p:sldLayoutId id="2147484023" r:id="rId2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hyperlink" Target="https://labarchives.zoom.us/meeting/register/tZwkde6hrD8tHdCHuRDm4279gsbzmfSadNsl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www.labarchives.com/" TargetMode="Externa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3.xml"/><Relationship Id="rId4" Type="http://schemas.openxmlformats.org/officeDocument/2006/relationships/image" Target="../media/image11.t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5.xml"/><Relationship Id="rId4" Type="http://schemas.openxmlformats.org/officeDocument/2006/relationships/image" Target="../media/image1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6.xml"/><Relationship Id="rId5" Type="http://schemas.openxmlformats.org/officeDocument/2006/relationships/image" Target="../media/image11.tif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7.xml"/><Relationship Id="rId6" Type="http://schemas.openxmlformats.org/officeDocument/2006/relationships/hyperlink" Target="https://ivanhanigan.github.io/2015/10/keeping-an-electronic-lab-notebook-for-computational-statistics-projects/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8.xml"/><Relationship Id="rId5" Type="http://schemas.openxmlformats.org/officeDocument/2006/relationships/image" Target="../media/image11.tif"/><Relationship Id="rId4" Type="http://schemas.openxmlformats.org/officeDocument/2006/relationships/image" Target="../media/image1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Relationship Id="rId4" Type="http://schemas.openxmlformats.org/officeDocument/2006/relationships/hyperlink" Target="https://labarchives.zoom.us/meeting/register/tZwkde6hrD8tHdCHuRDm4279gsbzmfSadNsl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Relationship Id="rId4" Type="http://schemas.openxmlformats.org/officeDocument/2006/relationships/hyperlink" Target="https://labarchives.zoom.us/meeting/register/tZwkde6hrD8tHdCHuRDm4279gsbzmfSadNs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E7268-EF77-2B43-83BA-F86A3228A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325" y="533400"/>
            <a:ext cx="8261350" cy="1039812"/>
          </a:xfrm>
        </p:spPr>
        <p:txBody>
          <a:bodyPr>
            <a:normAutofit fontScale="90000"/>
          </a:bodyPr>
          <a:lstStyle/>
          <a:p>
            <a:r>
              <a:rPr lang="en-US" sz="2700" b="1" baseline="30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sz="2700" b="1" baseline="300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SDFlies</a:t>
            </a:r>
            <a:r>
              <a:rPr lang="en-US" sz="2700" b="1" baseline="30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2700" b="1" baseline="30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n-US" sz="2700" b="1" baseline="300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BGSOrientation</a:t>
            </a:r>
            <a:r>
              <a:rPr lang="en-US" sz="2700" b="1" baseline="30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#PENNBGS4U</a:t>
            </a:r>
            <a:br>
              <a:rPr lang="en-US" sz="3100" baseline="30000" dirty="0">
                <a:solidFill>
                  <a:srgbClr val="65778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/>
              <a:t>Today’s program:</a:t>
            </a:r>
            <a:br>
              <a:rPr lang="en-US" dirty="0"/>
            </a:b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A74C91-980B-B74C-BAA2-479F23E93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953000"/>
          </a:xfrm>
        </p:spPr>
        <p:txBody>
          <a:bodyPr/>
          <a:lstStyle/>
          <a:p>
            <a:r>
              <a:rPr lang="en-US" b="1" dirty="0"/>
              <a:t>Conducting Research Responsibly</a:t>
            </a:r>
            <a:r>
              <a:rPr lang="en-US" dirty="0"/>
              <a:t> — Steve, ~25min</a:t>
            </a:r>
          </a:p>
          <a:p>
            <a:pPr lvl="1"/>
            <a:r>
              <a:rPr lang="en-US" dirty="0"/>
              <a:t>Theme:    Starting your Professional Life with Rigor</a:t>
            </a:r>
          </a:p>
          <a:p>
            <a:endParaRPr lang="en-US" b="1" dirty="0"/>
          </a:p>
          <a:p>
            <a:r>
              <a:rPr lang="en-US" b="1" dirty="0"/>
              <a:t>Laboratory Notebook </a:t>
            </a:r>
            <a:r>
              <a:rPr lang="en-US" dirty="0"/>
              <a:t>— Steve, ~ 20min</a:t>
            </a:r>
          </a:p>
          <a:p>
            <a:r>
              <a:rPr lang="en-US" dirty="0"/>
              <a:t>Emily, Kara &amp; Ben, ~ 40min total</a:t>
            </a:r>
          </a:p>
          <a:p>
            <a:pPr lvl="1"/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Theme:   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organize,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O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rganize,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ORGANIZE!</a:t>
            </a:r>
          </a:p>
          <a:p>
            <a:endParaRPr lang="en-US" b="1" dirty="0"/>
          </a:p>
          <a:p>
            <a:r>
              <a:rPr lang="en-US" b="1" dirty="0"/>
              <a:t>Set up an Electronic Notebook </a:t>
            </a:r>
            <a:r>
              <a:rPr lang="en-US" dirty="0"/>
              <a:t>— </a:t>
            </a:r>
            <a:r>
              <a:rPr lang="en-US" dirty="0" err="1"/>
              <a:t>LabArchives</a:t>
            </a:r>
            <a:r>
              <a:rPr lang="en-US" dirty="0"/>
              <a:t> </a:t>
            </a:r>
          </a:p>
          <a:p>
            <a:pPr marL="411163" lvl="1" indent="0">
              <a:buNone/>
            </a:pPr>
            <a:r>
              <a:rPr lang="en-US" dirty="0"/>
              <a:t>11AM Remote session, in BRB on the big screen 	</a:t>
            </a:r>
            <a:br>
              <a:rPr lang="en-US" dirty="0"/>
            </a:br>
            <a:r>
              <a:rPr lang="en-US" dirty="0"/>
              <a:t> </a:t>
            </a:r>
          </a:p>
          <a:p>
            <a:pPr marL="114300" indent="0">
              <a:buNone/>
            </a:pPr>
            <a:endParaRPr lang="en-US" sz="32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813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064"/>
    </mc:Choice>
    <mc:Fallback xmlns="">
      <p:transition spd="slow" advTm="12706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ctrTitle"/>
          </p:nvPr>
        </p:nvSpPr>
        <p:spPr>
          <a:xfrm>
            <a:off x="604838" y="3227388"/>
            <a:ext cx="6629400" cy="1219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latin typeface="Calibri" charset="0"/>
                <a:ea typeface="+mj-ea"/>
                <a:cs typeface="+mj-cs"/>
              </a:rPr>
              <a:t>responsibly conduct research (RCR)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986ED6-1B60-AD4C-9986-F1C0529445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THE IDEAS ARE NOT DIFFICULT TO FATHOM; </a:t>
            </a:r>
          </a:p>
          <a:p>
            <a:r>
              <a:rPr lang="en-US" dirty="0"/>
              <a:t>BUT THEY NEED TO BE MADE </a:t>
            </a:r>
            <a:r>
              <a:rPr lang="en-US" b="1" dirty="0"/>
              <a:t>EXPLICIT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1F3F5D2-BAA6-094A-BA5E-A1B79E098AF0}"/>
              </a:ext>
            </a:extLst>
          </p:cNvPr>
          <p:cNvSpPr txBox="1">
            <a:spLocks/>
          </p:cNvSpPr>
          <p:nvPr/>
        </p:nvSpPr>
        <p:spPr>
          <a:xfrm>
            <a:off x="425450" y="407988"/>
            <a:ext cx="8261350" cy="103981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 anchorCtr="0">
            <a:normAutofit fontScale="90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 cap="all">
                <a:solidFill>
                  <a:schemeClr val="accent1">
                    <a:lumMod val="50000"/>
                  </a:schemeClr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THOSE are the </a:t>
            </a:r>
          </a:p>
          <a:p>
            <a:r>
              <a:rPr lang="en-US" dirty="0"/>
              <a:t>QUALITIES  needed to:</a:t>
            </a:r>
          </a:p>
        </p:txBody>
      </p:sp>
    </p:spTree>
    <p:extLst>
      <p:ext uri="{BB962C8B-B14F-4D97-AF65-F5344CB8AC3E}">
        <p14:creationId xmlns:p14="http://schemas.microsoft.com/office/powerpoint/2010/main" val="372489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92"/>
    </mc:Choice>
    <mc:Fallback xmlns="">
      <p:transition spd="slow" advTm="18892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  <a:t>areas that require</a:t>
            </a:r>
            <a:br>
              <a:rPr lang="en-US" dirty="0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</a:br>
            <a:r>
              <a:rPr lang="en-US" dirty="0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  <a:t>‘Responsible Conduct’</a:t>
            </a:r>
          </a:p>
        </p:txBody>
      </p:sp>
      <p:sp>
        <p:nvSpPr>
          <p:cNvPr id="46082" name="Content Placeholder 5"/>
          <p:cNvSpPr>
            <a:spLocks noGrp="1"/>
          </p:cNvSpPr>
          <p:nvPr>
            <p:ph idx="1"/>
          </p:nvPr>
        </p:nvSpPr>
        <p:spPr>
          <a:xfrm>
            <a:off x="76200" y="2133600"/>
            <a:ext cx="5486400" cy="3886200"/>
          </a:xfrm>
        </p:spPr>
        <p:txBody>
          <a:bodyPr/>
          <a:lstStyle/>
          <a:p>
            <a:pPr>
              <a:lnSpc>
                <a:spcPts val="2400"/>
              </a:lnSpc>
              <a:defRPr/>
            </a:pPr>
            <a:r>
              <a:rPr lang="en-US" sz="2000" b="1" dirty="0"/>
              <a:t>Acquisition and Management of Data</a:t>
            </a:r>
          </a:p>
          <a:p>
            <a:pPr>
              <a:lnSpc>
                <a:spcPts val="2400"/>
              </a:lnSpc>
              <a:defRPr/>
            </a:pPr>
            <a:r>
              <a:rPr lang="en-US" sz="2000" b="1" dirty="0"/>
              <a:t>Collaborative Science</a:t>
            </a:r>
          </a:p>
          <a:p>
            <a:pPr>
              <a:lnSpc>
                <a:spcPts val="2400"/>
              </a:lnSpc>
              <a:defRPr/>
            </a:pPr>
            <a:r>
              <a:rPr lang="en-US" sz="2000" b="1" dirty="0"/>
              <a:t>Conflicts of Interest and Time</a:t>
            </a:r>
          </a:p>
          <a:p>
            <a:pPr>
              <a:lnSpc>
                <a:spcPts val="2400"/>
              </a:lnSpc>
              <a:defRPr/>
            </a:pPr>
            <a:r>
              <a:rPr lang="en-US" sz="2000" b="1" dirty="0"/>
              <a:t>Mentoring</a:t>
            </a:r>
          </a:p>
          <a:p>
            <a:pPr>
              <a:lnSpc>
                <a:spcPts val="2400"/>
              </a:lnSpc>
              <a:defRPr/>
            </a:pPr>
            <a:r>
              <a:rPr lang="en-US" sz="2000" b="1" dirty="0"/>
              <a:t>Peer Review</a:t>
            </a:r>
          </a:p>
          <a:p>
            <a:pPr>
              <a:lnSpc>
                <a:spcPts val="2400"/>
              </a:lnSpc>
              <a:defRPr/>
            </a:pPr>
            <a:r>
              <a:rPr lang="en-US" sz="2000" b="1" dirty="0">
                <a:solidFill>
                  <a:schemeClr val="tx1"/>
                </a:solidFill>
              </a:rPr>
              <a:t>Research Misconduct</a:t>
            </a:r>
          </a:p>
          <a:p>
            <a:pPr>
              <a:lnSpc>
                <a:spcPts val="2400"/>
              </a:lnSpc>
              <a:defRPr/>
            </a:pPr>
            <a:r>
              <a:rPr lang="en-US" sz="2000" b="1" dirty="0"/>
              <a:t>Responsible Authorship and Publication</a:t>
            </a:r>
          </a:p>
          <a:p>
            <a:pPr>
              <a:lnSpc>
                <a:spcPts val="2400"/>
              </a:lnSpc>
              <a:defRPr/>
            </a:pPr>
            <a:r>
              <a:rPr lang="en-US" sz="2000" b="1" dirty="0"/>
              <a:t>Scientists as Responsible Members</a:t>
            </a:r>
            <a:br>
              <a:rPr lang="en-US" sz="2000" b="1" dirty="0"/>
            </a:br>
            <a:r>
              <a:rPr lang="en-US" sz="2000" b="1" dirty="0"/>
              <a:t>   of Society</a:t>
            </a:r>
          </a:p>
          <a:p>
            <a:pPr>
              <a:lnSpc>
                <a:spcPts val="2400"/>
              </a:lnSpc>
              <a:defRPr/>
            </a:pPr>
            <a:r>
              <a:rPr lang="en-US" sz="2000" b="1" dirty="0"/>
              <a:t>Use of Animals in Research</a:t>
            </a:r>
          </a:p>
          <a:p>
            <a:pPr>
              <a:lnSpc>
                <a:spcPts val="2400"/>
              </a:lnSpc>
              <a:defRPr/>
            </a:pPr>
            <a:r>
              <a:rPr lang="en-US" sz="2000" b="1" dirty="0"/>
              <a:t>Use of Humans in Research</a:t>
            </a: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C7748013-FACC-AB4D-A914-F4C6D2B5903A}"/>
              </a:ext>
            </a:extLst>
          </p:cNvPr>
          <p:cNvSpPr/>
          <p:nvPr/>
        </p:nvSpPr>
        <p:spPr>
          <a:xfrm>
            <a:off x="5181600" y="2286000"/>
            <a:ext cx="533400" cy="3733800"/>
          </a:xfrm>
          <a:prstGeom prst="rightBrac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83EA46-2D0E-104E-9A4C-9A76F9E0D5DE}"/>
              </a:ext>
            </a:extLst>
          </p:cNvPr>
          <p:cNvSpPr/>
          <p:nvPr/>
        </p:nvSpPr>
        <p:spPr>
          <a:xfrm>
            <a:off x="5744336" y="3614291"/>
            <a:ext cx="2994731" cy="132343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ETHICAL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b="1" dirty="0">
                <a:solidFill>
                  <a:schemeClr val="bg1"/>
                </a:solidFill>
              </a:rPr>
              <a:t>QUESTIONS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2000" strike="sngStrike" dirty="0">
                <a:solidFill>
                  <a:schemeClr val="bg1"/>
                </a:solidFill>
              </a:rPr>
              <a:t>CAN</a:t>
            </a:r>
            <a:r>
              <a:rPr lang="en-US" sz="2000" dirty="0">
                <a:solidFill>
                  <a:schemeClr val="bg1"/>
                </a:solidFill>
              </a:rPr>
              <a:t> WILL ARISE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IN THESE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 SUBJECT AREAS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E66D5D-74AD-8240-AD4B-8791F08DA84B}"/>
              </a:ext>
            </a:extLst>
          </p:cNvPr>
          <p:cNvSpPr txBox="1"/>
          <p:nvPr/>
        </p:nvSpPr>
        <p:spPr>
          <a:xfrm>
            <a:off x="5778000" y="1714797"/>
            <a:ext cx="2961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Laboratory Notebooks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03A59B-5C44-AD49-B7D3-9B4BD1CCB4B8}"/>
              </a:ext>
            </a:extLst>
          </p:cNvPr>
          <p:cNvSpPr txBox="1"/>
          <p:nvPr/>
        </p:nvSpPr>
        <p:spPr>
          <a:xfrm>
            <a:off x="5493549" y="2133600"/>
            <a:ext cx="3659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Rigor in Experiment Design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804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394"/>
    </mc:Choice>
    <mc:Fallback xmlns="">
      <p:transition spd="slow" advTm="74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" grpId="0" uiExpand="1" build="p"/>
      <p:bldP spid="6" grpId="0" animBg="1"/>
      <p:bldP spid="2" grpId="0" animBg="1"/>
      <p:bldP spid="3" grpId="0"/>
      <p:bldP spid="3" grpId="1"/>
      <p:bldP spid="7" grpId="0"/>
      <p:bldP spid="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Training in RCR</a:t>
            </a:r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xfrm>
            <a:off x="457200" y="4191000"/>
            <a:ext cx="8229600" cy="2514600"/>
          </a:xfrm>
        </p:spPr>
        <p:txBody>
          <a:bodyPr/>
          <a:lstStyle/>
          <a:p>
            <a:pPr lvl="1"/>
            <a:r>
              <a:rPr lang="en-US" sz="2400" b="1" dirty="0">
                <a:solidFill>
                  <a:srgbClr val="FF0000"/>
                </a:solidFill>
                <a:latin typeface="Century Gothic" charset="0"/>
              </a:rPr>
              <a:t>On-line instruction</a:t>
            </a:r>
            <a:r>
              <a:rPr lang="en-US" sz="2400" dirty="0">
                <a:latin typeface="Century Gothic" charset="0"/>
              </a:rPr>
              <a:t> in Years 1–4 (‘</a:t>
            </a:r>
            <a:r>
              <a:rPr lang="en-US" sz="2400" dirty="0" err="1">
                <a:latin typeface="Century Gothic" charset="0"/>
              </a:rPr>
              <a:t>Knowledgelink</a:t>
            </a:r>
            <a:r>
              <a:rPr lang="en-US" sz="2400" dirty="0">
                <a:latin typeface="Century Gothic" charset="0"/>
              </a:rPr>
              <a:t>’)</a:t>
            </a:r>
          </a:p>
          <a:p>
            <a:pPr lvl="1"/>
            <a:endParaRPr lang="en-US" sz="2400" dirty="0">
              <a:latin typeface="Century Gothic" charset="0"/>
            </a:endParaRPr>
          </a:p>
          <a:p>
            <a:pPr lvl="1"/>
            <a:r>
              <a:rPr lang="en-US" sz="2400" b="1" dirty="0">
                <a:solidFill>
                  <a:srgbClr val="FF0000"/>
                </a:solidFill>
                <a:latin typeface="Century Gothic" charset="0"/>
              </a:rPr>
              <a:t>Workshop-based on ‘Case Studies’ </a:t>
            </a:r>
            <a:r>
              <a:rPr lang="en-US" sz="2400" dirty="0">
                <a:latin typeface="Century Gothic" charset="0"/>
              </a:rPr>
              <a:t>in Years 2–4</a:t>
            </a:r>
          </a:p>
          <a:p>
            <a:pPr lvl="1"/>
            <a:endParaRPr lang="en-US" sz="2400" dirty="0">
              <a:latin typeface="Century Gothic" charset="0"/>
            </a:endParaRPr>
          </a:p>
          <a:p>
            <a:pPr lvl="1"/>
            <a:r>
              <a:rPr lang="en-US" sz="2400" b="1" dirty="0">
                <a:solidFill>
                  <a:srgbClr val="FF0000"/>
                </a:solidFill>
                <a:latin typeface="Century Gothic" charset="0"/>
              </a:rPr>
              <a:t>RCR-focused lab meetings</a:t>
            </a:r>
            <a:r>
              <a:rPr lang="en-US" sz="2400" dirty="0">
                <a:latin typeface="Century Gothic" charset="0"/>
              </a:rPr>
              <a:t> in Years 3–5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816A1C-9A56-5D4F-B7AA-8E4741B05C68}"/>
              </a:ext>
            </a:extLst>
          </p:cNvPr>
          <p:cNvSpPr/>
          <p:nvPr/>
        </p:nvSpPr>
        <p:spPr>
          <a:xfrm>
            <a:off x="255237" y="1702352"/>
            <a:ext cx="84137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entury Gothic" charset="0"/>
              </a:rPr>
              <a:t>Your training in RCR is continual.</a:t>
            </a:r>
          </a:p>
          <a:p>
            <a:pPr algn="ctr"/>
            <a:endParaRPr lang="en-US" dirty="0">
              <a:latin typeface="Century Gothic" charset="0"/>
            </a:endParaRPr>
          </a:p>
          <a:p>
            <a:pPr algn="ctr"/>
            <a:r>
              <a:rPr lang="en-US" dirty="0">
                <a:latin typeface="Century Gothic" charset="0"/>
              </a:rPr>
              <a:t>Why?</a:t>
            </a:r>
          </a:p>
          <a:p>
            <a:pPr algn="ctr"/>
            <a:r>
              <a:rPr lang="en-US" dirty="0">
                <a:latin typeface="Century Gothic" charset="0"/>
              </a:rPr>
              <a:t>See concepts several times; In different </a:t>
            </a:r>
            <a:r>
              <a:rPr lang="en-US" b="1" dirty="0">
                <a:latin typeface="Century Gothic" charset="0"/>
              </a:rPr>
              <a:t>contexts</a:t>
            </a:r>
            <a:r>
              <a:rPr lang="en-US" dirty="0">
                <a:latin typeface="Century Gothic" charset="0"/>
              </a:rPr>
              <a:t> </a:t>
            </a:r>
          </a:p>
          <a:p>
            <a:pPr algn="ctr"/>
            <a:endParaRPr lang="en-US" dirty="0">
              <a:latin typeface="Century Gothic" charset="0"/>
            </a:endParaRPr>
          </a:p>
          <a:p>
            <a:pPr algn="ctr"/>
            <a:r>
              <a:rPr lang="en-US" dirty="0">
                <a:latin typeface="Century Gothic" charset="0"/>
              </a:rPr>
              <a:t>= they are “sticky”!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679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644"/>
    </mc:Choice>
    <mc:Fallback xmlns="">
      <p:transition spd="slow" advTm="77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E7268-EF77-2B43-83BA-F86A3228A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Case Studies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A74C91-980B-B74C-BAA2-479F23E93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953000"/>
          </a:xfrm>
        </p:spPr>
        <p:txBody>
          <a:bodyPr/>
          <a:lstStyle/>
          <a:p>
            <a:r>
              <a:rPr lang="en-US" sz="2800" b="1" dirty="0"/>
              <a:t>You will read ‘Case Studies’ often</a:t>
            </a:r>
          </a:p>
          <a:p>
            <a:endParaRPr lang="en-US" sz="2800" b="1" dirty="0"/>
          </a:p>
          <a:p>
            <a:r>
              <a:rPr lang="en-US" sz="2800" b="1" dirty="0"/>
              <a:t>These are a source for discussion</a:t>
            </a:r>
          </a:p>
          <a:p>
            <a:endParaRPr lang="en-US" sz="2800" b="1" dirty="0"/>
          </a:p>
          <a:p>
            <a:r>
              <a:rPr lang="en-US" sz="2800" b="1" dirty="0"/>
              <a:t>In small groups to promote comfortable discussion</a:t>
            </a:r>
          </a:p>
          <a:p>
            <a:endParaRPr lang="en-US" sz="3200" b="1" dirty="0"/>
          </a:p>
          <a:p>
            <a:r>
              <a:rPr lang="en-US" sz="2800" b="1" dirty="0"/>
              <a:t>Each group has a ‘facilitator’</a:t>
            </a:r>
          </a:p>
          <a:p>
            <a:pPr lvl="1"/>
            <a:r>
              <a:rPr lang="en-US" sz="2400" b="1" dirty="0"/>
              <a:t>One who guides, not lectures</a:t>
            </a:r>
          </a:p>
          <a:p>
            <a:pPr lvl="1"/>
            <a:r>
              <a:rPr lang="en-US" sz="2400" b="1" dirty="0"/>
              <a:t>(for some topics) there will be no perfect answer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1CE5D4-F608-6741-B7C8-5078D898B0F8}"/>
              </a:ext>
            </a:extLst>
          </p:cNvPr>
          <p:cNvSpPr txBox="1"/>
          <p:nvPr/>
        </p:nvSpPr>
        <p:spPr>
          <a:xfrm>
            <a:off x="2971800" y="2286000"/>
            <a:ext cx="45563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You had an excellent intro to Case Studies last week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016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715"/>
    </mc:Choice>
    <mc:Fallback xmlns="">
      <p:transition spd="slow" advTm="697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duotone>
              <a:schemeClr val="bg1">
                <a:tint val="70000"/>
                <a:satMod val="170000"/>
              </a:schemeClr>
              <a:schemeClr val="bg1">
                <a:shade val="70000"/>
                <a:satMod val="130000"/>
              </a:schemeClr>
            </a:duotone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E7268-EF77-2B43-83BA-F86A3228A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34" y="5334000"/>
            <a:ext cx="8261350" cy="1039812"/>
          </a:xfrm>
        </p:spPr>
        <p:txBody>
          <a:bodyPr>
            <a:normAutofit fontScale="90000"/>
          </a:bodyPr>
          <a:lstStyle/>
          <a:p>
            <a:r>
              <a:rPr lang="en-US" dirty="0"/>
              <a:t>Think about these Essential QUALITIES</a:t>
            </a:r>
            <a:br>
              <a:rPr lang="en-US" dirty="0"/>
            </a:br>
            <a:r>
              <a:rPr lang="en-US" dirty="0"/>
              <a:t>in considering case studies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A74C91-980B-B74C-BAA2-479F23E93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304800"/>
            <a:ext cx="8229600" cy="4953000"/>
          </a:xfrm>
        </p:spPr>
        <p:txBody>
          <a:bodyPr/>
          <a:lstStyle/>
          <a:p>
            <a:r>
              <a:rPr lang="en-US" b="1" dirty="0"/>
              <a:t>HONESTY</a:t>
            </a:r>
            <a:r>
              <a:rPr lang="en-US" dirty="0"/>
              <a:t> — conveying information truthfully and honoring commitments</a:t>
            </a:r>
          </a:p>
          <a:p>
            <a:endParaRPr lang="en-US" b="1" dirty="0"/>
          </a:p>
          <a:p>
            <a:r>
              <a:rPr lang="en-US" b="1" dirty="0"/>
              <a:t>ACCURACY</a:t>
            </a:r>
            <a:r>
              <a:rPr lang="en-US" dirty="0"/>
              <a:t>— reporting findings precisely and taking care to avoid errors</a:t>
            </a:r>
          </a:p>
          <a:p>
            <a:endParaRPr lang="en-US" b="1" dirty="0"/>
          </a:p>
          <a:p>
            <a:r>
              <a:rPr lang="en-US" b="1" dirty="0"/>
              <a:t>EFFICIENCY</a:t>
            </a:r>
            <a:r>
              <a:rPr lang="en-US" dirty="0"/>
              <a:t>— using resources wisely and avoiding waste, and</a:t>
            </a:r>
          </a:p>
          <a:p>
            <a:endParaRPr lang="en-US" b="1" dirty="0"/>
          </a:p>
          <a:p>
            <a:r>
              <a:rPr lang="en-US" b="1" dirty="0"/>
              <a:t>OBJECTIVITY</a:t>
            </a:r>
            <a:r>
              <a:rPr lang="en-US" dirty="0"/>
              <a:t>— letting the facts speak for themselves and avoiding improper bias.</a:t>
            </a:r>
          </a:p>
          <a:p>
            <a:pPr marL="114300" indent="0">
              <a:buNone/>
            </a:pPr>
            <a:endParaRPr lang="en-US" sz="32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979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88"/>
    </mc:Choice>
    <mc:Fallback xmlns="">
      <p:transition spd="slow" advTm="38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E7268-EF77-2B43-83BA-F86A3228A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61350" cy="1039812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Example Case Study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A74C91-980B-B74C-BAA2-479F23E93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953000"/>
          </a:xfrm>
        </p:spPr>
        <p:txBody>
          <a:bodyPr/>
          <a:lstStyle/>
          <a:p>
            <a:pPr marL="114300" indent="0">
              <a:buNone/>
            </a:pPr>
            <a:r>
              <a:rPr lang="en-US" sz="3200" dirty="0"/>
              <a:t>Mike is a 4</a:t>
            </a:r>
            <a:r>
              <a:rPr lang="en-US" sz="3200" baseline="30000" dirty="0"/>
              <a:t>th</a:t>
            </a:r>
            <a:r>
              <a:rPr lang="en-US" sz="3200" dirty="0"/>
              <a:t>-year student. His work is progressing well, however some data aren’t falling into place.  </a:t>
            </a:r>
          </a:p>
          <a:p>
            <a:pPr marL="114300" indent="0">
              <a:buNone/>
            </a:pPr>
            <a:r>
              <a:rPr lang="en-US" sz="3200" dirty="0"/>
              <a:t>Specifically a few control experiments he knows </a:t>
            </a:r>
            <a:r>
              <a:rPr lang="en-US" sz="3200" i="1" dirty="0"/>
              <a:t>should</a:t>
            </a:r>
            <a:r>
              <a:rPr lang="en-US" sz="3200" dirty="0"/>
              <a:t> work are not working.</a:t>
            </a:r>
          </a:p>
          <a:p>
            <a:pPr marL="114300" indent="0">
              <a:buNone/>
            </a:pPr>
            <a:r>
              <a:rPr lang="en-US" sz="3200" b="1" dirty="0"/>
              <a:t>He doesn’t want to bother his thesis advisor or thesis committee with what he thinks is a minor detail, so he has not asked for advice or help.</a:t>
            </a:r>
          </a:p>
          <a:p>
            <a:pPr marL="114300" indent="0" algn="ctr">
              <a:buNone/>
            </a:pPr>
            <a:r>
              <a:rPr lang="en-US" i="1" dirty="0"/>
              <a:t>(continued)</a:t>
            </a:r>
          </a:p>
        </p:txBody>
      </p:sp>
    </p:spTree>
    <p:extLst>
      <p:ext uri="{BB962C8B-B14F-4D97-AF65-F5344CB8AC3E}">
        <p14:creationId xmlns:p14="http://schemas.microsoft.com/office/powerpoint/2010/main" val="320202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41"/>
    </mc:Choice>
    <mc:Fallback xmlns="">
      <p:transition spd="slow" advTm="3884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E7268-EF77-2B43-83BA-F86A3228A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Case Study,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A74C91-980B-B74C-BAA2-479F23E93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382000" cy="4876800"/>
          </a:xfrm>
        </p:spPr>
        <p:txBody>
          <a:bodyPr/>
          <a:lstStyle/>
          <a:p>
            <a:pPr marL="114300" indent="0">
              <a:buNone/>
            </a:pPr>
            <a:r>
              <a:rPr lang="en-US" sz="3200" dirty="0"/>
              <a:t>Perhaps because he expects them to work soon, or because he does not want to ruin what’s really a pretty nice story, Mike, when asked about the controls at a lab meeting </a:t>
            </a:r>
            <a:r>
              <a:rPr lang="en-US" sz="3200" b="1" dirty="0"/>
              <a:t>says, “…no worries, I’ve done them; they were as expected”.</a:t>
            </a:r>
          </a:p>
          <a:p>
            <a:pPr marL="114300" indent="0">
              <a:buNone/>
            </a:pPr>
            <a:endParaRPr lang="en-US" sz="3200" dirty="0"/>
          </a:p>
          <a:p>
            <a:pPr marL="114300" indent="0">
              <a:buNone/>
            </a:pPr>
            <a:r>
              <a:rPr lang="en-US" sz="3200" dirty="0"/>
              <a:t>	How do you rate Mike? </a:t>
            </a:r>
          </a:p>
          <a:p>
            <a:pPr marL="114300" indent="0">
              <a:buNone/>
            </a:pPr>
            <a:r>
              <a:rPr lang="en-US" dirty="0"/>
              <a:t>(Honesty, Accuracy, Efficiency, Objectivity)</a:t>
            </a:r>
          </a:p>
          <a:p>
            <a:pPr marL="114300" indent="0">
              <a:buNone/>
            </a:pPr>
            <a:endParaRPr lang="en-US" sz="3200" dirty="0"/>
          </a:p>
          <a:p>
            <a:pPr marL="114300" indent="0">
              <a:buNone/>
            </a:pPr>
            <a:endParaRPr lang="en-US" sz="3200" dirty="0"/>
          </a:p>
          <a:p>
            <a:pPr marL="114300" indent="0" algn="ctr">
              <a:buNone/>
            </a:pPr>
            <a:r>
              <a:rPr lang="en-US" i="1" dirty="0"/>
              <a:t>(continued)</a:t>
            </a:r>
          </a:p>
          <a:p>
            <a:pPr marL="114300" indent="0">
              <a:buNone/>
            </a:pPr>
            <a:r>
              <a:rPr lang="en-US" sz="3200" dirty="0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142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839"/>
    </mc:Choice>
    <mc:Fallback xmlns="">
      <p:transition spd="slow" advTm="90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E7268-EF77-2B43-83BA-F86A3228A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Case Study,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A74C91-980B-B74C-BAA2-479F23E930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sz="2800" dirty="0"/>
              <a:t>The advisor is happy that everything is in place, and asks that the experiments be included in a poster Mike is preparing for a meeting. </a:t>
            </a:r>
          </a:p>
          <a:p>
            <a:pPr marL="114300" indent="0">
              <a:buNone/>
            </a:pPr>
            <a:r>
              <a:rPr lang="en-US" sz="2800" dirty="0"/>
              <a:t>Mike does so, without the – nonexistent – controls. </a:t>
            </a:r>
          </a:p>
          <a:p>
            <a:pPr marL="114300" indent="0">
              <a:buNone/>
            </a:pPr>
            <a:r>
              <a:rPr lang="en-US" sz="2800" dirty="0"/>
              <a:t>At the meeting, </a:t>
            </a:r>
            <a:r>
              <a:rPr lang="en-US" sz="2800" b="1" dirty="0"/>
              <a:t>Mike intentionally steers discussion at his poster away from any consideration of controls</a:t>
            </a:r>
            <a:r>
              <a:rPr lang="en-US" sz="2800" dirty="0"/>
              <a:t>.</a:t>
            </a:r>
          </a:p>
          <a:p>
            <a:pPr marL="114300" indent="0">
              <a:buNone/>
            </a:pPr>
            <a:endParaRPr lang="en-US" sz="2800" dirty="0"/>
          </a:p>
          <a:p>
            <a:pPr marL="114300" indent="0">
              <a:buNone/>
            </a:pPr>
            <a:r>
              <a:rPr lang="en-US" dirty="0"/>
              <a:t>And, now? Honesty, Accuracy, Efficiency, Objectivity</a:t>
            </a:r>
          </a:p>
          <a:p>
            <a:pPr marL="114300" indent="0">
              <a:buNone/>
            </a:pPr>
            <a:endParaRPr lang="en-US" sz="3200" dirty="0"/>
          </a:p>
          <a:p>
            <a:pPr marL="114300" indent="0" algn="ctr">
              <a:buNone/>
            </a:pPr>
            <a:r>
              <a:rPr lang="en-US" i="1" dirty="0"/>
              <a:t>(continued)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470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347"/>
    </mc:Choice>
    <mc:Fallback xmlns="">
      <p:transition spd="slow" advTm="1013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E7268-EF77-2B43-83BA-F86A3228A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Case Study,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A74C91-980B-B74C-BAA2-479F23E930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sz="3200" dirty="0"/>
              <a:t>When Mike returns to lab, he finds that his advisor has incorporated his data into a manuscript just submitted to a journal, </a:t>
            </a:r>
            <a:r>
              <a:rPr lang="en-US" sz="3200" b="1" dirty="0"/>
              <a:t>with the controls mentioned in the text</a:t>
            </a:r>
            <a:r>
              <a:rPr lang="en-US" sz="3200" dirty="0"/>
              <a:t>.</a:t>
            </a:r>
          </a:p>
          <a:p>
            <a:pPr marL="114300" indent="0">
              <a:buNone/>
            </a:pPr>
            <a:endParaRPr lang="en-US" sz="3200" dirty="0"/>
          </a:p>
          <a:p>
            <a:pPr marL="114300" indent="0">
              <a:buNone/>
            </a:pPr>
            <a:r>
              <a:rPr lang="en-US" sz="2800" dirty="0"/>
              <a:t>We’ve focused on Mike …  </a:t>
            </a:r>
          </a:p>
          <a:p>
            <a:pPr marL="114300" indent="0">
              <a:buNone/>
            </a:pPr>
            <a:r>
              <a:rPr lang="en-US" sz="2800" dirty="0"/>
              <a:t>What about the PI?  What is/was their role?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F34219-E30C-3A49-85C9-9CA640DCDEA9}"/>
              </a:ext>
            </a:extLst>
          </p:cNvPr>
          <p:cNvSpPr txBox="1"/>
          <p:nvPr/>
        </p:nvSpPr>
        <p:spPr>
          <a:xfrm>
            <a:off x="8013275" y="6088451"/>
            <a:ext cx="652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pause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063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505"/>
    </mc:Choice>
    <mc:Fallback xmlns="">
      <p:transition spd="slow" advTm="113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  <a:t>Which area(s) does this </a:t>
            </a:r>
            <a:br>
              <a:rPr lang="en-US" dirty="0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</a:br>
            <a:r>
              <a:rPr lang="en-US" dirty="0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  <a:t>case study highlight?</a:t>
            </a:r>
          </a:p>
        </p:txBody>
      </p:sp>
      <p:sp>
        <p:nvSpPr>
          <p:cNvPr id="46082" name="Content Placeholder 5"/>
          <p:cNvSpPr>
            <a:spLocks noGrp="1"/>
          </p:cNvSpPr>
          <p:nvPr>
            <p:ph idx="1"/>
          </p:nvPr>
        </p:nvSpPr>
        <p:spPr>
          <a:xfrm>
            <a:off x="76200" y="2133600"/>
            <a:ext cx="5486400" cy="3886200"/>
          </a:xfrm>
        </p:spPr>
        <p:txBody>
          <a:bodyPr/>
          <a:lstStyle/>
          <a:p>
            <a:pPr>
              <a:lnSpc>
                <a:spcPts val="2400"/>
              </a:lnSpc>
              <a:defRPr/>
            </a:pPr>
            <a:r>
              <a:rPr lang="en-US" sz="2000" b="1" dirty="0"/>
              <a:t>Acquisition and Management of Data</a:t>
            </a:r>
          </a:p>
          <a:p>
            <a:pPr>
              <a:lnSpc>
                <a:spcPts val="2400"/>
              </a:lnSpc>
              <a:defRPr/>
            </a:pPr>
            <a:r>
              <a:rPr lang="en-US" sz="2000" b="1" dirty="0"/>
              <a:t>Collaborative Science</a:t>
            </a:r>
          </a:p>
          <a:p>
            <a:pPr>
              <a:lnSpc>
                <a:spcPts val="2400"/>
              </a:lnSpc>
              <a:defRPr/>
            </a:pPr>
            <a:r>
              <a:rPr lang="en-US" sz="2000" b="1" dirty="0"/>
              <a:t>Conflicts of Interest and Time</a:t>
            </a:r>
          </a:p>
          <a:p>
            <a:pPr>
              <a:lnSpc>
                <a:spcPts val="2400"/>
              </a:lnSpc>
              <a:defRPr/>
            </a:pPr>
            <a:r>
              <a:rPr lang="en-US" sz="2000" b="1" dirty="0"/>
              <a:t>Mentoring</a:t>
            </a:r>
          </a:p>
          <a:p>
            <a:pPr>
              <a:lnSpc>
                <a:spcPts val="2400"/>
              </a:lnSpc>
              <a:defRPr/>
            </a:pPr>
            <a:r>
              <a:rPr lang="en-US" sz="2000" b="1" dirty="0"/>
              <a:t>Peer Review</a:t>
            </a:r>
          </a:p>
          <a:p>
            <a:pPr>
              <a:lnSpc>
                <a:spcPts val="2400"/>
              </a:lnSpc>
              <a:defRPr/>
            </a:pPr>
            <a:r>
              <a:rPr lang="en-US" sz="2000" dirty="0">
                <a:solidFill>
                  <a:schemeClr val="tx1"/>
                </a:solidFill>
              </a:rPr>
              <a:t>Research Misconduct</a:t>
            </a:r>
          </a:p>
          <a:p>
            <a:pPr>
              <a:lnSpc>
                <a:spcPts val="2400"/>
              </a:lnSpc>
              <a:defRPr/>
            </a:pPr>
            <a:r>
              <a:rPr lang="en-US" sz="2000" b="1" dirty="0"/>
              <a:t>Responsible Authorship and Publication</a:t>
            </a:r>
          </a:p>
          <a:p>
            <a:pPr>
              <a:lnSpc>
                <a:spcPts val="2400"/>
              </a:lnSpc>
              <a:defRPr/>
            </a:pPr>
            <a:r>
              <a:rPr lang="en-US" sz="2000" b="1" dirty="0"/>
              <a:t>Scientists as Responsible Members</a:t>
            </a:r>
            <a:br>
              <a:rPr lang="en-US" sz="2000" b="1" dirty="0"/>
            </a:br>
            <a:r>
              <a:rPr lang="en-US" sz="2000" b="1" dirty="0"/>
              <a:t>   of Society</a:t>
            </a:r>
          </a:p>
          <a:p>
            <a:pPr>
              <a:lnSpc>
                <a:spcPts val="2400"/>
              </a:lnSpc>
              <a:defRPr/>
            </a:pPr>
            <a:r>
              <a:rPr lang="en-US" sz="2000" b="1" dirty="0"/>
              <a:t>Use of Animals in Research</a:t>
            </a:r>
          </a:p>
          <a:p>
            <a:pPr>
              <a:lnSpc>
                <a:spcPts val="2400"/>
              </a:lnSpc>
              <a:defRPr/>
            </a:pPr>
            <a:r>
              <a:rPr lang="en-US" sz="2000" b="1" dirty="0"/>
              <a:t>Use of Humans in Research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172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06"/>
    </mc:Choice>
    <mc:Fallback xmlns="">
      <p:transition spd="slow" advTm="32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60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60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60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E7268-EF77-2B43-83BA-F86A3228A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325" y="533400"/>
            <a:ext cx="8261350" cy="1039812"/>
          </a:xfrm>
        </p:spPr>
        <p:txBody>
          <a:bodyPr>
            <a:normAutofit fontScale="90000"/>
          </a:bodyPr>
          <a:lstStyle/>
          <a:p>
            <a:r>
              <a:rPr lang="en-US" sz="2700" b="1" baseline="30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sz="2700" b="1" baseline="300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SDFlies</a:t>
            </a:r>
            <a:r>
              <a:rPr lang="en-US" sz="2700" b="1" baseline="30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2700" b="1" baseline="30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n-US" sz="2700" b="1" baseline="300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BGSOrientation</a:t>
            </a:r>
            <a:r>
              <a:rPr lang="en-US" sz="2700" b="1" baseline="30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#PENNBGS4U</a:t>
            </a:r>
            <a:br>
              <a:rPr lang="en-US" sz="3100" baseline="30000" dirty="0">
                <a:solidFill>
                  <a:srgbClr val="65778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/>
              <a:t>Today’s program:</a:t>
            </a:r>
            <a:br>
              <a:rPr lang="en-US" dirty="0"/>
            </a:b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A74C91-980B-B74C-BAA2-479F23E93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953000"/>
          </a:xfrm>
        </p:spPr>
        <p:txBody>
          <a:bodyPr/>
          <a:lstStyle/>
          <a:p>
            <a:r>
              <a:rPr lang="en-US" b="1" dirty="0"/>
              <a:t>Conducting Research Responsibly</a:t>
            </a:r>
            <a:r>
              <a:rPr lang="en-US" dirty="0"/>
              <a:t> — Steve, ~25min</a:t>
            </a:r>
          </a:p>
          <a:p>
            <a:pPr lvl="1"/>
            <a:r>
              <a:rPr lang="en-US" dirty="0"/>
              <a:t>Theme:    Starting your Professional Life with Rigor</a:t>
            </a:r>
          </a:p>
          <a:p>
            <a:endParaRPr lang="en-US" b="1" dirty="0"/>
          </a:p>
          <a:p>
            <a:r>
              <a:rPr lang="en-US" b="1" dirty="0"/>
              <a:t>Laboratory Notebook </a:t>
            </a:r>
            <a:r>
              <a:rPr lang="en-US" dirty="0"/>
              <a:t>— Steve, ~ 20min</a:t>
            </a:r>
          </a:p>
          <a:p>
            <a:r>
              <a:rPr lang="en-US" dirty="0"/>
              <a:t>Emily, Kara &amp; Ben, ~ 40min total</a:t>
            </a:r>
          </a:p>
          <a:p>
            <a:pPr lvl="1"/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Theme:   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organize,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O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rganize,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ORGANIZE!</a:t>
            </a:r>
          </a:p>
          <a:p>
            <a:endParaRPr lang="en-US" b="1" dirty="0"/>
          </a:p>
          <a:p>
            <a:r>
              <a:rPr lang="en-US" b="1" dirty="0"/>
              <a:t>Set up an Electronic Notebook </a:t>
            </a:r>
            <a:r>
              <a:rPr lang="en-US" dirty="0"/>
              <a:t>— </a:t>
            </a:r>
            <a:r>
              <a:rPr lang="en-US" dirty="0" err="1"/>
              <a:t>LabArchives</a:t>
            </a:r>
            <a:r>
              <a:rPr lang="en-US" dirty="0"/>
              <a:t> </a:t>
            </a:r>
          </a:p>
          <a:p>
            <a:pPr marL="411163" lvl="1" indent="0">
              <a:buNone/>
            </a:pPr>
            <a:r>
              <a:rPr lang="en-US" dirty="0"/>
              <a:t>11AM Remote session, here on the big screen 	</a:t>
            </a:r>
            <a:r>
              <a:rPr lang="en-US" u="sng" dirty="0">
                <a:solidFill>
                  <a:srgbClr val="000068"/>
                </a:solidFill>
                <a:latin typeface="Calibri" panose="020F0502020204030204" pitchFamily="34" charset="0"/>
                <a:hlinkClick r:id="rId4" tooltip="https://labarchives.zoom.us/meeting/register/tZwkde6hrD8tHdCHuRDm4279gsbzmfSadNs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https://labarchives.zoom.us/meeting/register/tZwkde6hrD8tHdCHuRDm4279gsbzmfSadNsl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br>
              <a:rPr lang="en-US" dirty="0"/>
            </a:br>
            <a:r>
              <a:rPr lang="en-US" dirty="0"/>
              <a:t> </a:t>
            </a:r>
          </a:p>
          <a:p>
            <a:pPr marL="114300" indent="0">
              <a:buNone/>
            </a:pPr>
            <a:endParaRPr lang="en-US" sz="32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147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064"/>
    </mc:Choice>
    <mc:Fallback xmlns="">
      <p:transition spd="slow" advTm="127064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Research Misconduct</a:t>
            </a:r>
          </a:p>
        </p:txBody>
      </p:sp>
      <p:sp>
        <p:nvSpPr>
          <p:cNvPr id="47106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800600"/>
          </a:xfrm>
        </p:spPr>
        <p:txBody>
          <a:bodyPr/>
          <a:lstStyle/>
          <a:p>
            <a:pPr marL="114300" indent="0">
              <a:spcAft>
                <a:spcPts val="1800"/>
              </a:spcAft>
              <a:buFont typeface="Arial" charset="0"/>
              <a:buNone/>
            </a:pPr>
            <a:r>
              <a:rPr lang="en-US" sz="2800" dirty="0">
                <a:latin typeface="Century Gothic" charset="0"/>
              </a:rPr>
              <a:t>A definition:</a:t>
            </a:r>
          </a:p>
          <a:p>
            <a:pPr marL="114300" indent="0">
              <a:spcAft>
                <a:spcPts val="1800"/>
              </a:spcAft>
              <a:buFont typeface="Arial" charset="0"/>
              <a:buNone/>
            </a:pPr>
            <a:r>
              <a:rPr lang="en-US" sz="2800" b="1" dirty="0">
                <a:solidFill>
                  <a:srgbClr val="3366FF"/>
                </a:solidFill>
                <a:latin typeface="Century Gothic" charset="0"/>
              </a:rPr>
              <a:t>Fabrication</a:t>
            </a:r>
            <a:r>
              <a:rPr lang="en-US" sz="2800" dirty="0">
                <a:latin typeface="Century Gothic" charset="0"/>
              </a:rPr>
              <a:t>, </a:t>
            </a:r>
            <a:r>
              <a:rPr lang="en-US" sz="2800" b="1" dirty="0">
                <a:solidFill>
                  <a:srgbClr val="3366FF"/>
                </a:solidFill>
                <a:latin typeface="Century Gothic" charset="0"/>
              </a:rPr>
              <a:t>falsification</a:t>
            </a:r>
            <a:r>
              <a:rPr lang="en-US" sz="2800" dirty="0">
                <a:latin typeface="Century Gothic" charset="0"/>
              </a:rPr>
              <a:t>, </a:t>
            </a:r>
            <a:r>
              <a:rPr lang="en-US" sz="2800" b="1" dirty="0">
                <a:solidFill>
                  <a:srgbClr val="3366FF"/>
                </a:solidFill>
                <a:latin typeface="Century Gothic" charset="0"/>
              </a:rPr>
              <a:t>plagiarism</a:t>
            </a:r>
            <a:r>
              <a:rPr lang="en-US" sz="2800" dirty="0">
                <a:latin typeface="Century Gothic" charset="0"/>
              </a:rPr>
              <a:t>, or other </a:t>
            </a:r>
            <a:r>
              <a:rPr lang="en-US" sz="2800" b="1" dirty="0">
                <a:solidFill>
                  <a:srgbClr val="3366FF"/>
                </a:solidFill>
                <a:latin typeface="Century Gothic" charset="0"/>
              </a:rPr>
              <a:t>serious deviation </a:t>
            </a:r>
            <a:r>
              <a:rPr lang="en-US" sz="2800" dirty="0">
                <a:latin typeface="Century Gothic" charset="0"/>
              </a:rPr>
              <a:t>from accepted practices in…” </a:t>
            </a:r>
          </a:p>
          <a:p>
            <a:pPr lvl="1"/>
            <a:r>
              <a:rPr lang="en-US" sz="2400" dirty="0">
                <a:latin typeface="Century Gothic" charset="0"/>
              </a:rPr>
              <a:t>Proposing</a:t>
            </a:r>
          </a:p>
          <a:p>
            <a:pPr lvl="1"/>
            <a:r>
              <a:rPr lang="en-US" sz="2400" dirty="0">
                <a:latin typeface="Century Gothic" charset="0"/>
              </a:rPr>
              <a:t>Performing</a:t>
            </a:r>
          </a:p>
          <a:p>
            <a:pPr lvl="1"/>
            <a:r>
              <a:rPr lang="en-US" sz="2400" dirty="0">
                <a:latin typeface="Century Gothic" charset="0"/>
              </a:rPr>
              <a:t>Reviewing</a:t>
            </a:r>
          </a:p>
          <a:p>
            <a:pPr lvl="1"/>
            <a:r>
              <a:rPr lang="en-US" sz="2400" dirty="0">
                <a:latin typeface="Century Gothic" charset="0"/>
              </a:rPr>
              <a:t>Reporting</a:t>
            </a:r>
            <a:endParaRPr lang="en-US" dirty="0">
              <a:latin typeface="Century Gothic" charset="0"/>
            </a:endParaRPr>
          </a:p>
          <a:p>
            <a:pPr lvl="1">
              <a:buFont typeface="Arial" charset="0"/>
              <a:buNone/>
            </a:pPr>
            <a:r>
              <a:rPr lang="en-US" sz="2800">
                <a:latin typeface="Century Gothic" charset="0"/>
              </a:rPr>
              <a:t>                …research </a:t>
            </a:r>
            <a:r>
              <a:rPr lang="en-US" sz="2800" dirty="0">
                <a:latin typeface="Century Gothic" charset="0"/>
              </a:rPr>
              <a:t>results.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616"/>
    </mc:Choice>
    <mc:Fallback xmlns="">
      <p:transition spd="slow" advTm="60616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  <a:t>The goal of your RCR training:</a:t>
            </a:r>
          </a:p>
        </p:txBody>
      </p:sp>
      <p:sp>
        <p:nvSpPr>
          <p:cNvPr id="46082" name="Content Placeholder 5"/>
          <p:cNvSpPr>
            <a:spLocks noGrp="1"/>
          </p:cNvSpPr>
          <p:nvPr>
            <p:ph idx="1"/>
          </p:nvPr>
        </p:nvSpPr>
        <p:spPr>
          <a:xfrm>
            <a:off x="76200" y="2133600"/>
            <a:ext cx="5486400" cy="3886200"/>
          </a:xfrm>
        </p:spPr>
        <p:txBody>
          <a:bodyPr/>
          <a:lstStyle/>
          <a:p>
            <a:pPr>
              <a:lnSpc>
                <a:spcPts val="2400"/>
              </a:lnSpc>
              <a:defRPr/>
            </a:pPr>
            <a:r>
              <a:rPr lang="en-US" sz="2000" b="1" dirty="0">
                <a:latin typeface="Century Gothic" charset="0"/>
              </a:rPr>
              <a:t>Acquisition and Management of Data</a:t>
            </a:r>
          </a:p>
          <a:p>
            <a:pPr>
              <a:lnSpc>
                <a:spcPts val="2400"/>
              </a:lnSpc>
              <a:defRPr/>
            </a:pPr>
            <a:r>
              <a:rPr lang="en-US" sz="2000" b="1" dirty="0">
                <a:latin typeface="Century Gothic" charset="0"/>
              </a:rPr>
              <a:t>Collaborative Science</a:t>
            </a:r>
          </a:p>
          <a:p>
            <a:pPr>
              <a:lnSpc>
                <a:spcPts val="2400"/>
              </a:lnSpc>
              <a:defRPr/>
            </a:pPr>
            <a:r>
              <a:rPr lang="en-US" sz="2000" b="1" dirty="0">
                <a:latin typeface="Century Gothic" charset="0"/>
              </a:rPr>
              <a:t>Conflicts of Interest and Time</a:t>
            </a:r>
          </a:p>
          <a:p>
            <a:pPr>
              <a:lnSpc>
                <a:spcPts val="2400"/>
              </a:lnSpc>
              <a:defRPr/>
            </a:pPr>
            <a:r>
              <a:rPr lang="en-US" sz="2000" b="1" dirty="0">
                <a:latin typeface="Century Gothic" charset="0"/>
              </a:rPr>
              <a:t>Mentoring</a:t>
            </a:r>
          </a:p>
          <a:p>
            <a:pPr>
              <a:lnSpc>
                <a:spcPts val="2400"/>
              </a:lnSpc>
              <a:defRPr/>
            </a:pPr>
            <a:r>
              <a:rPr lang="en-US" sz="2000" b="1" dirty="0">
                <a:latin typeface="Century Gothic" charset="0"/>
              </a:rPr>
              <a:t>Peer Review</a:t>
            </a:r>
          </a:p>
          <a:p>
            <a:pPr>
              <a:lnSpc>
                <a:spcPts val="2400"/>
              </a:lnSpc>
              <a:defRPr/>
            </a:pPr>
            <a:r>
              <a:rPr lang="en-US" sz="2000" b="1" dirty="0">
                <a:solidFill>
                  <a:schemeClr val="tx1"/>
                </a:solidFill>
                <a:latin typeface="Century Gothic" charset="0"/>
              </a:rPr>
              <a:t>Research Misconduct</a:t>
            </a:r>
          </a:p>
          <a:p>
            <a:pPr>
              <a:lnSpc>
                <a:spcPts val="2400"/>
              </a:lnSpc>
              <a:defRPr/>
            </a:pPr>
            <a:r>
              <a:rPr lang="en-US" sz="2000" b="1" dirty="0">
                <a:latin typeface="Century Gothic" charset="0"/>
              </a:rPr>
              <a:t>Responsible Authorship and Publication</a:t>
            </a:r>
          </a:p>
          <a:p>
            <a:pPr>
              <a:lnSpc>
                <a:spcPts val="2400"/>
              </a:lnSpc>
              <a:defRPr/>
            </a:pPr>
            <a:r>
              <a:rPr lang="en-US" sz="2000" b="1" dirty="0">
                <a:latin typeface="Century Gothic" charset="0"/>
              </a:rPr>
              <a:t>Scientists as Responsible Members</a:t>
            </a:r>
            <a:br>
              <a:rPr lang="en-US" sz="2000" b="1" dirty="0">
                <a:latin typeface="Century Gothic" charset="0"/>
              </a:rPr>
            </a:br>
            <a:r>
              <a:rPr lang="en-US" sz="2000" b="1" dirty="0">
                <a:latin typeface="Century Gothic" charset="0"/>
              </a:rPr>
              <a:t>   of Society</a:t>
            </a:r>
          </a:p>
          <a:p>
            <a:pPr>
              <a:lnSpc>
                <a:spcPts val="2400"/>
              </a:lnSpc>
              <a:defRPr/>
            </a:pPr>
            <a:r>
              <a:rPr lang="en-US" sz="2000" b="1" dirty="0">
                <a:latin typeface="Century Gothic" charset="0"/>
              </a:rPr>
              <a:t>Use of Animals in Research</a:t>
            </a:r>
          </a:p>
          <a:p>
            <a:pPr>
              <a:lnSpc>
                <a:spcPts val="2400"/>
              </a:lnSpc>
              <a:defRPr/>
            </a:pPr>
            <a:r>
              <a:rPr lang="en-US" sz="2000" b="1" dirty="0">
                <a:latin typeface="Century Gothic" charset="0"/>
              </a:rPr>
              <a:t>Use of Humans in Research</a:t>
            </a:r>
          </a:p>
        </p:txBody>
      </p:sp>
      <p:pic>
        <p:nvPicPr>
          <p:cNvPr id="2662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3741521"/>
            <a:ext cx="3124200" cy="220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Right Brace 38"/>
          <p:cNvSpPr/>
          <p:nvPr/>
        </p:nvSpPr>
        <p:spPr>
          <a:xfrm>
            <a:off x="5181600" y="2286000"/>
            <a:ext cx="533400" cy="3733800"/>
          </a:xfrm>
          <a:prstGeom prst="rightBrac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4E85FD-FA41-8B49-A488-FDB67012F937}"/>
              </a:ext>
            </a:extLst>
          </p:cNvPr>
          <p:cNvSpPr/>
          <p:nvPr/>
        </p:nvSpPr>
        <p:spPr>
          <a:xfrm>
            <a:off x="6172200" y="2341882"/>
            <a:ext cx="2477153" cy="132343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Provide you with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tools to 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anticipate matters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arising in these areas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42"/>
    </mc:Choice>
    <mc:Fallback xmlns="">
      <p:transition spd="slow" advTm="30842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RCR will be continual during your time here</a:t>
            </a:r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xfrm>
            <a:off x="441325" y="1447800"/>
            <a:ext cx="8229600" cy="3124200"/>
          </a:xfrm>
        </p:spPr>
        <p:txBody>
          <a:bodyPr/>
          <a:lstStyle/>
          <a:p>
            <a:pPr lvl="1"/>
            <a:endParaRPr lang="en-US" sz="2400" b="1" dirty="0">
              <a:solidFill>
                <a:srgbClr val="FF0000"/>
              </a:solidFill>
              <a:latin typeface="Century Gothic" charset="0"/>
            </a:endParaRPr>
          </a:p>
          <a:p>
            <a:pPr lvl="1"/>
            <a:r>
              <a:rPr lang="en-US" sz="2400" b="1" dirty="0">
                <a:solidFill>
                  <a:srgbClr val="FF0000"/>
                </a:solidFill>
                <a:latin typeface="Century Gothic" charset="0"/>
              </a:rPr>
              <a:t>On-line instruction</a:t>
            </a:r>
            <a:r>
              <a:rPr lang="en-US" sz="2400" dirty="0">
                <a:latin typeface="Century Gothic" charset="0"/>
              </a:rPr>
              <a:t> in Years 1–4 (‘</a:t>
            </a:r>
            <a:r>
              <a:rPr lang="en-US" sz="2400" dirty="0" err="1">
                <a:latin typeface="Century Gothic" charset="0"/>
              </a:rPr>
              <a:t>Knowledgelink</a:t>
            </a:r>
            <a:r>
              <a:rPr lang="en-US" sz="2400" dirty="0">
                <a:latin typeface="Century Gothic" charset="0"/>
              </a:rPr>
              <a:t>’)</a:t>
            </a:r>
          </a:p>
          <a:p>
            <a:pPr lvl="1"/>
            <a:endParaRPr lang="en-US" sz="2400" b="1" dirty="0">
              <a:solidFill>
                <a:srgbClr val="FF0000"/>
              </a:solidFill>
              <a:latin typeface="Century Gothic" charset="0"/>
            </a:endParaRPr>
          </a:p>
          <a:p>
            <a:pPr lvl="1"/>
            <a:r>
              <a:rPr lang="en-US" sz="2400" b="1" dirty="0">
                <a:solidFill>
                  <a:srgbClr val="FF0000"/>
                </a:solidFill>
                <a:latin typeface="Century Gothic" charset="0"/>
              </a:rPr>
              <a:t>Workshops based on Case studies </a:t>
            </a:r>
            <a:r>
              <a:rPr lang="en-US" sz="2400" dirty="0">
                <a:latin typeface="Century Gothic" charset="0"/>
              </a:rPr>
              <a:t>in Years 2–4</a:t>
            </a:r>
          </a:p>
          <a:p>
            <a:pPr lvl="2"/>
            <a:r>
              <a:rPr lang="en-US" sz="2000" dirty="0">
                <a:latin typeface="Century Gothic" charset="0"/>
              </a:rPr>
              <a:t>Year 2: Research misconduct, Data management; 	</a:t>
            </a:r>
            <a:r>
              <a:rPr lang="en-US" sz="2000" dirty="0"/>
              <a:t>Inclusivity, Diversity &amp; Equity in Science </a:t>
            </a:r>
            <a:endParaRPr lang="en-US" sz="2000" dirty="0">
              <a:latin typeface="Century Gothic" charset="0"/>
            </a:endParaRPr>
          </a:p>
          <a:p>
            <a:pPr lvl="2"/>
            <a:r>
              <a:rPr lang="en-US" sz="2000" dirty="0">
                <a:latin typeface="Century Gothic" charset="0"/>
              </a:rPr>
              <a:t>Year 3: Collaborative science, Mentorship, Animal and 		human subjects</a:t>
            </a:r>
          </a:p>
          <a:p>
            <a:pPr lvl="2"/>
            <a:r>
              <a:rPr lang="en-US" sz="2000" dirty="0">
                <a:latin typeface="Century Gothic" charset="0"/>
              </a:rPr>
              <a:t>Year 4: Conflict of interest, Responsible authorship/</a:t>
            </a:r>
            <a:br>
              <a:rPr lang="en-US" sz="2000" dirty="0">
                <a:latin typeface="Century Gothic" charset="0"/>
              </a:rPr>
            </a:br>
            <a:r>
              <a:rPr lang="en-US" sz="2000" dirty="0">
                <a:latin typeface="Century Gothic" charset="0"/>
              </a:rPr>
              <a:t>    		publication, Peer review</a:t>
            </a:r>
          </a:p>
          <a:p>
            <a:pPr lvl="2"/>
            <a:endParaRPr lang="en-US" sz="2000" dirty="0">
              <a:latin typeface="Century Gothic" charset="0"/>
            </a:endParaRPr>
          </a:p>
          <a:p>
            <a:pPr lvl="1"/>
            <a:endParaRPr lang="en-US" sz="2400" b="1" dirty="0">
              <a:solidFill>
                <a:srgbClr val="FF0000"/>
              </a:solidFill>
              <a:latin typeface="Century Gothic" charset="0"/>
            </a:endParaRPr>
          </a:p>
          <a:p>
            <a:pPr lvl="1"/>
            <a:r>
              <a:rPr lang="en-US" sz="2400" b="1" dirty="0">
                <a:solidFill>
                  <a:srgbClr val="FF0000"/>
                </a:solidFill>
                <a:latin typeface="Century Gothic" charset="0"/>
              </a:rPr>
              <a:t>RCR-focused lab meetings</a:t>
            </a:r>
            <a:r>
              <a:rPr lang="en-US" sz="2400" dirty="0">
                <a:latin typeface="Century Gothic" charset="0"/>
              </a:rPr>
              <a:t> in Years 3–5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193151-2FF9-704B-864C-C9CDFA870528}"/>
              </a:ext>
            </a:extLst>
          </p:cNvPr>
          <p:cNvSpPr/>
          <p:nvPr/>
        </p:nvSpPr>
        <p:spPr>
          <a:xfrm>
            <a:off x="1752600" y="5380979"/>
            <a:ext cx="88890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entury Gothic" charset="0"/>
              </a:rPr>
              <a:t>BGS Case Study </a:t>
            </a:r>
            <a:r>
              <a:rPr lang="en-US" b="1" dirty="0">
                <a:latin typeface="Century Gothic" charset="0"/>
              </a:rPr>
              <a:t>Resources …</a:t>
            </a:r>
            <a:endParaRPr lang="en-US" dirty="0">
              <a:latin typeface="Century Gothic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67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48"/>
    </mc:Choice>
    <mc:Fallback xmlns="">
      <p:transition spd="slow" advTm="70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E0A90-6F9F-E943-8339-57CCC6C9D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BGS RCR/SRR Website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6E628CC-9016-3D44-B22C-9809DBC9F4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65" y="1752600"/>
            <a:ext cx="8549135" cy="4800600"/>
          </a:xfrm>
        </p:spPr>
      </p:pic>
      <p:sp>
        <p:nvSpPr>
          <p:cNvPr id="4" name="Left Arrow 3">
            <a:extLst>
              <a:ext uri="{FF2B5EF4-FFF2-40B4-BE49-F238E27FC236}">
                <a16:creationId xmlns:a16="http://schemas.microsoft.com/office/drawing/2014/main" id="{C3E286A2-366F-1548-9781-CA136E50D7BD}"/>
              </a:ext>
            </a:extLst>
          </p:cNvPr>
          <p:cNvSpPr/>
          <p:nvPr/>
        </p:nvSpPr>
        <p:spPr>
          <a:xfrm>
            <a:off x="1752600" y="4000500"/>
            <a:ext cx="609600" cy="1524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91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59"/>
    </mc:Choice>
    <mc:Fallback xmlns="">
      <p:transition spd="slow" advTm="9759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E0A90-6F9F-E943-8339-57CCC6C9D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BGS RCR/SRR Website</a:t>
            </a:r>
            <a:br>
              <a:rPr lang="en-US" dirty="0"/>
            </a:br>
            <a:r>
              <a:rPr lang="en-US" sz="1400" cap="none" dirty="0"/>
              <a:t>http://</a:t>
            </a:r>
            <a:r>
              <a:rPr lang="en-US" sz="1400" cap="none" dirty="0" err="1"/>
              <a:t>bit.ly</a:t>
            </a:r>
            <a:r>
              <a:rPr lang="en-US" sz="1400" cap="none" dirty="0"/>
              <a:t>/BGS_RCR_UPENN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4C16814-2523-5746-86E8-0B5D6556C4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" y="1752599"/>
            <a:ext cx="8549640" cy="4881739"/>
          </a:xfr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F5D3646B-0EF0-3C44-B1D3-D76E8F51A5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05255" y="304800"/>
            <a:ext cx="1295400" cy="1295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BC3B59-AD83-014A-8008-66F2DE8F0887}"/>
              </a:ext>
            </a:extLst>
          </p:cNvPr>
          <p:cNvSpPr txBox="1"/>
          <p:nvPr/>
        </p:nvSpPr>
        <p:spPr>
          <a:xfrm>
            <a:off x="5614555" y="3505200"/>
            <a:ext cx="2438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</a:rPr>
              <a:t>Sydney Cason</a:t>
            </a:r>
          </a:p>
          <a:p>
            <a:pPr algn="ctr"/>
            <a:r>
              <a:rPr lang="en-US" b="1" dirty="0">
                <a:solidFill>
                  <a:srgbClr val="7030A0"/>
                </a:solidFill>
              </a:rPr>
              <a:t>&amp;</a:t>
            </a:r>
          </a:p>
          <a:p>
            <a:pPr algn="ctr"/>
            <a:r>
              <a:rPr lang="en-US" b="1" dirty="0">
                <a:solidFill>
                  <a:srgbClr val="7030A0"/>
                </a:solidFill>
              </a:rPr>
              <a:t>Alice </a:t>
            </a:r>
            <a:r>
              <a:rPr lang="en-US" b="1" dirty="0" err="1">
                <a:solidFill>
                  <a:srgbClr val="7030A0"/>
                </a:solidFill>
              </a:rPr>
              <a:t>Sukhina</a:t>
            </a:r>
            <a:r>
              <a:rPr lang="en-US" b="1" dirty="0">
                <a:solidFill>
                  <a:srgbClr val="7030A0"/>
                </a:solidFill>
              </a:rPr>
              <a:t>:</a:t>
            </a:r>
          </a:p>
          <a:p>
            <a:pPr algn="ctr"/>
            <a:r>
              <a:rPr lang="en-US" dirty="0"/>
              <a:t>Updated narratives (more real-lab-life;</a:t>
            </a:r>
          </a:p>
          <a:p>
            <a:pPr algn="ctr"/>
            <a:r>
              <a:rPr lang="en-US" dirty="0"/>
              <a:t>more inclusive)</a:t>
            </a:r>
          </a:p>
        </p:txBody>
      </p:sp>
    </p:spTree>
    <p:extLst>
      <p:ext uri="{BB962C8B-B14F-4D97-AF65-F5344CB8AC3E}">
        <p14:creationId xmlns:p14="http://schemas.microsoft.com/office/powerpoint/2010/main" val="368129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13"/>
    </mc:Choice>
    <mc:Fallback xmlns="">
      <p:transition spd="slow" advTm="20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07988"/>
            <a:ext cx="8718550" cy="10398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Training in </a:t>
            </a:r>
            <a:r>
              <a:rPr lang="en-US" u="sng" dirty="0"/>
              <a:t>S</a:t>
            </a:r>
            <a:r>
              <a:rPr lang="en-US" dirty="0"/>
              <a:t>cientific </a:t>
            </a:r>
            <a:r>
              <a:rPr lang="en-US" u="sng" dirty="0"/>
              <a:t>R</a:t>
            </a:r>
            <a:r>
              <a:rPr lang="en-US" dirty="0"/>
              <a:t>igor and </a:t>
            </a:r>
            <a:r>
              <a:rPr lang="en-US" u="sng" dirty="0"/>
              <a:t>R</a:t>
            </a:r>
            <a:r>
              <a:rPr lang="en-US" dirty="0"/>
              <a:t>eproducibility (SRR)</a:t>
            </a:r>
          </a:p>
        </p:txBody>
      </p:sp>
      <p:sp>
        <p:nvSpPr>
          <p:cNvPr id="30722" name="Content Placeholder 2"/>
          <p:cNvSpPr>
            <a:spLocks noGrp="1"/>
          </p:cNvSpPr>
          <p:nvPr>
            <p:ph idx="1"/>
          </p:nvPr>
        </p:nvSpPr>
        <p:spPr>
          <a:xfrm>
            <a:off x="128888" y="2705100"/>
            <a:ext cx="8686800" cy="2819400"/>
          </a:xfrm>
        </p:spPr>
        <p:txBody>
          <a:bodyPr/>
          <a:lstStyle/>
          <a:p>
            <a:r>
              <a:rPr lang="en-US" b="1" dirty="0">
                <a:latin typeface="Century Gothic" charset="0"/>
              </a:rPr>
              <a:t>SRR</a:t>
            </a:r>
            <a:r>
              <a:rPr lang="en-US" dirty="0">
                <a:latin typeface="Century Gothic" charset="0"/>
              </a:rPr>
              <a:t> is related to the ethical conduct of research (RCR).</a:t>
            </a:r>
          </a:p>
          <a:p>
            <a:endParaRPr lang="en-US" dirty="0">
              <a:latin typeface="Century Gothic" charset="0"/>
            </a:endParaRPr>
          </a:p>
          <a:p>
            <a:r>
              <a:rPr lang="en-US" dirty="0">
                <a:latin typeface="Century Gothic" charset="0"/>
              </a:rPr>
              <a:t>Rigorous Experimental Design; Authenticate Reagents;</a:t>
            </a:r>
          </a:p>
          <a:p>
            <a:pPr marL="114300" indent="0">
              <a:buNone/>
            </a:pPr>
            <a:r>
              <a:rPr lang="en-US" dirty="0">
                <a:latin typeface="Century Gothic" charset="0"/>
              </a:rPr>
              <a:t>		Transparent Protocols.</a:t>
            </a:r>
          </a:p>
          <a:p>
            <a:pPr marL="114300" indent="0">
              <a:buNone/>
            </a:pPr>
            <a:endParaRPr lang="en-US" dirty="0">
              <a:latin typeface="Century Gothic" charset="0"/>
            </a:endParaRPr>
          </a:p>
          <a:p>
            <a:pPr marL="114300" indent="0">
              <a:buNone/>
            </a:pPr>
            <a:endParaRPr lang="en-US" dirty="0">
              <a:latin typeface="Century Gothic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45CB5A-2FE5-5F44-A20D-0F1D75A3AA0C}"/>
              </a:ext>
            </a:extLst>
          </p:cNvPr>
          <p:cNvSpPr txBox="1"/>
          <p:nvPr/>
        </p:nvSpPr>
        <p:spPr>
          <a:xfrm>
            <a:off x="457200" y="5075192"/>
            <a:ext cx="7603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  <a:cs typeface="Arial" panose="020B0604020202020204" pitchFamily="34" charset="0"/>
              </a:rPr>
              <a:t>**Tomorrow, Kurt </a:t>
            </a:r>
            <a:r>
              <a:rPr lang="en-US" dirty="0" err="1">
                <a:latin typeface="+mn-lt"/>
                <a:cs typeface="Arial" panose="020B0604020202020204" pitchFamily="34" charset="0"/>
              </a:rPr>
              <a:t>Engleka</a:t>
            </a:r>
            <a:r>
              <a:rPr lang="en-US" dirty="0">
                <a:latin typeface="+mn-lt"/>
                <a:cs typeface="Arial" panose="020B0604020202020204" pitchFamily="34" charset="0"/>
              </a:rPr>
              <a:t>: </a:t>
            </a:r>
            <a:r>
              <a:rPr lang="en-US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Ready, Set, Experiment!</a:t>
            </a:r>
            <a:endParaRPr lang="en-US" dirty="0">
              <a:solidFill>
                <a:srgbClr val="FF0000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653"/>
    </mc:Choice>
    <mc:Fallback xmlns="">
      <p:transition spd="slow" advTm="96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E7268-EF77-2B43-83BA-F86A3228A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 Sum up: </a:t>
            </a:r>
            <a:br>
              <a:rPr lang="en-US" dirty="0"/>
            </a:br>
            <a:r>
              <a:rPr lang="en-US" dirty="0"/>
              <a:t>these ARE </a:t>
            </a:r>
            <a:r>
              <a:rPr lang="en-US" dirty="0">
                <a:solidFill>
                  <a:srgbClr val="FF0000"/>
                </a:solidFill>
              </a:rPr>
              <a:t>your</a:t>
            </a:r>
            <a:r>
              <a:rPr lang="en-US" dirty="0"/>
              <a:t> QUALITIES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A74C91-980B-B74C-BAA2-479F23E93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953000"/>
          </a:xfrm>
        </p:spPr>
        <p:txBody>
          <a:bodyPr/>
          <a:lstStyle/>
          <a:p>
            <a:r>
              <a:rPr lang="en-US" b="1" dirty="0"/>
              <a:t>HONESTY</a:t>
            </a:r>
            <a:r>
              <a:rPr lang="en-US" dirty="0"/>
              <a:t> — conveying information truthfully and honoring commitments,</a:t>
            </a:r>
          </a:p>
          <a:p>
            <a:endParaRPr lang="en-US" b="1" dirty="0"/>
          </a:p>
          <a:p>
            <a:r>
              <a:rPr lang="en-US" b="1" dirty="0"/>
              <a:t>ACCURACY</a:t>
            </a:r>
            <a:r>
              <a:rPr lang="en-US" dirty="0"/>
              <a:t>— reporting findings precisely and taking care to avoid errors,</a:t>
            </a:r>
          </a:p>
          <a:p>
            <a:endParaRPr lang="en-US" b="1" dirty="0"/>
          </a:p>
          <a:p>
            <a:r>
              <a:rPr lang="en-US" b="1" dirty="0"/>
              <a:t>EFFICIENCY</a:t>
            </a:r>
            <a:r>
              <a:rPr lang="en-US" dirty="0"/>
              <a:t>— using resources wisely and avoiding waste, and</a:t>
            </a:r>
          </a:p>
          <a:p>
            <a:endParaRPr lang="en-US" b="1" dirty="0"/>
          </a:p>
          <a:p>
            <a:r>
              <a:rPr lang="en-US" b="1" dirty="0"/>
              <a:t>OBJECTIVITY</a:t>
            </a:r>
            <a:r>
              <a:rPr lang="en-US" dirty="0"/>
              <a:t>— letting the facts speak for themselves and avoiding improper bias.</a:t>
            </a:r>
          </a:p>
          <a:p>
            <a:pPr marL="114300" indent="0">
              <a:buNone/>
            </a:pP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46949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67"/>
    </mc:Choice>
    <mc:Fallback xmlns="">
      <p:transition spd="slow" advTm="34067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E7268-EF77-2B43-83BA-F86A3228A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YOUR PRIMARY GOAL?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A74C91-980B-B74C-BAA2-479F23E93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953000"/>
          </a:xfrm>
        </p:spPr>
        <p:txBody>
          <a:bodyPr/>
          <a:lstStyle/>
          <a:p>
            <a:pPr marL="114300" indent="0">
              <a:buNone/>
            </a:pP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E68D24-1EA0-104E-86F9-84924B87B0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500" y="2667000"/>
            <a:ext cx="2425700" cy="2565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A1E8560-24B2-7541-B748-3236E43C40F0}"/>
              </a:ext>
            </a:extLst>
          </p:cNvPr>
          <p:cNvSpPr/>
          <p:nvPr/>
        </p:nvSpPr>
        <p:spPr>
          <a:xfrm>
            <a:off x="447221" y="1969690"/>
            <a:ext cx="83612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CREATING YOUR ‘PROFESSIONAL SELF’: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4878E38-CFA6-9241-807A-6435F7112309}"/>
              </a:ext>
            </a:extLst>
          </p:cNvPr>
          <p:cNvSpPr/>
          <p:nvPr/>
        </p:nvSpPr>
        <p:spPr>
          <a:xfrm>
            <a:off x="3394242" y="3352800"/>
            <a:ext cx="11777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Be here</a:t>
            </a:r>
            <a:endParaRPr lang="en-US" dirty="0"/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E2D6CFBB-63E6-7240-A7B9-492F4C9054B7}"/>
              </a:ext>
            </a:extLst>
          </p:cNvPr>
          <p:cNvCxnSpPr>
            <a:cxnSpLocks/>
          </p:cNvCxnSpPr>
          <p:nvPr/>
        </p:nvCxnSpPr>
        <p:spPr>
          <a:xfrm>
            <a:off x="4572000" y="3650576"/>
            <a:ext cx="2963635" cy="849878"/>
          </a:xfrm>
          <a:prstGeom prst="bentConnector3">
            <a:avLst>
              <a:gd name="adj1" fmla="val 50000"/>
            </a:avLst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C3CAB3F6-5A4E-144D-B782-10CA7E33A1B9}"/>
              </a:ext>
            </a:extLst>
          </p:cNvPr>
          <p:cNvSpPr/>
          <p:nvPr/>
        </p:nvSpPr>
        <p:spPr>
          <a:xfrm>
            <a:off x="1024037" y="2694717"/>
            <a:ext cx="48582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Be the right shoulders to stand on!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00F340-861F-BF4C-A386-9E2EF7CF1518}"/>
              </a:ext>
            </a:extLst>
          </p:cNvPr>
          <p:cNvSpPr txBox="1"/>
          <p:nvPr/>
        </p:nvSpPr>
        <p:spPr>
          <a:xfrm>
            <a:off x="1148312" y="4913718"/>
            <a:ext cx="387798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By carrying out your science:</a:t>
            </a:r>
          </a:p>
          <a:p>
            <a:pPr algn="ctr"/>
            <a:r>
              <a:rPr lang="en-US" b="1" dirty="0"/>
              <a:t>	Responsibly</a:t>
            </a:r>
          </a:p>
          <a:p>
            <a:pPr algn="ctr"/>
            <a:r>
              <a:rPr lang="en-US" b="1" dirty="0"/>
              <a:t>	Reproducibly</a:t>
            </a:r>
          </a:p>
          <a:p>
            <a:pPr algn="ctr"/>
            <a:r>
              <a:rPr lang="en-US" b="1" dirty="0"/>
              <a:t>		&amp; with Rigor!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870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85"/>
    </mc:Choice>
    <mc:Fallback xmlns="">
      <p:transition spd="slow" advTm="39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E7268-EF77-2B43-83BA-F86A3228A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325" y="533400"/>
            <a:ext cx="8261350" cy="1039812"/>
          </a:xfrm>
        </p:spPr>
        <p:txBody>
          <a:bodyPr>
            <a:normAutofit fontScale="90000"/>
          </a:bodyPr>
          <a:lstStyle/>
          <a:p>
            <a:r>
              <a:rPr lang="en-US" sz="2700" b="1" baseline="30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sz="2700" b="1" baseline="300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SDFlies</a:t>
            </a:r>
            <a:r>
              <a:rPr lang="en-US" sz="2700" b="1" baseline="30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2700" b="1" baseline="30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n-US" sz="2700" b="1" baseline="300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BGSOrientation</a:t>
            </a:r>
            <a:r>
              <a:rPr lang="en-US" sz="2700" b="1" baseline="30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#pennbgs4u</a:t>
            </a:r>
            <a:br>
              <a:rPr lang="en-US" sz="3100" baseline="30000" dirty="0">
                <a:solidFill>
                  <a:srgbClr val="65778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/>
              <a:t>Today’s program:</a:t>
            </a:r>
            <a:br>
              <a:rPr lang="en-US" dirty="0"/>
            </a:b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A74C91-980B-B74C-BAA2-479F23E93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953000"/>
          </a:xfrm>
        </p:spPr>
        <p:txBody>
          <a:bodyPr/>
          <a:lstStyle/>
          <a:p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Conducting Research Responsibly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 — Steve, ~25min</a:t>
            </a:r>
          </a:p>
          <a:p>
            <a:pPr lvl="1"/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Theme:    Starting your Professional Life with Rigor</a:t>
            </a:r>
          </a:p>
          <a:p>
            <a:endParaRPr lang="en-US" b="1" dirty="0"/>
          </a:p>
          <a:p>
            <a:r>
              <a:rPr lang="en-US" b="1" dirty="0"/>
              <a:t>Laboratory Notebook </a:t>
            </a:r>
            <a:r>
              <a:rPr lang="en-US" dirty="0"/>
              <a:t>— Steve, ~ 20min</a:t>
            </a:r>
          </a:p>
          <a:p>
            <a:r>
              <a:rPr lang="en-US" dirty="0"/>
              <a:t>Emily, Kara &amp; Ben, ~ 40min total</a:t>
            </a:r>
          </a:p>
          <a:p>
            <a:pPr lvl="1"/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Theme:   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organize,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O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rganize,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ORGANIZE!</a:t>
            </a:r>
          </a:p>
          <a:p>
            <a:endParaRPr lang="en-US" b="1" dirty="0"/>
          </a:p>
          <a:p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Set up an Electronic Notebook 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— </a:t>
            </a:r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LabArchives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Remote session on the BRB Screen  ~50min</a:t>
            </a:r>
            <a:endParaRPr lang="en-US" sz="32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824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064"/>
    </mc:Choice>
    <mc:Fallback xmlns="">
      <p:transition spd="slow" advTm="127064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59694"/>
            <a:ext cx="4332224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TextBox 6"/>
          <p:cNvSpPr txBox="1">
            <a:spLocks noChangeArrowheads="1"/>
          </p:cNvSpPr>
          <p:nvPr/>
        </p:nvSpPr>
        <p:spPr bwMode="auto">
          <a:xfrm>
            <a:off x="381000" y="5564895"/>
            <a:ext cx="314650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George Cattermole – The Scribe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D0865EA-5BA7-3B46-83EA-3933539B7FB5}"/>
              </a:ext>
            </a:extLst>
          </p:cNvPr>
          <p:cNvSpPr txBox="1">
            <a:spLocks/>
          </p:cNvSpPr>
          <p:nvPr/>
        </p:nvSpPr>
        <p:spPr bwMode="auto">
          <a:xfrm>
            <a:off x="-152400" y="714929"/>
            <a:ext cx="8539162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>
                <a:solidFill>
                  <a:srgbClr val="000066"/>
                </a:solidFill>
                <a:latin typeface="Calibri" charset="0"/>
                <a:cs typeface="+mj-cs"/>
              </a:rPr>
              <a:t>It’s about 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j-cs"/>
              </a:rPr>
              <a:t>he way you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j-cs"/>
              </a:rPr>
              <a:t>Acquire &amp; Manage Data: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j-cs"/>
              </a:rPr>
            </a:b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j-cs"/>
              </a:rPr>
              <a:t>Your Laboratory Notebook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E5A008-BEBB-3948-9C53-0A84692C25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1907294"/>
            <a:ext cx="3429000" cy="3429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9739FC-101D-604F-9435-7B68037009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8708" y="5514604"/>
            <a:ext cx="295805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The laboratory now: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We’ve come a long way!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962AAC-50D1-FC41-B620-188A058745C5}"/>
              </a:ext>
            </a:extLst>
          </p:cNvPr>
          <p:cNvSpPr txBox="1"/>
          <p:nvPr/>
        </p:nvSpPr>
        <p:spPr>
          <a:xfrm>
            <a:off x="6649663" y="6400800"/>
            <a:ext cx="24943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hlinkClick r:id="rId5"/>
              </a:rPr>
              <a:t>https://www.labarchives.com/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60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4201"/>
    </mc:Choice>
    <mc:Fallback xmlns="">
      <p:transition advTm="6420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E7268-EF77-2B43-83BA-F86A3228A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325" y="533400"/>
            <a:ext cx="8261350" cy="1039812"/>
          </a:xfrm>
        </p:spPr>
        <p:txBody>
          <a:bodyPr>
            <a:normAutofit fontScale="90000"/>
          </a:bodyPr>
          <a:lstStyle/>
          <a:p>
            <a:r>
              <a:rPr lang="en-US" sz="2700" b="1" baseline="30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sz="2700" b="1" baseline="300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SDFlies</a:t>
            </a:r>
            <a:r>
              <a:rPr lang="en-US" sz="2700" b="1" baseline="30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2700" b="1" baseline="30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n-US" sz="2700" b="1" baseline="300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BGSOrientation</a:t>
            </a:r>
            <a:r>
              <a:rPr lang="en-US" sz="2700" b="1" baseline="30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#PENNBGS4U</a:t>
            </a:r>
            <a:br>
              <a:rPr lang="en-US" sz="3100" baseline="30000" dirty="0">
                <a:solidFill>
                  <a:srgbClr val="65778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/>
              <a:t>Today’s program:</a:t>
            </a:r>
            <a:br>
              <a:rPr lang="en-US" dirty="0"/>
            </a:b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A74C91-980B-B74C-BAA2-479F23E93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953000"/>
          </a:xfrm>
        </p:spPr>
        <p:txBody>
          <a:bodyPr/>
          <a:lstStyle/>
          <a:p>
            <a:r>
              <a:rPr lang="en-US" b="1" dirty="0"/>
              <a:t>Conducting Research Responsibly</a:t>
            </a:r>
            <a:r>
              <a:rPr lang="en-US" dirty="0"/>
              <a:t> — Steve, ~25min</a:t>
            </a:r>
          </a:p>
          <a:p>
            <a:pPr lvl="1"/>
            <a:r>
              <a:rPr lang="en-US" dirty="0"/>
              <a:t>Theme:    Starting your Professional Life with Rigor</a:t>
            </a:r>
          </a:p>
          <a:p>
            <a:endParaRPr lang="en-US" b="1" dirty="0"/>
          </a:p>
          <a:p>
            <a:r>
              <a:rPr lang="en-US" b="1" dirty="0"/>
              <a:t>Laboratory Notebook </a:t>
            </a:r>
            <a:r>
              <a:rPr lang="en-US" dirty="0"/>
              <a:t>— Steve, ~ 20min</a:t>
            </a:r>
          </a:p>
          <a:p>
            <a:r>
              <a:rPr lang="en-US" dirty="0"/>
              <a:t>Emily, Kara &amp; Ben, ~ 40min total</a:t>
            </a:r>
          </a:p>
          <a:p>
            <a:pPr lvl="1"/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Theme:   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organize,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O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rganize,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ORGANIZE!</a:t>
            </a:r>
          </a:p>
          <a:p>
            <a:endParaRPr lang="en-US" b="1" dirty="0"/>
          </a:p>
          <a:p>
            <a:r>
              <a:rPr lang="en-US" b="1" dirty="0"/>
              <a:t>Set up an Electronic Notebook </a:t>
            </a:r>
            <a:r>
              <a:rPr lang="en-US" dirty="0"/>
              <a:t>— ‘</a:t>
            </a:r>
            <a:r>
              <a:rPr lang="en-US" i="1" dirty="0" err="1"/>
              <a:t>LabArchives</a:t>
            </a:r>
            <a:r>
              <a:rPr lang="en-US" i="1" dirty="0"/>
              <a:t>’</a:t>
            </a:r>
          </a:p>
          <a:p>
            <a:r>
              <a:rPr lang="en-US" dirty="0"/>
              <a:t>-- Guided through recording an experiment</a:t>
            </a:r>
          </a:p>
          <a:p>
            <a:r>
              <a:rPr lang="en-US" dirty="0"/>
              <a:t>-- Tips-n-tricks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lab life more </a:t>
            </a:r>
            <a:r>
              <a:rPr lang="en-US" b="1" dirty="0"/>
              <a:t>efficient;    </a:t>
            </a:r>
            <a:r>
              <a:rPr lang="en-US" dirty="0"/>
              <a:t> 						experiments more </a:t>
            </a:r>
            <a:r>
              <a:rPr lang="en-US" b="1" dirty="0"/>
              <a:t>rigorous</a:t>
            </a:r>
            <a:endParaRPr lang="en-US" dirty="0"/>
          </a:p>
          <a:p>
            <a:pPr marL="114300" indent="0">
              <a:buNone/>
            </a:pPr>
            <a:br>
              <a:rPr lang="en-US" dirty="0"/>
            </a:br>
            <a:r>
              <a:rPr lang="en-US" dirty="0"/>
              <a:t> </a:t>
            </a:r>
          </a:p>
          <a:p>
            <a:pPr marL="114300" indent="0">
              <a:buNone/>
            </a:pPr>
            <a:endParaRPr lang="en-US" sz="32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866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064"/>
    </mc:Choice>
    <mc:Fallback xmlns="">
      <p:transition spd="slow" advTm="127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267200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1.  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2.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3.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4.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Lab Notebook: Why is it important?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039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6562"/>
    </mc:Choice>
    <mc:Fallback xmlns="">
      <p:transition advTm="46562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229600" cy="4267200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1. Others can reproduce your work</a:t>
            </a:r>
          </a:p>
          <a:p>
            <a:pPr marL="0" indent="0">
              <a:buNone/>
            </a:pPr>
            <a:r>
              <a:rPr lang="en-US" sz="3200" dirty="0"/>
              <a:t>2. Patents</a:t>
            </a:r>
          </a:p>
          <a:p>
            <a:pPr marL="0" indent="0">
              <a:buNone/>
            </a:pPr>
            <a:r>
              <a:rPr lang="en-US" sz="3200" dirty="0"/>
              <a:t>3. Defending claims of misconduct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4. </a:t>
            </a:r>
            <a:r>
              <a:rPr lang="en-US" sz="3200" dirty="0">
                <a:solidFill>
                  <a:srgbClr val="FF40FF"/>
                </a:solidFill>
              </a:rPr>
              <a:t>Saves you </a:t>
            </a:r>
            <a:r>
              <a:rPr lang="en-US" sz="3200" b="1" dirty="0">
                <a:solidFill>
                  <a:srgbClr val="FF40FF"/>
                </a:solidFill>
              </a:rPr>
              <a:t>Time, Energy &amp; Effort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F40FF"/>
                </a:solidFill>
              </a:rPr>
              <a:t>		This is the way to do ‘Rigorous Science’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Lab Notebook: Why is it important?</a:t>
            </a: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0D52330C-7D42-514C-9801-6C88B977CF6E}"/>
              </a:ext>
            </a:extLst>
          </p:cNvPr>
          <p:cNvSpPr/>
          <p:nvPr/>
        </p:nvSpPr>
        <p:spPr bwMode="auto">
          <a:xfrm>
            <a:off x="6106678" y="1676400"/>
            <a:ext cx="1219200" cy="1828800"/>
          </a:xfrm>
          <a:prstGeom prst="rightBrace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A0DD4E-37B1-E741-A9E8-3CBB9CEB60AB}"/>
              </a:ext>
            </a:extLst>
          </p:cNvPr>
          <p:cNvSpPr txBox="1"/>
          <p:nvPr/>
        </p:nvSpPr>
        <p:spPr>
          <a:xfrm>
            <a:off x="6816639" y="1805970"/>
            <a:ext cx="209365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99FF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Each 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99FF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‘noble’ reason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99FF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for a good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99FF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notebook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E0BC21-3F02-B54F-BC59-157EA28C0AA1}"/>
              </a:ext>
            </a:extLst>
          </p:cNvPr>
          <p:cNvSpPr txBox="1"/>
          <p:nvPr/>
        </p:nvSpPr>
        <p:spPr>
          <a:xfrm>
            <a:off x="685800" y="4096687"/>
            <a:ext cx="6359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The reason that will impact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YOU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most often: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702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7775"/>
    </mc:Choice>
    <mc:Fallback xmlns="">
      <p:transition advTm="77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E4BD0-1A71-6E46-B36D-36F85509F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66" y="-152400"/>
            <a:ext cx="8153400" cy="1143000"/>
          </a:xfrm>
        </p:spPr>
        <p:txBody>
          <a:bodyPr/>
          <a:lstStyle/>
          <a:p>
            <a:pPr algn="ctr"/>
            <a:r>
              <a:rPr lang="en-US" sz="3600" dirty="0"/>
              <a:t>Example: Is this a good notebook?</a:t>
            </a:r>
            <a:endParaRPr lang="en-US" sz="24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48992A5-296C-7D48-A0F6-F3745048D1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62000" y="1442013"/>
            <a:ext cx="3505200" cy="4673600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E64F3C2F-2D80-0E47-8133-C72479C130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217" t="13168" r="10869" b="78679"/>
          <a:stretch/>
        </p:blipFill>
        <p:spPr bwMode="auto">
          <a:xfrm>
            <a:off x="4038600" y="1181340"/>
            <a:ext cx="4812693" cy="7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A0B7EF1D-3FCA-854E-BE51-F85E6EF778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73493" r="17391" b="10203"/>
          <a:stretch/>
        </p:blipFill>
        <p:spPr bwMode="auto">
          <a:xfrm>
            <a:off x="6693658" y="4632177"/>
            <a:ext cx="2157635" cy="1438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A883990E-0962-024E-B69B-2C6CD2BD88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732" r="34783" b="24876"/>
          <a:stretch/>
        </p:blipFill>
        <p:spPr bwMode="auto">
          <a:xfrm>
            <a:off x="3998238" y="2032372"/>
            <a:ext cx="2898950" cy="2512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4660D8F-8805-F548-B8F3-A6718780F8D4}"/>
              </a:ext>
            </a:extLst>
          </p:cNvPr>
          <p:cNvCxnSpPr/>
          <p:nvPr/>
        </p:nvCxnSpPr>
        <p:spPr bwMode="auto">
          <a:xfrm flipV="1">
            <a:off x="2590800" y="1600200"/>
            <a:ext cx="2019300" cy="50510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E0FD35A-C1E5-A640-BCD0-482E56D71D5A}"/>
              </a:ext>
            </a:extLst>
          </p:cNvPr>
          <p:cNvCxnSpPr>
            <a:cxnSpLocks/>
          </p:cNvCxnSpPr>
          <p:nvPr/>
        </p:nvCxnSpPr>
        <p:spPr bwMode="auto">
          <a:xfrm flipV="1">
            <a:off x="1678577" y="3778813"/>
            <a:ext cx="2741023" cy="33164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91806A4-8223-9047-BAA1-75BC2A2CE7C9}"/>
              </a:ext>
            </a:extLst>
          </p:cNvPr>
          <p:cNvCxnSpPr>
            <a:cxnSpLocks/>
          </p:cNvCxnSpPr>
          <p:nvPr/>
        </p:nvCxnSpPr>
        <p:spPr bwMode="auto">
          <a:xfrm>
            <a:off x="3598273" y="5384801"/>
            <a:ext cx="3183527" cy="10159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E9C4DEA8-A07C-E944-B932-27ECFDC92F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783" t="35264" b="33028"/>
          <a:stretch/>
        </p:blipFill>
        <p:spPr bwMode="auto">
          <a:xfrm>
            <a:off x="7470865" y="2105307"/>
            <a:ext cx="909542" cy="2526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BC700CD-5511-A749-8848-AD26E2068342}"/>
              </a:ext>
            </a:extLst>
          </p:cNvPr>
          <p:cNvCxnSpPr>
            <a:cxnSpLocks/>
          </p:cNvCxnSpPr>
          <p:nvPr/>
        </p:nvCxnSpPr>
        <p:spPr bwMode="auto">
          <a:xfrm flipV="1">
            <a:off x="3965665" y="3379648"/>
            <a:ext cx="3425735" cy="55647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243319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0981"/>
    </mc:Choice>
    <mc:Fallback xmlns="">
      <p:transition advTm="130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2FCDC-E9DE-CE48-A0F5-0D5DB7F3D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Example: A (true) case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33801-98C3-0E4F-9ACE-F7DA4F80E4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828800"/>
            <a:ext cx="8305800" cy="4038600"/>
          </a:xfrm>
        </p:spPr>
        <p:txBody>
          <a:bodyPr/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	Dr. B. convenes a lab meeting in which she asks everyone to bring their notebook. </a:t>
            </a:r>
          </a:p>
          <a:p>
            <a:pPr marL="0" indent="0">
              <a:buNone/>
            </a:pPr>
            <a:r>
              <a:rPr lang="en-US" sz="2400" dirty="0"/>
              <a:t>	</a:t>
            </a:r>
          </a:p>
          <a:p>
            <a:pPr marL="0" indent="0">
              <a:buNone/>
            </a:pPr>
            <a:r>
              <a:rPr lang="en-US" sz="2400" dirty="0"/>
              <a:t>	“Pass your notebook to the person to your right”.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	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“Take a few moments and quietly read the 				most current entry.”</a:t>
            </a:r>
          </a:p>
          <a:p>
            <a:pPr marL="0" indent="0">
              <a:buNone/>
            </a:pPr>
            <a:endParaRPr lang="en-US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607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1311"/>
    </mc:Choice>
    <mc:Fallback xmlns="">
      <p:transition advTm="31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33801-98C3-0E4F-9ACE-F7DA4F80E4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828800"/>
            <a:ext cx="8305800" cy="4038600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“</a:t>
            </a:r>
            <a:r>
              <a:rPr lang="en-US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Now, each of you summarize what you read”. </a:t>
            </a:r>
          </a:p>
          <a:p>
            <a:pPr marL="0" indent="0" algn="ctr">
              <a:buNone/>
            </a:pPr>
            <a:endParaRPr lang="en-US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2800" dirty="0"/>
              <a:t>Virtually</a:t>
            </a:r>
            <a:r>
              <a:rPr lang="en-US" sz="2800" b="1" dirty="0"/>
              <a:t> no one </a:t>
            </a:r>
            <a:r>
              <a:rPr lang="en-US" sz="2800" dirty="0"/>
              <a:t>can provide a </a:t>
            </a:r>
          </a:p>
          <a:p>
            <a:pPr marL="0" indent="0" algn="ctr">
              <a:buNone/>
            </a:pPr>
            <a:r>
              <a:rPr lang="en-US" sz="2800" dirty="0"/>
              <a:t>satisfactory summary.</a:t>
            </a:r>
            <a:endParaRPr lang="en-US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0" indent="0" algn="ctr">
              <a:buNone/>
            </a:pPr>
            <a:endParaRPr lang="en-US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0" indent="0" algn="ctr">
              <a:buNone/>
            </a:pPr>
            <a:endParaRPr lang="en-US" sz="28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E09E471-264C-1841-B64B-0FBAA208177A}"/>
              </a:ext>
            </a:extLst>
          </p:cNvPr>
          <p:cNvSpPr txBox="1">
            <a:spLocks/>
          </p:cNvSpPr>
          <p:nvPr/>
        </p:nvSpPr>
        <p:spPr bwMode="auto">
          <a:xfrm>
            <a:off x="595312" y="381000"/>
            <a:ext cx="8153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/>
                <a:ea typeface="ＭＳ Ｐゴシック" charset="-128"/>
              </a:rPr>
              <a:t>2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/>
                <a:ea typeface="ＭＳ Ｐゴシック" charset="-128"/>
              </a:rPr>
              <a:t>nd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/>
                <a:ea typeface="ＭＳ Ｐゴシック" charset="-128"/>
              </a:rPr>
              <a:t> Example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/>
                <a:ea typeface="ＭＳ Ｐゴシック" charset="-128"/>
              </a:rPr>
              <a:t>: A (true) case study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617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120"/>
    </mc:Choice>
    <mc:Fallback xmlns="">
      <p:transition advTm="30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33801-98C3-0E4F-9ACE-F7DA4F80E4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676400"/>
            <a:ext cx="8305800" cy="4038600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/>
              <a:t>Why can’t anyone provide</a:t>
            </a:r>
          </a:p>
          <a:p>
            <a:pPr marL="0" indent="0" algn="ctr">
              <a:buNone/>
            </a:pPr>
            <a:r>
              <a:rPr lang="en-US" sz="3200" dirty="0"/>
              <a:t> a satisfactory summary?  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T</a:t>
            </a:r>
            <a:r>
              <a:rPr lang="en-US" sz="2800" dirty="0">
                <a:solidFill>
                  <a:schemeClr val="accent6"/>
                </a:solidFill>
              </a:rPr>
              <a:t>here were many issues: </a:t>
            </a:r>
            <a:endParaRPr lang="en-US" sz="2400" dirty="0">
              <a:solidFill>
                <a:schemeClr val="accent6"/>
              </a:solidFill>
            </a:endParaRPr>
          </a:p>
          <a:p>
            <a:r>
              <a:rPr lang="en-US" sz="2400" dirty="0">
                <a:solidFill>
                  <a:srgbClr val="C00000"/>
                </a:solidFill>
              </a:rPr>
              <a:t>Handwriting</a:t>
            </a:r>
            <a:r>
              <a:rPr lang="en-US" sz="2400" dirty="0"/>
              <a:t> </a:t>
            </a:r>
          </a:p>
          <a:p>
            <a:r>
              <a:rPr lang="en-US" sz="2400" dirty="0">
                <a:solidFill>
                  <a:srgbClr val="C00000"/>
                </a:solidFill>
              </a:rPr>
              <a:t>Haphazard organization</a:t>
            </a:r>
          </a:p>
          <a:p>
            <a:r>
              <a:rPr lang="en-US" sz="2400" dirty="0">
                <a:solidFill>
                  <a:srgbClr val="C00000"/>
                </a:solidFill>
              </a:rPr>
              <a:t>Little or no context</a:t>
            </a:r>
          </a:p>
          <a:p>
            <a:r>
              <a:rPr lang="en-US" sz="2400" dirty="0">
                <a:solidFill>
                  <a:srgbClr val="C00000"/>
                </a:solidFill>
              </a:rPr>
              <a:t>Lack of detail in the protocol</a:t>
            </a:r>
          </a:p>
          <a:p>
            <a:r>
              <a:rPr lang="en-US" sz="2400" dirty="0">
                <a:solidFill>
                  <a:srgbClr val="C00000"/>
                </a:solidFill>
              </a:rPr>
              <a:t>No outcome </a:t>
            </a:r>
          </a:p>
          <a:p>
            <a:r>
              <a:rPr lang="en-US" sz="2400" dirty="0">
                <a:solidFill>
                  <a:srgbClr val="C00000"/>
                </a:solidFill>
              </a:rPr>
              <a:t>No ‘what next?’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D19BC99-8B3A-3447-AACA-46EB25981F8D}"/>
              </a:ext>
            </a:extLst>
          </p:cNvPr>
          <p:cNvSpPr txBox="1">
            <a:spLocks/>
          </p:cNvSpPr>
          <p:nvPr/>
        </p:nvSpPr>
        <p:spPr bwMode="auto">
          <a:xfrm>
            <a:off x="457200" y="304800"/>
            <a:ext cx="8153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/>
                <a:ea typeface="ＭＳ Ｐゴシック" charset="-128"/>
              </a:rPr>
              <a:t>2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/>
                <a:ea typeface="ＭＳ Ｐゴシック" charset="-128"/>
              </a:rPr>
              <a:t>nd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/>
                <a:ea typeface="ＭＳ Ｐゴシック" charset="-128"/>
              </a:rPr>
              <a:t> Example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/>
                <a:ea typeface="ＭＳ Ｐゴシック" charset="-128"/>
              </a:rPr>
              <a:t>: A (true) case study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098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3239"/>
    </mc:Choice>
    <mc:Fallback xmlns="">
      <p:transition advTm="73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267200"/>
          </a:xfrm>
        </p:spPr>
        <p:txBody>
          <a:bodyPr/>
          <a:lstStyle/>
          <a:p>
            <a:pPr marL="0" indent="0">
              <a:buNone/>
            </a:pPr>
            <a:endParaRPr lang="en-US" sz="3200" dirty="0"/>
          </a:p>
          <a:p>
            <a:pPr marL="0" indent="0" algn="ctr">
              <a:buNone/>
            </a:pPr>
            <a:r>
              <a:rPr lang="en-US" sz="3200" dirty="0"/>
              <a:t>Could a colleague understand the experiment </a:t>
            </a:r>
            <a:r>
              <a:rPr lang="en-US" sz="3200" i="1" dirty="0"/>
              <a:t>fully?</a:t>
            </a:r>
          </a:p>
          <a:p>
            <a:pPr marL="0" indent="0">
              <a:buNone/>
            </a:pPr>
            <a:r>
              <a:rPr lang="en-US" sz="3200" i="1" dirty="0"/>
              <a:t>	</a:t>
            </a:r>
            <a:endParaRPr lang="en-US" sz="3200" dirty="0"/>
          </a:p>
          <a:p>
            <a:pPr marL="0" indent="0" algn="ctr">
              <a:buNone/>
            </a:pPr>
            <a:r>
              <a:rPr lang="en-US" sz="3200" dirty="0"/>
              <a:t>  Can you reproduce it </a:t>
            </a:r>
            <a:r>
              <a:rPr lang="en-US" sz="3200" b="1" dirty="0">
                <a:solidFill>
                  <a:srgbClr val="FF0000"/>
                </a:solidFill>
              </a:rPr>
              <a:t>a year </a:t>
            </a:r>
            <a:r>
              <a:rPr lang="en-US" sz="3200" dirty="0"/>
              <a:t>from now?  </a:t>
            </a:r>
            <a:r>
              <a:rPr lang="en-US" sz="2400" dirty="0"/>
              <a:t>This is the part that  </a:t>
            </a:r>
          </a:p>
          <a:p>
            <a:pPr marL="0" indent="0" algn="ctr">
              <a:buNone/>
            </a:pPr>
            <a:r>
              <a:rPr lang="en-US" sz="2400" b="1" dirty="0">
                <a:solidFill>
                  <a:srgbClr val="FF0000"/>
                </a:solidFill>
              </a:rPr>
              <a:t>saves</a:t>
            </a:r>
            <a:r>
              <a:rPr lang="en-US" sz="2400" dirty="0">
                <a:solidFill>
                  <a:srgbClr val="FF0000"/>
                </a:solidFill>
              </a:rPr>
              <a:t> you Time, Energy &amp; Effort;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rgbClr val="FF0000"/>
                </a:solidFill>
              </a:rPr>
              <a:t>fosters </a:t>
            </a:r>
            <a:r>
              <a:rPr lang="en-US" sz="2400" b="1" dirty="0">
                <a:solidFill>
                  <a:srgbClr val="FF0000"/>
                </a:solidFill>
              </a:rPr>
              <a:t>Rigor</a:t>
            </a:r>
            <a:r>
              <a:rPr lang="en-US" sz="2400" dirty="0">
                <a:solidFill>
                  <a:srgbClr val="FF0000"/>
                </a:solidFill>
              </a:rPr>
              <a:t>.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Lab Notebook: The Bottom Line --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854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5944"/>
    </mc:Choice>
    <mc:Fallback xmlns="">
      <p:transition advTm="205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2672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>
                <a:solidFill>
                  <a:srgbClr val="FF0000"/>
                </a:solidFill>
              </a:rPr>
              <a:t>How to find anything?</a:t>
            </a:r>
          </a:p>
          <a:p>
            <a:pPr marL="0" indent="0">
              <a:buNone/>
            </a:pPr>
            <a:endParaRPr lang="en-US" sz="2800" b="1" i="1" dirty="0">
              <a:solidFill>
                <a:srgbClr val="FF0000"/>
              </a:solidFill>
            </a:endParaRPr>
          </a:p>
          <a:p>
            <a:r>
              <a:rPr lang="en-US" sz="2800" dirty="0"/>
              <a:t>Organization is key</a:t>
            </a:r>
          </a:p>
          <a:p>
            <a:endParaRPr lang="en-US" sz="2800" dirty="0"/>
          </a:p>
          <a:p>
            <a:pPr lvl="1"/>
            <a:r>
              <a:rPr lang="en-US" sz="2400" dirty="0"/>
              <a:t>First, at the level of the </a:t>
            </a:r>
            <a:r>
              <a:rPr lang="en-US" sz="2400" u="sng" dirty="0"/>
              <a:t>whole notebook</a:t>
            </a:r>
          </a:p>
          <a:p>
            <a:pPr lvl="2"/>
            <a:r>
              <a:rPr lang="en-US" sz="2200" dirty="0"/>
              <a:t>‘Table of Contents’ is essential</a:t>
            </a:r>
          </a:p>
          <a:p>
            <a:pPr marL="914400" lvl="2" indent="0">
              <a:buNone/>
            </a:pPr>
            <a:r>
              <a:rPr lang="en-US" sz="2200" dirty="0"/>
              <a:t>		see Emily’s talk next. </a:t>
            </a:r>
          </a:p>
          <a:p>
            <a:pPr lvl="2"/>
            <a:endParaRPr lang="en-US" sz="2200" dirty="0"/>
          </a:p>
          <a:p>
            <a:pPr lvl="1" indent="-342900"/>
            <a:r>
              <a:rPr lang="en-US" sz="2400" dirty="0"/>
              <a:t>Second, at the level of </a:t>
            </a:r>
            <a:r>
              <a:rPr lang="en-US" sz="2400" u="sng" dirty="0"/>
              <a:t>individual experiment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Lab Notebook Guidelines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456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8509"/>
    </mc:Choice>
    <mc:Fallback xmlns="">
      <p:transition advTm="68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1534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At the level of </a:t>
            </a:r>
            <a:r>
              <a:rPr lang="en-US" u="sng" dirty="0"/>
              <a:t>individual experiments</a:t>
            </a:r>
            <a:r>
              <a:rPr lang="en-US" dirty="0"/>
              <a:t>:</a:t>
            </a:r>
            <a:endParaRPr lang="en-US" u="sng" dirty="0"/>
          </a:p>
        </p:txBody>
      </p:sp>
      <p:sp>
        <p:nvSpPr>
          <p:cNvPr id="40962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8686800" cy="48768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2800" dirty="0"/>
              <a:t>Make entries daily; date them.</a:t>
            </a:r>
            <a:r>
              <a:rPr lang="en-US" sz="2800" dirty="0">
                <a:solidFill>
                  <a:srgbClr val="FF0000"/>
                </a:solidFill>
              </a:rPr>
              <a:t>  </a:t>
            </a:r>
          </a:p>
          <a:p>
            <a:pPr lvl="1">
              <a:spcBef>
                <a:spcPct val="0"/>
              </a:spcBef>
            </a:pPr>
            <a:r>
              <a:rPr lang="en-US" sz="2300" dirty="0"/>
              <a:t>Why? Memory is faulty. </a:t>
            </a:r>
          </a:p>
          <a:p>
            <a:pPr>
              <a:spcBef>
                <a:spcPct val="0"/>
              </a:spcBef>
            </a:pPr>
            <a:endParaRPr lang="en-US" sz="2800" dirty="0"/>
          </a:p>
          <a:p>
            <a:pPr>
              <a:spcBef>
                <a:spcPct val="0"/>
              </a:spcBef>
            </a:pPr>
            <a:r>
              <a:rPr lang="en-US" sz="2800" dirty="0"/>
              <a:t>In ink or use an </a:t>
            </a:r>
            <a:r>
              <a:rPr lang="en-US" sz="2800" u="sng" dirty="0"/>
              <a:t>Electronic notebook</a:t>
            </a:r>
            <a:r>
              <a:rPr lang="en-US" sz="2800" dirty="0"/>
              <a:t> </a:t>
            </a:r>
            <a:r>
              <a:rPr lang="en-US" sz="2400" dirty="0"/>
              <a:t>(</a:t>
            </a:r>
            <a:r>
              <a:rPr lang="en-US" sz="2400" dirty="0">
                <a:sym typeface="Wingdings" pitchFamily="2" charset="2"/>
              </a:rPr>
              <a:t> </a:t>
            </a:r>
            <a:r>
              <a:rPr lang="en-US" sz="2400" dirty="0"/>
              <a:t>next talks)</a:t>
            </a:r>
          </a:p>
          <a:p>
            <a:pPr lvl="1">
              <a:spcBef>
                <a:spcPct val="0"/>
              </a:spcBef>
            </a:pPr>
            <a:r>
              <a:rPr lang="en-US" sz="2300" dirty="0"/>
              <a:t>Why? Entries need to be indelible.</a:t>
            </a:r>
          </a:p>
          <a:p>
            <a:pPr lvl="1">
              <a:spcBef>
                <a:spcPct val="0"/>
              </a:spcBef>
            </a:pPr>
            <a:endParaRPr lang="en-US" sz="2800" dirty="0"/>
          </a:p>
          <a:p>
            <a:pPr>
              <a:spcBef>
                <a:spcPct val="0"/>
              </a:spcBef>
            </a:pPr>
            <a:r>
              <a:rPr lang="en-US" sz="2800" dirty="0"/>
              <a:t>Document </a:t>
            </a:r>
            <a:r>
              <a:rPr lang="en-US" sz="2800" dirty="0">
                <a:solidFill>
                  <a:srgbClr val="FF0000"/>
                </a:solidFill>
              </a:rPr>
              <a:t>everything</a:t>
            </a:r>
            <a:r>
              <a:rPr lang="en-US" sz="2800" dirty="0"/>
              <a:t>.</a:t>
            </a:r>
          </a:p>
          <a:p>
            <a:pPr lvl="2">
              <a:spcBef>
                <a:spcPct val="0"/>
              </a:spcBef>
            </a:pPr>
            <a:r>
              <a:rPr lang="en-US" sz="2600" dirty="0"/>
              <a:t>Don’t ‘filter’ out bad experiments. </a:t>
            </a:r>
          </a:p>
          <a:p>
            <a:pPr lvl="3">
              <a:spcBef>
                <a:spcPct val="0"/>
              </a:spcBef>
            </a:pPr>
            <a:r>
              <a:rPr lang="en-US" sz="2200" i="1" dirty="0"/>
              <a:t>Yes, omitting data is dishonest, but, also </a:t>
            </a:r>
            <a:r>
              <a:rPr lang="en-US" sz="2200" i="1" dirty="0">
                <a:sym typeface="Wingdings" pitchFamily="2" charset="2"/>
              </a:rPr>
              <a:t> </a:t>
            </a:r>
          </a:p>
          <a:p>
            <a:pPr lvl="3">
              <a:spcBef>
                <a:spcPct val="0"/>
              </a:spcBef>
            </a:pPr>
            <a:r>
              <a:rPr lang="en-US" sz="2200" i="1" dirty="0">
                <a:sym typeface="Wingdings" pitchFamily="2" charset="2"/>
              </a:rPr>
              <a:t>Y</a:t>
            </a:r>
            <a:r>
              <a:rPr lang="en-US" sz="2200" i="1" dirty="0"/>
              <a:t>our future self needs to know what did </a:t>
            </a:r>
            <a:r>
              <a:rPr lang="en-US" sz="2200" i="1" u="sng" dirty="0"/>
              <a:t>not</a:t>
            </a:r>
            <a:r>
              <a:rPr lang="en-US" sz="2200" i="1" dirty="0"/>
              <a:t> work</a:t>
            </a:r>
          </a:p>
        </p:txBody>
      </p:sp>
      <p:sp>
        <p:nvSpPr>
          <p:cNvPr id="40963" name="TextBox 3"/>
          <p:cNvSpPr txBox="1">
            <a:spLocks noChangeArrowheads="1"/>
          </p:cNvSpPr>
          <p:nvPr/>
        </p:nvSpPr>
        <p:spPr bwMode="auto">
          <a:xfrm>
            <a:off x="1574800" y="6550025"/>
            <a:ext cx="7924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See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Responsible Conduct of Research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Shamoo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&amp; Resnick) and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Scientific Integrity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Macrina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493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42237"/>
    </mc:Choice>
    <mc:Fallback xmlns="">
      <p:transition advTm="142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Content Placeholder 2"/>
          <p:cNvSpPr>
            <a:spLocks noGrp="1"/>
          </p:cNvSpPr>
          <p:nvPr>
            <p:ph idx="1"/>
          </p:nvPr>
        </p:nvSpPr>
        <p:spPr>
          <a:xfrm>
            <a:off x="228600" y="2133600"/>
            <a:ext cx="8229600" cy="4267200"/>
          </a:xfrm>
        </p:spPr>
        <p:txBody>
          <a:bodyPr/>
          <a:lstStyle/>
          <a:p>
            <a:r>
              <a:rPr lang="en-US" sz="2900" b="1" dirty="0">
                <a:solidFill>
                  <a:srgbClr val="FF0000"/>
                </a:solidFill>
              </a:rPr>
              <a:t>Purpose:</a:t>
            </a:r>
            <a:r>
              <a:rPr lang="en-US" sz="2900" b="1" dirty="0"/>
              <a:t>   </a:t>
            </a:r>
            <a:r>
              <a:rPr lang="en-US" sz="2900" dirty="0"/>
              <a:t>What are you proposing?</a:t>
            </a:r>
          </a:p>
          <a:p>
            <a:endParaRPr lang="en-US" sz="2900" dirty="0"/>
          </a:p>
          <a:p>
            <a:r>
              <a:rPr lang="en-US" sz="2900" b="1" dirty="0">
                <a:solidFill>
                  <a:srgbClr val="FF0000"/>
                </a:solidFill>
              </a:rPr>
              <a:t>Anticipate the results: </a:t>
            </a:r>
          </a:p>
          <a:p>
            <a:pPr marL="0" lvl="0" indent="0" algn="ctr">
              <a:buClr>
                <a:srgbClr val="9999FF"/>
              </a:buClr>
              <a:buNone/>
            </a:pPr>
            <a:r>
              <a:rPr lang="en-US" sz="2900" b="1" dirty="0">
                <a:solidFill>
                  <a:srgbClr val="8A8AE7"/>
                </a:solidFill>
              </a:rPr>
              <a:t>Keep these entries simple!</a:t>
            </a:r>
          </a:p>
          <a:p>
            <a:pPr marL="457200" lvl="1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9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931" y="304800"/>
            <a:ext cx="81534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Provide ‘Context’ to your </a:t>
            </a:r>
            <a:r>
              <a:rPr lang="en-US" dirty="0" err="1"/>
              <a:t>Exp’t</a:t>
            </a:r>
            <a:r>
              <a:rPr lang="en-US" dirty="0"/>
              <a:t>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668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31"/>
    </mc:Choice>
    <mc:Fallback xmlns="">
      <p:transition advTm="50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642938" y="4648200"/>
            <a:ext cx="6553200" cy="4572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>
                <a:ea typeface="+mn-ea"/>
                <a:cs typeface="+mn-cs"/>
              </a:rPr>
              <a:t>Biomedical Graduate Studies</a:t>
            </a:r>
          </a:p>
        </p:txBody>
      </p:sp>
      <p:sp>
        <p:nvSpPr>
          <p:cNvPr id="14337" name="Title 1"/>
          <p:cNvSpPr>
            <a:spLocks noGrp="1"/>
          </p:cNvSpPr>
          <p:nvPr>
            <p:ph type="ctrTitle"/>
          </p:nvPr>
        </p:nvSpPr>
        <p:spPr>
          <a:xfrm>
            <a:off x="604838" y="3227388"/>
            <a:ext cx="6629400" cy="1219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latin typeface="Calibri" charset="0"/>
                <a:ea typeface="+mj-ea"/>
                <a:cs typeface="+mj-cs"/>
              </a:rPr>
              <a:t>responsible conduct of research (RCR)</a:t>
            </a:r>
          </a:p>
        </p:txBody>
      </p:sp>
      <p:sp>
        <p:nvSpPr>
          <p:cNvPr id="14339" name="TextBox 4"/>
          <p:cNvSpPr txBox="1">
            <a:spLocks noChangeArrowheads="1"/>
          </p:cNvSpPr>
          <p:nvPr/>
        </p:nvSpPr>
        <p:spPr bwMode="auto">
          <a:xfrm>
            <a:off x="2133600" y="5402263"/>
            <a:ext cx="6324600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Arial" charset="0"/>
                <a:cs typeface="Arial" charset="0"/>
              </a:rPr>
              <a:t>Steve DiNardo (he, him)</a:t>
            </a:r>
          </a:p>
          <a:p>
            <a:pPr eaLnBrk="1" hangingPunct="1"/>
            <a:endParaRPr lang="en-US" sz="1600" dirty="0">
              <a:latin typeface="Arial" charset="0"/>
              <a:cs typeface="Arial" charset="0"/>
            </a:endParaRPr>
          </a:p>
          <a:p>
            <a:pPr eaLnBrk="1" hangingPunct="1"/>
            <a:r>
              <a:rPr lang="en-US" sz="1600" dirty="0">
                <a:latin typeface="Arial" charset="0"/>
                <a:cs typeface="Arial" charset="0"/>
              </a:rPr>
              <a:t>Director, Training Support and Career Development, BGS</a:t>
            </a:r>
          </a:p>
          <a:p>
            <a:pPr eaLnBrk="1" hangingPunct="1"/>
            <a:r>
              <a:rPr lang="en-US" b="1" cap="all" baseline="30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b="1" cap="all" baseline="300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SDFlies</a:t>
            </a:r>
            <a:r>
              <a:rPr lang="en-US" b="1" cap="all" baseline="30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b="1" cap="all" baseline="30000" dirty="0">
                <a:solidFill>
                  <a:srgbClr val="E8B54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n-US" b="1" cap="all" baseline="30000" dirty="0" err="1">
                <a:solidFill>
                  <a:srgbClr val="E8B54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BGSOrientation</a:t>
            </a:r>
            <a:r>
              <a:rPr lang="en-US" b="1" cap="all" baseline="30000" dirty="0">
                <a:solidFill>
                  <a:srgbClr val="E8B54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#PennBGS4U</a:t>
            </a:r>
            <a:endParaRPr lang="en-US" sz="1600" dirty="0">
              <a:latin typeface="Arial" charset="0"/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661239-7C53-C14C-AE37-C1DACC78AA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305" y="494348"/>
            <a:ext cx="3373404" cy="17916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853140-DF7A-B74E-8F65-2C975D3013F7}"/>
              </a:ext>
            </a:extLst>
          </p:cNvPr>
          <p:cNvSpPr txBox="1"/>
          <p:nvPr/>
        </p:nvSpPr>
        <p:spPr>
          <a:xfrm>
            <a:off x="10129838" y="3929063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99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08"/>
    </mc:Choice>
    <mc:Fallback xmlns="">
      <p:transition spd="slow" advTm="30708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4267200"/>
          </a:xfrm>
        </p:spPr>
        <p:txBody>
          <a:bodyPr/>
          <a:lstStyle/>
          <a:p>
            <a:r>
              <a:rPr lang="en-US" sz="2900" b="1" dirty="0">
                <a:solidFill>
                  <a:srgbClr val="FF0000"/>
                </a:solidFill>
              </a:rPr>
              <a:t>Protocol:</a:t>
            </a:r>
            <a:r>
              <a:rPr lang="en-US" sz="2900" dirty="0"/>
              <a:t> A critical section. </a:t>
            </a:r>
          </a:p>
          <a:p>
            <a:pPr lvl="1"/>
            <a:endParaRPr lang="en-US" sz="2400" dirty="0"/>
          </a:p>
          <a:p>
            <a:r>
              <a:rPr lang="en-US" sz="2900" i="1" dirty="0"/>
              <a:t>Did you alter</a:t>
            </a:r>
            <a:r>
              <a:rPr lang="en-US" sz="2900" dirty="0"/>
              <a:t> the protocol this time through?</a:t>
            </a:r>
          </a:p>
          <a:p>
            <a:endParaRPr lang="en-US" sz="29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Lab Notebook: How was it done?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07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5682"/>
    </mc:Choice>
    <mc:Fallback xmlns="">
      <p:transition advTm="756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Content Placeholder 2"/>
          <p:cNvSpPr>
            <a:spLocks noGrp="1"/>
          </p:cNvSpPr>
          <p:nvPr>
            <p:ph idx="1"/>
          </p:nvPr>
        </p:nvSpPr>
        <p:spPr>
          <a:xfrm>
            <a:off x="457200" y="2117725"/>
            <a:ext cx="8229600" cy="4267200"/>
          </a:xfrm>
        </p:spPr>
        <p:txBody>
          <a:bodyPr/>
          <a:lstStyle/>
          <a:p>
            <a:r>
              <a:rPr lang="en-US" sz="2900" b="1" dirty="0">
                <a:solidFill>
                  <a:srgbClr val="FF0000"/>
                </a:solidFill>
              </a:rPr>
              <a:t>Results:   </a:t>
            </a:r>
            <a:r>
              <a:rPr lang="en-US" sz="2900" dirty="0"/>
              <a:t>Enter</a:t>
            </a:r>
            <a:r>
              <a:rPr lang="en-US" sz="2900" b="1" dirty="0">
                <a:solidFill>
                  <a:srgbClr val="FF0000"/>
                </a:solidFill>
              </a:rPr>
              <a:t> </a:t>
            </a:r>
            <a:r>
              <a:rPr lang="en-US" sz="2900" dirty="0">
                <a:solidFill>
                  <a:srgbClr val="FF0000"/>
                </a:solidFill>
              </a:rPr>
              <a:t>raw</a:t>
            </a:r>
            <a:r>
              <a:rPr lang="en-US" sz="2900" dirty="0"/>
              <a:t> data or a </a:t>
            </a:r>
            <a:r>
              <a:rPr lang="en-US" sz="2900" dirty="0">
                <a:solidFill>
                  <a:srgbClr val="FF0000"/>
                </a:solidFill>
              </a:rPr>
              <a:t>link</a:t>
            </a:r>
            <a:r>
              <a:rPr lang="en-US" sz="2900" dirty="0"/>
              <a:t> to storage. </a:t>
            </a:r>
          </a:p>
          <a:p>
            <a:endParaRPr lang="en-US" sz="2900" dirty="0"/>
          </a:p>
          <a:p>
            <a:r>
              <a:rPr lang="en-US" sz="2900" b="1" dirty="0">
                <a:solidFill>
                  <a:srgbClr val="FF0000"/>
                </a:solidFill>
              </a:rPr>
              <a:t>Discussion:</a:t>
            </a:r>
            <a:r>
              <a:rPr lang="en-US" sz="2900" dirty="0"/>
              <a:t> </a:t>
            </a:r>
          </a:p>
          <a:p>
            <a:endParaRPr lang="en-US" sz="2900" dirty="0"/>
          </a:p>
          <a:p>
            <a:r>
              <a:rPr lang="en-US" sz="2900" dirty="0"/>
              <a:t> </a:t>
            </a:r>
            <a:r>
              <a:rPr lang="en-US" sz="2900" b="1" dirty="0">
                <a:solidFill>
                  <a:srgbClr val="FF0000"/>
                </a:solidFill>
              </a:rPr>
              <a:t>Future Directions:</a:t>
            </a:r>
            <a:endParaRPr lang="en-US" sz="2900" dirty="0"/>
          </a:p>
          <a:p>
            <a:pPr marL="0" indent="0" algn="ctr">
              <a:buNone/>
            </a:pPr>
            <a:r>
              <a:rPr lang="en-US" sz="2900" b="1" dirty="0">
                <a:solidFill>
                  <a:schemeClr val="accent6"/>
                </a:solidFill>
              </a:rPr>
              <a:t>Keep these entries simple!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Lab Notebook: What happened?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699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6873"/>
    </mc:Choice>
    <mc:Fallback xmlns="">
      <p:transition advTm="106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92182-11AF-7240-B637-EC3E66C79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Lab Notebook: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663169-E1AF-2D4A-985C-F3B2273BAA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28800"/>
            <a:ext cx="8229600" cy="40386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As you look back through your notebook: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Feel free to make edits; but </a:t>
            </a:r>
            <a:r>
              <a:rPr lang="en-US" b="1" dirty="0"/>
              <a:t>date</a:t>
            </a:r>
            <a:r>
              <a:rPr lang="en-US" dirty="0"/>
              <a:t> them.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44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51"/>
    </mc:Choice>
    <mc:Fallback xmlns="">
      <p:transition advTm="26951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92182-11AF-7240-B637-EC3E66C79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Lab Notebook: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663169-E1AF-2D4A-985C-F3B2273BAA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828800"/>
            <a:ext cx="8839200" cy="4038600"/>
          </a:xfrm>
        </p:spPr>
        <p:txBody>
          <a:bodyPr/>
          <a:lstStyle/>
          <a:p>
            <a:endParaRPr lang="en-US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   </a:t>
            </a:r>
            <a:r>
              <a:rPr lang="en-US" b="1" dirty="0"/>
              <a:t>Authentication</a:t>
            </a:r>
            <a:r>
              <a:rPr lang="en-US" dirty="0"/>
              <a:t> 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dirty="0"/>
              <a:t>Your PI should review and sign the notebook</a:t>
            </a:r>
          </a:p>
        </p:txBody>
      </p:sp>
    </p:spTree>
    <p:extLst>
      <p:ext uri="{BB962C8B-B14F-4D97-AF65-F5344CB8AC3E}">
        <p14:creationId xmlns:p14="http://schemas.microsoft.com/office/powerpoint/2010/main" val="333100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4858"/>
    </mc:Choice>
    <mc:Fallback xmlns="">
      <p:transition advTm="14858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267200"/>
          </a:xfrm>
        </p:spPr>
        <p:txBody>
          <a:bodyPr/>
          <a:lstStyle/>
          <a:p>
            <a:pPr marL="0" indent="0">
              <a:buNone/>
            </a:pPr>
            <a:endParaRPr lang="en-US" sz="3200" dirty="0"/>
          </a:p>
          <a:p>
            <a:pPr marL="0" indent="0" algn="ctr">
              <a:buNone/>
            </a:pPr>
            <a:r>
              <a:rPr lang="en-US" sz="3200" dirty="0"/>
              <a:t>Could a colleague understand the experiment </a:t>
            </a:r>
            <a:r>
              <a:rPr lang="en-US" sz="3200" i="1" dirty="0"/>
              <a:t>fully </a:t>
            </a:r>
            <a:r>
              <a:rPr lang="en-US" sz="3200" dirty="0"/>
              <a:t>from your entry</a:t>
            </a:r>
            <a:r>
              <a:rPr lang="en-US" sz="3200" i="1" dirty="0"/>
              <a:t>?</a:t>
            </a:r>
          </a:p>
          <a:p>
            <a:pPr marL="0" indent="0">
              <a:buNone/>
            </a:pPr>
            <a:r>
              <a:rPr lang="en-US" sz="3200" i="1" dirty="0"/>
              <a:t>	</a:t>
            </a:r>
            <a:endParaRPr lang="en-US" sz="3200" dirty="0"/>
          </a:p>
          <a:p>
            <a:pPr marL="0" indent="0" algn="ctr">
              <a:buNone/>
            </a:pPr>
            <a:r>
              <a:rPr lang="en-US" sz="3200" dirty="0"/>
              <a:t>  Can you reproduce it </a:t>
            </a:r>
            <a:r>
              <a:rPr lang="en-US" sz="3200" b="1" dirty="0">
                <a:solidFill>
                  <a:srgbClr val="FF0000"/>
                </a:solidFill>
              </a:rPr>
              <a:t>a year </a:t>
            </a:r>
            <a:r>
              <a:rPr lang="en-US" sz="3200" dirty="0"/>
              <a:t>from now?  </a:t>
            </a:r>
            <a:r>
              <a:rPr lang="en-US" sz="2400" dirty="0"/>
              <a:t>This is the part that  </a:t>
            </a:r>
          </a:p>
          <a:p>
            <a:pPr marL="0" indent="0" algn="ctr">
              <a:buNone/>
            </a:pPr>
            <a:r>
              <a:rPr lang="en-US" sz="2400" b="1" dirty="0">
                <a:solidFill>
                  <a:srgbClr val="FF0000"/>
                </a:solidFill>
              </a:rPr>
              <a:t>saves</a:t>
            </a:r>
            <a:r>
              <a:rPr lang="en-US" sz="2400" dirty="0">
                <a:solidFill>
                  <a:srgbClr val="FF0000"/>
                </a:solidFill>
              </a:rPr>
              <a:t> you Time, Energy &amp; Effort;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rgbClr val="FF0000"/>
                </a:solidFill>
              </a:rPr>
              <a:t>fosters </a:t>
            </a:r>
            <a:r>
              <a:rPr lang="en-US" sz="2400" b="1" dirty="0">
                <a:solidFill>
                  <a:srgbClr val="FF0000"/>
                </a:solidFill>
              </a:rPr>
              <a:t>Rigor</a:t>
            </a:r>
            <a:r>
              <a:rPr lang="en-US" sz="2400" dirty="0">
                <a:solidFill>
                  <a:srgbClr val="FF0000"/>
                </a:solidFill>
              </a:rPr>
              <a:t>.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Lab Notebook: The Bottom Line --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096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5944"/>
    </mc:Choice>
    <mc:Fallback xmlns="">
      <p:transition advTm="205944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92182-11AF-7240-B637-EC3E66C79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‘owns’ your Notebook?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663169-E1AF-2D4A-985C-F3B2273BAA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28800"/>
            <a:ext cx="8229600" cy="4038600"/>
          </a:xfrm>
        </p:spPr>
        <p:txBody>
          <a:bodyPr/>
          <a:lstStyle/>
          <a:p>
            <a:r>
              <a:rPr lang="en-US" sz="3200" dirty="0"/>
              <a:t>Notebooks are under the care of the PI, but ‘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belong</a:t>
            </a:r>
            <a:r>
              <a:rPr lang="en-US" sz="3200" dirty="0"/>
              <a:t>’ to the </a:t>
            </a:r>
            <a:r>
              <a:rPr lang="en-US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University</a:t>
            </a:r>
            <a:r>
              <a:rPr lang="en-US" sz="3200" dirty="0"/>
              <a:t>.</a:t>
            </a:r>
          </a:p>
          <a:p>
            <a:endParaRPr lang="en-US" sz="3200" dirty="0"/>
          </a:p>
          <a:p>
            <a:r>
              <a:rPr lang="en-US" sz="3200" dirty="0"/>
              <a:t>Must be 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retained</a:t>
            </a:r>
            <a:r>
              <a:rPr lang="en-US" sz="3200" dirty="0"/>
              <a:t> for a 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long period</a:t>
            </a:r>
            <a:r>
              <a:rPr lang="en-US" sz="3200" dirty="0"/>
              <a:t>. </a:t>
            </a:r>
          </a:p>
          <a:p>
            <a:pPr lvl="1"/>
            <a:r>
              <a:rPr lang="en-US" sz="1900" dirty="0"/>
              <a:t>Required retention period can be long after funding ends.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544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248"/>
    </mc:Choice>
    <mc:Fallback xmlns="">
      <p:transition advTm="26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EBF138C-7CFB-9349-AC9E-D10EED6369F5}"/>
              </a:ext>
            </a:extLst>
          </p:cNvPr>
          <p:cNvSpPr txBox="1"/>
          <p:nvPr/>
        </p:nvSpPr>
        <p:spPr>
          <a:xfrm>
            <a:off x="914400" y="914400"/>
            <a:ext cx="72390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Build good habits early!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000066">
                  <a:lumMod val="60000"/>
                  <a:lumOff val="40000"/>
                </a:srgbClr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000066">
                  <a:lumMod val="60000"/>
                  <a:lumOff val="40000"/>
                </a:srgbClr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0000"/>
                </a:solidFill>
                <a:latin typeface="Arial" charset="0"/>
              </a:rPr>
              <a:t>D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uring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your rotation: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Ask your supervisor or PI to review your notebook weekly and provide suggestions.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	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42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5173"/>
    </mc:Choice>
    <mc:Fallback xmlns="">
      <p:transition advTm="25173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5"/>
          <p:cNvSpPr txBox="1">
            <a:spLocks noGrp="1"/>
          </p:cNvSpPr>
          <p:nvPr>
            <p:ph type="subTitle" idx="1"/>
          </p:nvPr>
        </p:nvSpPr>
        <p:spPr>
          <a:xfrm>
            <a:off x="1219200" y="2590800"/>
            <a:ext cx="6545100" cy="51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-292100">
              <a:buChar char="●"/>
            </a:pPr>
            <a:r>
              <a:rPr lang="en" dirty="0">
                <a:solidFill>
                  <a:schemeClr val="accent2">
                    <a:lumMod val="25000"/>
                    <a:lumOff val="75000"/>
                  </a:schemeClr>
                </a:solidFill>
              </a:rPr>
              <a:t>Keep a calendar for lab, classes and meetings</a:t>
            </a:r>
            <a:endParaRPr dirty="0">
              <a:solidFill>
                <a:schemeClr val="accent2">
                  <a:lumMod val="25000"/>
                  <a:lumOff val="75000"/>
                </a:schemeClr>
              </a:solidFill>
            </a:endParaRPr>
          </a:p>
          <a:p>
            <a:pPr indent="-292100">
              <a:buChar char="●"/>
            </a:pPr>
            <a:r>
              <a:rPr lang="en" dirty="0">
                <a:solidFill>
                  <a:schemeClr val="accent2">
                    <a:lumMod val="25000"/>
                    <a:lumOff val="75000"/>
                  </a:schemeClr>
                </a:solidFill>
              </a:rPr>
              <a:t>Managing UP</a:t>
            </a:r>
            <a:endParaRPr dirty="0">
              <a:solidFill>
                <a:schemeClr val="accent2">
                  <a:lumMod val="25000"/>
                  <a:lumOff val="75000"/>
                </a:schemeClr>
              </a:solidFill>
            </a:endParaRPr>
          </a:p>
          <a:p>
            <a:pPr indent="-292100">
              <a:buChar char="●"/>
            </a:pPr>
            <a:r>
              <a:rPr lang="en" dirty="0">
                <a:solidFill>
                  <a:schemeClr val="accent2">
                    <a:lumMod val="25000"/>
                    <a:lumOff val="75000"/>
                  </a:schemeClr>
                </a:solidFill>
              </a:rPr>
              <a:t>Map out how long you *think* something will take, and multiply by 1.5. That’s how long you should allot yourself</a:t>
            </a:r>
            <a:endParaRPr dirty="0">
              <a:solidFill>
                <a:schemeClr val="accent2">
                  <a:lumMod val="25000"/>
                  <a:lumOff val="75000"/>
                </a:schemeClr>
              </a:solidFill>
            </a:endParaRPr>
          </a:p>
          <a:p>
            <a:pPr indent="-292100">
              <a:buChar char="●"/>
            </a:pPr>
            <a:r>
              <a:rPr lang="en" dirty="0">
                <a:solidFill>
                  <a:schemeClr val="accent2">
                    <a:lumMod val="25000"/>
                    <a:lumOff val="75000"/>
                  </a:schemeClr>
                </a:solidFill>
              </a:rPr>
              <a:t>Keep an eye on big deadlines and add in buffer time those weeks – exams, lab meeting presentations, rotational talks</a:t>
            </a:r>
            <a:endParaRPr dirty="0">
              <a:solidFill>
                <a:schemeClr val="accent2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299" name="Google Shape;299;p35"/>
          <p:cNvSpPr txBox="1">
            <a:spLocks noGrp="1"/>
          </p:cNvSpPr>
          <p:nvPr>
            <p:ph type="ctrTitle"/>
          </p:nvPr>
        </p:nvSpPr>
        <p:spPr>
          <a:xfrm>
            <a:off x="1219200" y="2252200"/>
            <a:ext cx="2287200" cy="44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dirty="0">
                <a:solidFill>
                  <a:schemeClr val="accent2">
                    <a:lumMod val="25000"/>
                    <a:lumOff val="75000"/>
                  </a:schemeClr>
                </a:solidFill>
              </a:rPr>
              <a:t>Time Management</a:t>
            </a:r>
            <a:endParaRPr dirty="0">
              <a:solidFill>
                <a:schemeClr val="accent2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300" name="Google Shape;300;p35"/>
          <p:cNvSpPr/>
          <p:nvPr/>
        </p:nvSpPr>
        <p:spPr>
          <a:xfrm>
            <a:off x="713350" y="2243047"/>
            <a:ext cx="459000" cy="45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301" name="Google Shape;301;p35"/>
          <p:cNvSpPr/>
          <p:nvPr/>
        </p:nvSpPr>
        <p:spPr>
          <a:xfrm>
            <a:off x="713350" y="4749099"/>
            <a:ext cx="459000" cy="45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302" name="Google Shape;302;p35"/>
          <p:cNvSpPr/>
          <p:nvPr/>
        </p:nvSpPr>
        <p:spPr>
          <a:xfrm>
            <a:off x="713350" y="3381773"/>
            <a:ext cx="459000" cy="45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303" name="Google Shape;303;p35"/>
          <p:cNvSpPr txBox="1">
            <a:spLocks noGrp="1"/>
          </p:cNvSpPr>
          <p:nvPr>
            <p:ph type="subTitle" idx="1"/>
          </p:nvPr>
        </p:nvSpPr>
        <p:spPr>
          <a:xfrm>
            <a:off x="1259300" y="3720375"/>
            <a:ext cx="7405200" cy="51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-292100">
              <a:lnSpc>
                <a:spcPct val="115000"/>
              </a:lnSpc>
              <a:buChar char="●"/>
            </a:pPr>
            <a:r>
              <a:rPr lang="en" dirty="0"/>
              <a:t>Make good habits, early. Find what works for you. This will save you A LOT of headache later </a:t>
            </a:r>
            <a:endParaRPr dirty="0"/>
          </a:p>
          <a:p>
            <a:pPr indent="-292100">
              <a:lnSpc>
                <a:spcPct val="115000"/>
              </a:lnSpc>
              <a:buChar char="●"/>
            </a:pPr>
            <a:r>
              <a:rPr lang="en" dirty="0"/>
              <a:t>Use an online lab notebook in addition to whatever your PI requires  - lab archives, </a:t>
            </a:r>
            <a:r>
              <a:rPr lang="en" dirty="0" err="1"/>
              <a:t>benchling</a:t>
            </a:r>
            <a:endParaRPr dirty="0"/>
          </a:p>
          <a:p>
            <a:pPr indent="-292100">
              <a:lnSpc>
                <a:spcPct val="115000"/>
              </a:lnSpc>
              <a:buChar char="●"/>
            </a:pPr>
            <a:r>
              <a:rPr lang="en" dirty="0"/>
              <a:t>Don’t forget to keep track of negative data (even if you’re sad about it)</a:t>
            </a:r>
            <a:endParaRPr dirty="0"/>
          </a:p>
          <a:p>
            <a:pPr indent="-292100">
              <a:lnSpc>
                <a:spcPct val="115000"/>
              </a:lnSpc>
              <a:buChar char="●"/>
            </a:pPr>
            <a:r>
              <a:rPr lang="en" dirty="0"/>
              <a:t>Backup your data!! Get an external hard drive, cloud storage or preferably both. Use them CONSTANTLY - </a:t>
            </a:r>
            <a:r>
              <a:rPr lang="en" dirty="0" err="1"/>
              <a:t>PennBox</a:t>
            </a:r>
            <a:r>
              <a:rPr lang="en" dirty="0"/>
              <a:t>, Dropbox, Google </a:t>
            </a:r>
            <a:endParaRPr dirty="0"/>
          </a:p>
          <a:p>
            <a:pPr marL="0" indent="0">
              <a:lnSpc>
                <a:spcPct val="115000"/>
              </a:lnSpc>
            </a:pPr>
            <a:endParaRPr dirty="0"/>
          </a:p>
          <a:p>
            <a:pPr indent="0">
              <a:lnSpc>
                <a:spcPct val="115000"/>
              </a:lnSpc>
            </a:pPr>
            <a:endParaRPr dirty="0"/>
          </a:p>
          <a:p>
            <a:pPr marL="0" indent="0">
              <a:lnSpc>
                <a:spcPct val="115000"/>
              </a:lnSpc>
            </a:pPr>
            <a:endParaRPr dirty="0"/>
          </a:p>
        </p:txBody>
      </p:sp>
      <p:sp>
        <p:nvSpPr>
          <p:cNvPr id="304" name="Google Shape;304;p35"/>
          <p:cNvSpPr txBox="1">
            <a:spLocks noGrp="1"/>
          </p:cNvSpPr>
          <p:nvPr>
            <p:ph type="ctrTitle"/>
          </p:nvPr>
        </p:nvSpPr>
        <p:spPr>
          <a:xfrm>
            <a:off x="1259317" y="3381775"/>
            <a:ext cx="4494600" cy="44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dirty="0"/>
              <a:t>Data Management / Lab notebook</a:t>
            </a:r>
            <a:endParaRPr dirty="0"/>
          </a:p>
        </p:txBody>
      </p:sp>
      <p:sp>
        <p:nvSpPr>
          <p:cNvPr id="305" name="Google Shape;305;p35"/>
          <p:cNvSpPr txBox="1">
            <a:spLocks noGrp="1"/>
          </p:cNvSpPr>
          <p:nvPr>
            <p:ph type="subTitle" idx="1"/>
          </p:nvPr>
        </p:nvSpPr>
        <p:spPr>
          <a:xfrm>
            <a:off x="1190950" y="5078550"/>
            <a:ext cx="7405200" cy="51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-292100">
              <a:lnSpc>
                <a:spcPct val="115000"/>
              </a:lnSpc>
              <a:buChar char="●"/>
            </a:pPr>
            <a:r>
              <a:rPr lang="en" b="1">
                <a:solidFill>
                  <a:schemeClr val="accent2">
                    <a:lumMod val="25000"/>
                    <a:lumOff val="75000"/>
                  </a:schemeClr>
                </a:solidFill>
                <a:latin typeface="Catamaran"/>
                <a:ea typeface="Catamaran"/>
                <a:cs typeface="Catamaran"/>
                <a:sym typeface="Catamaran"/>
              </a:rPr>
              <a:t>Daily:</a:t>
            </a:r>
            <a:r>
              <a:rPr lang="en">
                <a:solidFill>
                  <a:schemeClr val="accent2">
                    <a:lumMod val="25000"/>
                    <a:lumOff val="75000"/>
                  </a:schemeClr>
                </a:solidFill>
              </a:rPr>
              <a:t> What is your intention for that day? What are </a:t>
            </a:r>
            <a:r>
              <a:rPr lang="en" i="1">
                <a:solidFill>
                  <a:schemeClr val="accent2">
                    <a:lumMod val="25000"/>
                    <a:lumOff val="75000"/>
                  </a:schemeClr>
                </a:solidFill>
              </a:rPr>
              <a:t>must do</a:t>
            </a:r>
            <a:r>
              <a:rPr lang="en">
                <a:solidFill>
                  <a:schemeClr val="accent2">
                    <a:lumMod val="25000"/>
                    <a:lumOff val="75000"/>
                  </a:schemeClr>
                </a:solidFill>
              </a:rPr>
              <a:t> items? What are </a:t>
            </a:r>
            <a:r>
              <a:rPr lang="en" i="1">
                <a:solidFill>
                  <a:schemeClr val="accent2">
                    <a:lumMod val="25000"/>
                    <a:lumOff val="75000"/>
                  </a:schemeClr>
                </a:solidFill>
              </a:rPr>
              <a:t>should do</a:t>
            </a:r>
            <a:r>
              <a:rPr lang="en">
                <a:solidFill>
                  <a:schemeClr val="accent2">
                    <a:lumMod val="25000"/>
                    <a:lumOff val="75000"/>
                  </a:schemeClr>
                </a:solidFill>
              </a:rPr>
              <a:t> items? What can wait? What can’t?</a:t>
            </a:r>
            <a:endParaRPr>
              <a:solidFill>
                <a:schemeClr val="accent2">
                  <a:lumMod val="25000"/>
                  <a:lumOff val="75000"/>
                </a:schemeClr>
              </a:solidFill>
            </a:endParaRPr>
          </a:p>
          <a:p>
            <a:pPr indent="-292100">
              <a:lnSpc>
                <a:spcPct val="115000"/>
              </a:lnSpc>
              <a:buChar char="●"/>
            </a:pPr>
            <a:r>
              <a:rPr lang="en" b="1">
                <a:solidFill>
                  <a:schemeClr val="accent2">
                    <a:lumMod val="25000"/>
                    <a:lumOff val="75000"/>
                  </a:schemeClr>
                </a:solidFill>
                <a:latin typeface="Catamaran"/>
                <a:ea typeface="Catamaran"/>
                <a:cs typeface="Catamaran"/>
                <a:sym typeface="Catamaran"/>
              </a:rPr>
              <a:t>Weekly: </a:t>
            </a:r>
            <a:r>
              <a:rPr lang="en">
                <a:solidFill>
                  <a:schemeClr val="accent2">
                    <a:lumMod val="25000"/>
                    <a:lumOff val="75000"/>
                  </a:schemeClr>
                </a:solidFill>
              </a:rPr>
              <a:t>Have a weekly ‘planning’ day where you map out the experiments for the next week</a:t>
            </a:r>
            <a:endParaRPr>
              <a:solidFill>
                <a:schemeClr val="accent2">
                  <a:lumMod val="25000"/>
                  <a:lumOff val="75000"/>
                </a:schemeClr>
              </a:solidFill>
            </a:endParaRPr>
          </a:p>
          <a:p>
            <a:pPr lvl="1" indent="-292100">
              <a:lnSpc>
                <a:spcPct val="115000"/>
              </a:lnSpc>
              <a:buChar char="○"/>
            </a:pPr>
            <a:r>
              <a:rPr lang="en">
                <a:solidFill>
                  <a:schemeClr val="accent2">
                    <a:lumMod val="25000"/>
                    <a:lumOff val="75000"/>
                  </a:schemeClr>
                </a:solidFill>
              </a:rPr>
              <a:t>Gather and read the protocols you will use that week</a:t>
            </a:r>
            <a:endParaRPr>
              <a:solidFill>
                <a:schemeClr val="accent2">
                  <a:lumMod val="25000"/>
                  <a:lumOff val="75000"/>
                </a:schemeClr>
              </a:solidFill>
            </a:endParaRPr>
          </a:p>
          <a:p>
            <a:pPr lvl="2" indent="-292100">
              <a:lnSpc>
                <a:spcPct val="115000"/>
              </a:lnSpc>
              <a:buChar char="■"/>
            </a:pPr>
            <a:r>
              <a:rPr lang="en">
                <a:solidFill>
                  <a:schemeClr val="accent2">
                    <a:lumMod val="25000"/>
                    <a:lumOff val="75000"/>
                  </a:schemeClr>
                </a:solidFill>
              </a:rPr>
              <a:t>This will help you ensure you have all the needed reagents, including </a:t>
            </a:r>
            <a:r>
              <a:rPr lang="en" i="1">
                <a:solidFill>
                  <a:schemeClr val="accent2">
                    <a:lumMod val="25000"/>
                    <a:lumOff val="75000"/>
                  </a:schemeClr>
                </a:solidFill>
              </a:rPr>
              <a:t>time</a:t>
            </a:r>
            <a:endParaRPr i="1">
              <a:solidFill>
                <a:schemeClr val="accent2">
                  <a:lumMod val="25000"/>
                  <a:lumOff val="75000"/>
                </a:schemeClr>
              </a:solidFill>
            </a:endParaRPr>
          </a:p>
          <a:p>
            <a:pPr indent="-292100">
              <a:lnSpc>
                <a:spcPct val="115000"/>
              </a:lnSpc>
              <a:buChar char="●"/>
            </a:pPr>
            <a:r>
              <a:rPr lang="en" b="1">
                <a:solidFill>
                  <a:schemeClr val="accent2">
                    <a:lumMod val="25000"/>
                    <a:lumOff val="75000"/>
                  </a:schemeClr>
                </a:solidFill>
                <a:latin typeface="Catamaran"/>
                <a:ea typeface="Catamaran"/>
                <a:cs typeface="Catamaran"/>
                <a:sym typeface="Catamaran"/>
              </a:rPr>
              <a:t>Monthly/Bi-monthly:</a:t>
            </a:r>
            <a:r>
              <a:rPr lang="en">
                <a:solidFill>
                  <a:schemeClr val="accent2">
                    <a:lumMod val="25000"/>
                    <a:lumOff val="75000"/>
                  </a:schemeClr>
                </a:solidFill>
              </a:rPr>
              <a:t> Check-in with your PI/lab mentor. Are you on the same page about goals and priorities? What is the rough outline of what you hope to achieve that month?</a:t>
            </a:r>
            <a:endParaRPr>
              <a:solidFill>
                <a:schemeClr val="accent2">
                  <a:lumMod val="25000"/>
                  <a:lumOff val="75000"/>
                </a:schemeClr>
              </a:solidFill>
            </a:endParaRPr>
          </a:p>
          <a:p>
            <a:pPr indent="-292100">
              <a:lnSpc>
                <a:spcPct val="115000"/>
              </a:lnSpc>
              <a:buChar char="●"/>
            </a:pPr>
            <a:r>
              <a:rPr lang="en" b="1">
                <a:solidFill>
                  <a:schemeClr val="accent2">
                    <a:lumMod val="25000"/>
                    <a:lumOff val="75000"/>
                  </a:schemeClr>
                </a:solidFill>
                <a:latin typeface="Catamaran"/>
                <a:ea typeface="Catamaran"/>
                <a:cs typeface="Catamaran"/>
                <a:sym typeface="Catamaran"/>
              </a:rPr>
              <a:t>Yearly: </a:t>
            </a:r>
            <a:r>
              <a:rPr lang="en">
                <a:solidFill>
                  <a:schemeClr val="accent2">
                    <a:lumMod val="25000"/>
                    <a:lumOff val="75000"/>
                  </a:schemeClr>
                </a:solidFill>
              </a:rPr>
              <a:t>Individual Development Plan (IDP) meetings with your PI. What worked that year? What do you need more or less of next yeat?</a:t>
            </a:r>
            <a:endParaRPr>
              <a:solidFill>
                <a:schemeClr val="accent2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306" name="Google Shape;306;p35"/>
          <p:cNvSpPr txBox="1">
            <a:spLocks noGrp="1"/>
          </p:cNvSpPr>
          <p:nvPr>
            <p:ph type="ctrTitle"/>
          </p:nvPr>
        </p:nvSpPr>
        <p:spPr>
          <a:xfrm>
            <a:off x="1190960" y="4739950"/>
            <a:ext cx="3455400" cy="44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dirty="0">
                <a:solidFill>
                  <a:schemeClr val="accent2">
                    <a:lumMod val="25000"/>
                    <a:lumOff val="75000"/>
                  </a:schemeClr>
                </a:solidFill>
              </a:rPr>
              <a:t>Planning, Planning, Planning</a:t>
            </a:r>
            <a:endParaRPr dirty="0">
              <a:solidFill>
                <a:schemeClr val="accent2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307" name="Google Shape;307;p35"/>
          <p:cNvSpPr txBox="1"/>
          <p:nvPr/>
        </p:nvSpPr>
        <p:spPr>
          <a:xfrm>
            <a:off x="154000" y="1613925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2400" b="1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Livvic"/>
                <a:ea typeface="Livvic"/>
                <a:cs typeface="Livvic"/>
                <a:sym typeface="Livvic"/>
              </a:rPr>
              <a:t>ORGANIZATION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Livvic"/>
              <a:ea typeface="Livvic"/>
              <a:cs typeface="Livvic"/>
              <a:sym typeface="Livvic"/>
            </a:endParaRPr>
          </a:p>
        </p:txBody>
      </p:sp>
      <p:grpSp>
        <p:nvGrpSpPr>
          <p:cNvPr id="308" name="Google Shape;308;p35"/>
          <p:cNvGrpSpPr/>
          <p:nvPr/>
        </p:nvGrpSpPr>
        <p:grpSpPr>
          <a:xfrm>
            <a:off x="783491" y="2281379"/>
            <a:ext cx="318721" cy="345615"/>
            <a:chOff x="2216956" y="1510503"/>
            <a:chExt cx="318721" cy="345615"/>
          </a:xfrm>
        </p:grpSpPr>
        <p:sp>
          <p:nvSpPr>
            <p:cNvPr id="309" name="Google Shape;309;p35"/>
            <p:cNvSpPr/>
            <p:nvPr/>
          </p:nvSpPr>
          <p:spPr>
            <a:xfrm>
              <a:off x="2386724" y="1510503"/>
              <a:ext cx="142524" cy="151594"/>
            </a:xfrm>
            <a:custGeom>
              <a:avLst/>
              <a:gdLst/>
              <a:ahLst/>
              <a:cxnLst/>
              <a:rect l="l" t="t" r="r" b="b"/>
              <a:pathLst>
                <a:path w="4478" h="4763" extrusionOk="0">
                  <a:moveTo>
                    <a:pt x="2315" y="1"/>
                  </a:moveTo>
                  <a:cubicBezTo>
                    <a:pt x="2179" y="1"/>
                    <a:pt x="2042" y="13"/>
                    <a:pt x="1906" y="36"/>
                  </a:cubicBezTo>
                  <a:cubicBezTo>
                    <a:pt x="1334" y="155"/>
                    <a:pt x="846" y="488"/>
                    <a:pt x="513" y="964"/>
                  </a:cubicBezTo>
                  <a:cubicBezTo>
                    <a:pt x="1" y="1738"/>
                    <a:pt x="25" y="2727"/>
                    <a:pt x="572" y="3465"/>
                  </a:cubicBezTo>
                  <a:lnTo>
                    <a:pt x="537" y="4596"/>
                  </a:lnTo>
                  <a:cubicBezTo>
                    <a:pt x="537" y="4655"/>
                    <a:pt x="560" y="4703"/>
                    <a:pt x="608" y="4727"/>
                  </a:cubicBezTo>
                  <a:cubicBezTo>
                    <a:pt x="632" y="4739"/>
                    <a:pt x="667" y="4763"/>
                    <a:pt x="691" y="4763"/>
                  </a:cubicBezTo>
                  <a:cubicBezTo>
                    <a:pt x="727" y="4763"/>
                    <a:pt x="739" y="4763"/>
                    <a:pt x="775" y="4739"/>
                  </a:cubicBezTo>
                  <a:lnTo>
                    <a:pt x="1799" y="4263"/>
                  </a:lnTo>
                  <a:cubicBezTo>
                    <a:pt x="1980" y="4308"/>
                    <a:pt x="2163" y="4331"/>
                    <a:pt x="2344" y="4331"/>
                  </a:cubicBezTo>
                  <a:cubicBezTo>
                    <a:pt x="3055" y="4331"/>
                    <a:pt x="3734" y="3986"/>
                    <a:pt x="4132" y="3370"/>
                  </a:cubicBezTo>
                  <a:cubicBezTo>
                    <a:pt x="4323" y="3096"/>
                    <a:pt x="4430" y="2774"/>
                    <a:pt x="4477" y="2453"/>
                  </a:cubicBezTo>
                  <a:cubicBezTo>
                    <a:pt x="4477" y="2358"/>
                    <a:pt x="4418" y="2274"/>
                    <a:pt x="4335" y="2262"/>
                  </a:cubicBezTo>
                  <a:cubicBezTo>
                    <a:pt x="4320" y="2259"/>
                    <a:pt x="4307" y="2257"/>
                    <a:pt x="4294" y="2257"/>
                  </a:cubicBezTo>
                  <a:cubicBezTo>
                    <a:pt x="4219" y="2257"/>
                    <a:pt x="4164" y="2312"/>
                    <a:pt x="4144" y="2393"/>
                  </a:cubicBezTo>
                  <a:cubicBezTo>
                    <a:pt x="4120" y="2667"/>
                    <a:pt x="4013" y="2941"/>
                    <a:pt x="3846" y="3179"/>
                  </a:cubicBezTo>
                  <a:cubicBezTo>
                    <a:pt x="3504" y="3697"/>
                    <a:pt x="2932" y="3992"/>
                    <a:pt x="2326" y="3992"/>
                  </a:cubicBezTo>
                  <a:cubicBezTo>
                    <a:pt x="2151" y="3992"/>
                    <a:pt x="1974" y="3968"/>
                    <a:pt x="1799" y="3917"/>
                  </a:cubicBezTo>
                  <a:cubicBezTo>
                    <a:pt x="1789" y="3914"/>
                    <a:pt x="1779" y="3913"/>
                    <a:pt x="1770" y="3913"/>
                  </a:cubicBezTo>
                  <a:cubicBezTo>
                    <a:pt x="1744" y="3913"/>
                    <a:pt x="1718" y="3924"/>
                    <a:pt x="1691" y="3941"/>
                  </a:cubicBezTo>
                  <a:lnTo>
                    <a:pt x="858" y="4322"/>
                  </a:lnTo>
                  <a:lnTo>
                    <a:pt x="906" y="3405"/>
                  </a:lnTo>
                  <a:cubicBezTo>
                    <a:pt x="906" y="3358"/>
                    <a:pt x="894" y="3334"/>
                    <a:pt x="870" y="3298"/>
                  </a:cubicBezTo>
                  <a:cubicBezTo>
                    <a:pt x="370" y="2679"/>
                    <a:pt x="334" y="1798"/>
                    <a:pt x="787" y="1131"/>
                  </a:cubicBezTo>
                  <a:cubicBezTo>
                    <a:pt x="1048" y="714"/>
                    <a:pt x="1489" y="441"/>
                    <a:pt x="1965" y="333"/>
                  </a:cubicBezTo>
                  <a:cubicBezTo>
                    <a:pt x="2084" y="313"/>
                    <a:pt x="2203" y="303"/>
                    <a:pt x="2321" y="303"/>
                  </a:cubicBezTo>
                  <a:cubicBezTo>
                    <a:pt x="2686" y="303"/>
                    <a:pt x="3040" y="403"/>
                    <a:pt x="3346" y="619"/>
                  </a:cubicBezTo>
                  <a:cubicBezTo>
                    <a:pt x="3763" y="905"/>
                    <a:pt x="4049" y="1322"/>
                    <a:pt x="4132" y="1822"/>
                  </a:cubicBezTo>
                  <a:cubicBezTo>
                    <a:pt x="4143" y="1909"/>
                    <a:pt x="4224" y="1966"/>
                    <a:pt x="4292" y="1966"/>
                  </a:cubicBezTo>
                  <a:cubicBezTo>
                    <a:pt x="4298" y="1966"/>
                    <a:pt x="4305" y="1966"/>
                    <a:pt x="4311" y="1965"/>
                  </a:cubicBezTo>
                  <a:cubicBezTo>
                    <a:pt x="4406" y="1941"/>
                    <a:pt x="4466" y="1857"/>
                    <a:pt x="4442" y="1786"/>
                  </a:cubicBezTo>
                  <a:cubicBezTo>
                    <a:pt x="4347" y="1203"/>
                    <a:pt x="4013" y="714"/>
                    <a:pt x="3525" y="369"/>
                  </a:cubicBezTo>
                  <a:cubicBezTo>
                    <a:pt x="3164" y="117"/>
                    <a:pt x="2742" y="1"/>
                    <a:pt x="23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endParaRPr>
            </a:p>
          </p:txBody>
        </p:sp>
        <p:sp>
          <p:nvSpPr>
            <p:cNvPr id="310" name="Google Shape;310;p35"/>
            <p:cNvSpPr/>
            <p:nvPr/>
          </p:nvSpPr>
          <p:spPr>
            <a:xfrm>
              <a:off x="2423102" y="1541185"/>
              <a:ext cx="77723" cy="77723"/>
            </a:xfrm>
            <a:custGeom>
              <a:avLst/>
              <a:gdLst/>
              <a:ahLst/>
              <a:cxnLst/>
              <a:rect l="l" t="t" r="r" b="b"/>
              <a:pathLst>
                <a:path w="2442" h="2442" extrusionOk="0">
                  <a:moveTo>
                    <a:pt x="1084" y="346"/>
                  </a:moveTo>
                  <a:lnTo>
                    <a:pt x="1084" y="1215"/>
                  </a:lnTo>
                  <a:cubicBezTo>
                    <a:pt x="1084" y="1310"/>
                    <a:pt x="1168" y="1382"/>
                    <a:pt x="1251" y="1382"/>
                  </a:cubicBezTo>
                  <a:lnTo>
                    <a:pt x="2132" y="1382"/>
                  </a:lnTo>
                  <a:cubicBezTo>
                    <a:pt x="2037" y="1786"/>
                    <a:pt x="1668" y="2108"/>
                    <a:pt x="1239" y="2108"/>
                  </a:cubicBezTo>
                  <a:cubicBezTo>
                    <a:pt x="751" y="2108"/>
                    <a:pt x="346" y="1715"/>
                    <a:pt x="346" y="1215"/>
                  </a:cubicBezTo>
                  <a:cubicBezTo>
                    <a:pt x="346" y="774"/>
                    <a:pt x="656" y="417"/>
                    <a:pt x="1084" y="346"/>
                  </a:cubicBezTo>
                  <a:close/>
                  <a:moveTo>
                    <a:pt x="1215" y="0"/>
                  </a:moveTo>
                  <a:cubicBezTo>
                    <a:pt x="548" y="0"/>
                    <a:pt x="1" y="548"/>
                    <a:pt x="1" y="1215"/>
                  </a:cubicBezTo>
                  <a:cubicBezTo>
                    <a:pt x="1" y="1894"/>
                    <a:pt x="548" y="2441"/>
                    <a:pt x="1215" y="2441"/>
                  </a:cubicBezTo>
                  <a:cubicBezTo>
                    <a:pt x="1894" y="2441"/>
                    <a:pt x="2442" y="1894"/>
                    <a:pt x="2442" y="1215"/>
                  </a:cubicBezTo>
                  <a:cubicBezTo>
                    <a:pt x="2442" y="1120"/>
                    <a:pt x="2370" y="1060"/>
                    <a:pt x="2275" y="1060"/>
                  </a:cubicBezTo>
                  <a:lnTo>
                    <a:pt x="1382" y="1060"/>
                  </a:lnTo>
                  <a:lnTo>
                    <a:pt x="1382" y="167"/>
                  </a:lnTo>
                  <a:cubicBezTo>
                    <a:pt x="1382" y="72"/>
                    <a:pt x="1310" y="0"/>
                    <a:pt x="1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endParaRPr>
            </a:p>
          </p:txBody>
        </p:sp>
        <p:sp>
          <p:nvSpPr>
            <p:cNvPr id="311" name="Google Shape;311;p35"/>
            <p:cNvSpPr/>
            <p:nvPr/>
          </p:nvSpPr>
          <p:spPr>
            <a:xfrm>
              <a:off x="2216956" y="1538543"/>
              <a:ext cx="318721" cy="317575"/>
            </a:xfrm>
            <a:custGeom>
              <a:avLst/>
              <a:gdLst/>
              <a:ahLst/>
              <a:cxnLst/>
              <a:rect l="l" t="t" r="r" b="b"/>
              <a:pathLst>
                <a:path w="10014" h="9978" extrusionOk="0">
                  <a:moveTo>
                    <a:pt x="3787" y="1191"/>
                  </a:moveTo>
                  <a:lnTo>
                    <a:pt x="4763" y="2179"/>
                  </a:lnTo>
                  <a:cubicBezTo>
                    <a:pt x="5347" y="2762"/>
                    <a:pt x="5466" y="3667"/>
                    <a:pt x="5037" y="4382"/>
                  </a:cubicBezTo>
                  <a:cubicBezTo>
                    <a:pt x="4989" y="4441"/>
                    <a:pt x="5001" y="4525"/>
                    <a:pt x="5061" y="4572"/>
                  </a:cubicBezTo>
                  <a:lnTo>
                    <a:pt x="5394" y="4906"/>
                  </a:lnTo>
                  <a:cubicBezTo>
                    <a:pt x="5423" y="4934"/>
                    <a:pt x="5465" y="4950"/>
                    <a:pt x="5507" y="4950"/>
                  </a:cubicBezTo>
                  <a:cubicBezTo>
                    <a:pt x="5534" y="4950"/>
                    <a:pt x="5561" y="4943"/>
                    <a:pt x="5585" y="4929"/>
                  </a:cubicBezTo>
                  <a:cubicBezTo>
                    <a:pt x="5873" y="4756"/>
                    <a:pt x="6191" y="4673"/>
                    <a:pt x="6506" y="4673"/>
                  </a:cubicBezTo>
                  <a:cubicBezTo>
                    <a:pt x="6972" y="4673"/>
                    <a:pt x="7432" y="4855"/>
                    <a:pt x="7787" y="5203"/>
                  </a:cubicBezTo>
                  <a:lnTo>
                    <a:pt x="8776" y="6179"/>
                  </a:lnTo>
                  <a:lnTo>
                    <a:pt x="6228" y="8727"/>
                  </a:lnTo>
                  <a:lnTo>
                    <a:pt x="5239" y="7751"/>
                  </a:lnTo>
                  <a:cubicBezTo>
                    <a:pt x="5025" y="7525"/>
                    <a:pt x="4870" y="7251"/>
                    <a:pt x="4787" y="6953"/>
                  </a:cubicBezTo>
                  <a:cubicBezTo>
                    <a:pt x="4644" y="6477"/>
                    <a:pt x="4728" y="5965"/>
                    <a:pt x="4978" y="5548"/>
                  </a:cubicBezTo>
                  <a:cubicBezTo>
                    <a:pt x="5025" y="5489"/>
                    <a:pt x="5001" y="5394"/>
                    <a:pt x="4942" y="5346"/>
                  </a:cubicBezTo>
                  <a:lnTo>
                    <a:pt x="4620" y="5025"/>
                  </a:lnTo>
                  <a:cubicBezTo>
                    <a:pt x="4589" y="4993"/>
                    <a:pt x="4541" y="4977"/>
                    <a:pt x="4495" y="4977"/>
                  </a:cubicBezTo>
                  <a:cubicBezTo>
                    <a:pt x="4472" y="4977"/>
                    <a:pt x="4450" y="4981"/>
                    <a:pt x="4430" y="4989"/>
                  </a:cubicBezTo>
                  <a:cubicBezTo>
                    <a:pt x="4137" y="5164"/>
                    <a:pt x="3815" y="5250"/>
                    <a:pt x="3496" y="5250"/>
                  </a:cubicBezTo>
                  <a:cubicBezTo>
                    <a:pt x="3034" y="5250"/>
                    <a:pt x="2579" y="5072"/>
                    <a:pt x="2227" y="4727"/>
                  </a:cubicBezTo>
                  <a:lnTo>
                    <a:pt x="1239" y="3739"/>
                  </a:lnTo>
                  <a:lnTo>
                    <a:pt x="3787" y="1191"/>
                  </a:lnTo>
                  <a:close/>
                  <a:moveTo>
                    <a:pt x="9288" y="6120"/>
                  </a:moveTo>
                  <a:lnTo>
                    <a:pt x="9633" y="6465"/>
                  </a:lnTo>
                  <a:lnTo>
                    <a:pt x="6513" y="9585"/>
                  </a:lnTo>
                  <a:lnTo>
                    <a:pt x="6168" y="9251"/>
                  </a:lnTo>
                  <a:lnTo>
                    <a:pt x="9109" y="6299"/>
                  </a:lnTo>
                  <a:lnTo>
                    <a:pt x="9288" y="6120"/>
                  </a:lnTo>
                  <a:close/>
                  <a:moveTo>
                    <a:pt x="3525" y="0"/>
                  </a:moveTo>
                  <a:cubicBezTo>
                    <a:pt x="3489" y="0"/>
                    <a:pt x="3442" y="24"/>
                    <a:pt x="3406" y="48"/>
                  </a:cubicBezTo>
                  <a:lnTo>
                    <a:pt x="2180" y="1286"/>
                  </a:lnTo>
                  <a:cubicBezTo>
                    <a:pt x="2120" y="1346"/>
                    <a:pt x="2120" y="1453"/>
                    <a:pt x="2180" y="1512"/>
                  </a:cubicBezTo>
                  <a:cubicBezTo>
                    <a:pt x="2209" y="1542"/>
                    <a:pt x="2248" y="1557"/>
                    <a:pt x="2287" y="1557"/>
                  </a:cubicBezTo>
                  <a:cubicBezTo>
                    <a:pt x="2325" y="1557"/>
                    <a:pt x="2364" y="1542"/>
                    <a:pt x="2394" y="1512"/>
                  </a:cubicBezTo>
                  <a:lnTo>
                    <a:pt x="3525" y="381"/>
                  </a:lnTo>
                  <a:lnTo>
                    <a:pt x="3870" y="715"/>
                  </a:lnTo>
                  <a:lnTo>
                    <a:pt x="3692" y="893"/>
                  </a:lnTo>
                  <a:lnTo>
                    <a:pt x="929" y="3667"/>
                  </a:lnTo>
                  <a:lnTo>
                    <a:pt x="751" y="3846"/>
                  </a:lnTo>
                  <a:lnTo>
                    <a:pt x="406" y="3501"/>
                  </a:lnTo>
                  <a:lnTo>
                    <a:pt x="1953" y="1953"/>
                  </a:lnTo>
                  <a:cubicBezTo>
                    <a:pt x="2013" y="1893"/>
                    <a:pt x="2013" y="1786"/>
                    <a:pt x="1953" y="1727"/>
                  </a:cubicBezTo>
                  <a:cubicBezTo>
                    <a:pt x="1924" y="1697"/>
                    <a:pt x="1882" y="1682"/>
                    <a:pt x="1840" y="1682"/>
                  </a:cubicBezTo>
                  <a:cubicBezTo>
                    <a:pt x="1799" y="1682"/>
                    <a:pt x="1757" y="1697"/>
                    <a:pt x="1727" y="1727"/>
                  </a:cubicBezTo>
                  <a:lnTo>
                    <a:pt x="60" y="3393"/>
                  </a:lnTo>
                  <a:cubicBezTo>
                    <a:pt x="1" y="3453"/>
                    <a:pt x="1" y="3560"/>
                    <a:pt x="60" y="3620"/>
                  </a:cubicBezTo>
                  <a:lnTo>
                    <a:pt x="632" y="4191"/>
                  </a:lnTo>
                  <a:cubicBezTo>
                    <a:pt x="656" y="4215"/>
                    <a:pt x="703" y="4227"/>
                    <a:pt x="751" y="4227"/>
                  </a:cubicBezTo>
                  <a:cubicBezTo>
                    <a:pt x="787" y="4227"/>
                    <a:pt x="834" y="4215"/>
                    <a:pt x="870" y="4191"/>
                  </a:cubicBezTo>
                  <a:lnTo>
                    <a:pt x="1048" y="4013"/>
                  </a:lnTo>
                  <a:lnTo>
                    <a:pt x="2025" y="4989"/>
                  </a:lnTo>
                  <a:cubicBezTo>
                    <a:pt x="2430" y="5394"/>
                    <a:pt x="2971" y="5607"/>
                    <a:pt x="3517" y="5607"/>
                  </a:cubicBezTo>
                  <a:cubicBezTo>
                    <a:pt x="3854" y="5607"/>
                    <a:pt x="4192" y="5526"/>
                    <a:pt x="4501" y="5358"/>
                  </a:cubicBezTo>
                  <a:lnTo>
                    <a:pt x="4644" y="5513"/>
                  </a:lnTo>
                  <a:cubicBezTo>
                    <a:pt x="4394" y="5989"/>
                    <a:pt x="4335" y="6537"/>
                    <a:pt x="4477" y="7061"/>
                  </a:cubicBezTo>
                  <a:cubicBezTo>
                    <a:pt x="4573" y="7406"/>
                    <a:pt x="4763" y="7727"/>
                    <a:pt x="5013" y="7977"/>
                  </a:cubicBezTo>
                  <a:lnTo>
                    <a:pt x="6001" y="8966"/>
                  </a:lnTo>
                  <a:lnTo>
                    <a:pt x="5823" y="9144"/>
                  </a:lnTo>
                  <a:cubicBezTo>
                    <a:pt x="5763" y="9204"/>
                    <a:pt x="5763" y="9311"/>
                    <a:pt x="5823" y="9370"/>
                  </a:cubicBezTo>
                  <a:lnTo>
                    <a:pt x="6394" y="9930"/>
                  </a:lnTo>
                  <a:cubicBezTo>
                    <a:pt x="6418" y="9966"/>
                    <a:pt x="6466" y="9978"/>
                    <a:pt x="6513" y="9978"/>
                  </a:cubicBezTo>
                  <a:cubicBezTo>
                    <a:pt x="6549" y="9978"/>
                    <a:pt x="6585" y="9966"/>
                    <a:pt x="6633" y="9930"/>
                  </a:cubicBezTo>
                  <a:lnTo>
                    <a:pt x="9978" y="6584"/>
                  </a:lnTo>
                  <a:cubicBezTo>
                    <a:pt x="10014" y="6525"/>
                    <a:pt x="10014" y="6418"/>
                    <a:pt x="9966" y="6358"/>
                  </a:cubicBezTo>
                  <a:lnTo>
                    <a:pt x="9395" y="5798"/>
                  </a:lnTo>
                  <a:cubicBezTo>
                    <a:pt x="9365" y="5769"/>
                    <a:pt x="9323" y="5754"/>
                    <a:pt x="9282" y="5754"/>
                  </a:cubicBezTo>
                  <a:cubicBezTo>
                    <a:pt x="9240" y="5754"/>
                    <a:pt x="9198" y="5769"/>
                    <a:pt x="9169" y="5798"/>
                  </a:cubicBezTo>
                  <a:lnTo>
                    <a:pt x="8990" y="5977"/>
                  </a:lnTo>
                  <a:lnTo>
                    <a:pt x="8014" y="4989"/>
                  </a:lnTo>
                  <a:cubicBezTo>
                    <a:pt x="7609" y="4585"/>
                    <a:pt x="7069" y="4375"/>
                    <a:pt x="6524" y="4375"/>
                  </a:cubicBezTo>
                  <a:cubicBezTo>
                    <a:pt x="6186" y="4375"/>
                    <a:pt x="5847" y="4456"/>
                    <a:pt x="5537" y="4620"/>
                  </a:cubicBezTo>
                  <a:lnTo>
                    <a:pt x="5394" y="4465"/>
                  </a:lnTo>
                  <a:cubicBezTo>
                    <a:pt x="5823" y="3655"/>
                    <a:pt x="5668" y="2655"/>
                    <a:pt x="5013" y="2000"/>
                  </a:cubicBezTo>
                  <a:lnTo>
                    <a:pt x="4037" y="1012"/>
                  </a:lnTo>
                  <a:lnTo>
                    <a:pt x="4216" y="834"/>
                  </a:lnTo>
                  <a:cubicBezTo>
                    <a:pt x="4275" y="774"/>
                    <a:pt x="4275" y="679"/>
                    <a:pt x="4216" y="619"/>
                  </a:cubicBezTo>
                  <a:lnTo>
                    <a:pt x="3644" y="48"/>
                  </a:lnTo>
                  <a:cubicBezTo>
                    <a:pt x="3620" y="24"/>
                    <a:pt x="3573" y="0"/>
                    <a:pt x="35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endParaRPr>
            </a:p>
          </p:txBody>
        </p:sp>
        <p:sp>
          <p:nvSpPr>
            <p:cNvPr id="312" name="Google Shape;312;p35"/>
            <p:cNvSpPr/>
            <p:nvPr/>
          </p:nvSpPr>
          <p:spPr>
            <a:xfrm>
              <a:off x="2275327" y="1662448"/>
              <a:ext cx="100066" cy="39434"/>
            </a:xfrm>
            <a:custGeom>
              <a:avLst/>
              <a:gdLst/>
              <a:ahLst/>
              <a:cxnLst/>
              <a:rect l="l" t="t" r="r" b="b"/>
              <a:pathLst>
                <a:path w="3144" h="1239" extrusionOk="0">
                  <a:moveTo>
                    <a:pt x="2632" y="310"/>
                  </a:moveTo>
                  <a:lnTo>
                    <a:pt x="2560" y="417"/>
                  </a:lnTo>
                  <a:cubicBezTo>
                    <a:pt x="2298" y="739"/>
                    <a:pt x="1953" y="917"/>
                    <a:pt x="1596" y="929"/>
                  </a:cubicBezTo>
                  <a:cubicBezTo>
                    <a:pt x="1239" y="929"/>
                    <a:pt x="905" y="774"/>
                    <a:pt x="643" y="477"/>
                  </a:cubicBezTo>
                  <a:cubicBezTo>
                    <a:pt x="643" y="477"/>
                    <a:pt x="584" y="393"/>
                    <a:pt x="512" y="310"/>
                  </a:cubicBezTo>
                  <a:close/>
                  <a:moveTo>
                    <a:pt x="179" y="0"/>
                  </a:moveTo>
                  <a:cubicBezTo>
                    <a:pt x="119" y="0"/>
                    <a:pt x="60" y="24"/>
                    <a:pt x="36" y="84"/>
                  </a:cubicBezTo>
                  <a:cubicBezTo>
                    <a:pt x="0" y="143"/>
                    <a:pt x="12" y="203"/>
                    <a:pt x="48" y="251"/>
                  </a:cubicBezTo>
                  <a:cubicBezTo>
                    <a:pt x="155" y="370"/>
                    <a:pt x="369" y="667"/>
                    <a:pt x="393" y="667"/>
                  </a:cubicBezTo>
                  <a:cubicBezTo>
                    <a:pt x="703" y="1036"/>
                    <a:pt x="1119" y="1239"/>
                    <a:pt x="1560" y="1239"/>
                  </a:cubicBezTo>
                  <a:lnTo>
                    <a:pt x="1596" y="1239"/>
                  </a:lnTo>
                  <a:cubicBezTo>
                    <a:pt x="2060" y="1215"/>
                    <a:pt x="2489" y="1001"/>
                    <a:pt x="2810" y="596"/>
                  </a:cubicBezTo>
                  <a:lnTo>
                    <a:pt x="3096" y="239"/>
                  </a:lnTo>
                  <a:cubicBezTo>
                    <a:pt x="3132" y="203"/>
                    <a:pt x="3144" y="143"/>
                    <a:pt x="3108" y="84"/>
                  </a:cubicBezTo>
                  <a:cubicBezTo>
                    <a:pt x="3084" y="24"/>
                    <a:pt x="3024" y="0"/>
                    <a:pt x="29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endParaRPr>
            </a:p>
          </p:txBody>
        </p:sp>
        <p:sp>
          <p:nvSpPr>
            <p:cNvPr id="313" name="Google Shape;313;p35"/>
            <p:cNvSpPr/>
            <p:nvPr/>
          </p:nvSpPr>
          <p:spPr>
            <a:xfrm>
              <a:off x="2371192" y="1745422"/>
              <a:ext cx="101211" cy="60663"/>
            </a:xfrm>
            <a:custGeom>
              <a:avLst/>
              <a:gdLst/>
              <a:ahLst/>
              <a:cxnLst/>
              <a:rect l="l" t="t" r="r" b="b"/>
              <a:pathLst>
                <a:path w="3180" h="1906" extrusionOk="0">
                  <a:moveTo>
                    <a:pt x="155" y="1"/>
                  </a:moveTo>
                  <a:cubicBezTo>
                    <a:pt x="72" y="1"/>
                    <a:pt x="1" y="72"/>
                    <a:pt x="1" y="156"/>
                  </a:cubicBezTo>
                  <a:cubicBezTo>
                    <a:pt x="1" y="513"/>
                    <a:pt x="239" y="787"/>
                    <a:pt x="274" y="834"/>
                  </a:cubicBezTo>
                  <a:lnTo>
                    <a:pt x="1298" y="1858"/>
                  </a:lnTo>
                  <a:cubicBezTo>
                    <a:pt x="1334" y="1882"/>
                    <a:pt x="1382" y="1906"/>
                    <a:pt x="1429" y="1906"/>
                  </a:cubicBezTo>
                  <a:cubicBezTo>
                    <a:pt x="1465" y="1906"/>
                    <a:pt x="1501" y="1882"/>
                    <a:pt x="1548" y="1858"/>
                  </a:cubicBezTo>
                  <a:lnTo>
                    <a:pt x="3120" y="275"/>
                  </a:lnTo>
                  <a:cubicBezTo>
                    <a:pt x="3168" y="215"/>
                    <a:pt x="3180" y="156"/>
                    <a:pt x="3156" y="96"/>
                  </a:cubicBezTo>
                  <a:cubicBezTo>
                    <a:pt x="3120" y="37"/>
                    <a:pt x="3060" y="1"/>
                    <a:pt x="3001" y="1"/>
                  </a:cubicBezTo>
                  <a:lnTo>
                    <a:pt x="1584" y="1"/>
                  </a:lnTo>
                  <a:cubicBezTo>
                    <a:pt x="1501" y="1"/>
                    <a:pt x="1429" y="72"/>
                    <a:pt x="1429" y="156"/>
                  </a:cubicBezTo>
                  <a:cubicBezTo>
                    <a:pt x="1429" y="251"/>
                    <a:pt x="1501" y="322"/>
                    <a:pt x="1584" y="322"/>
                  </a:cubicBezTo>
                  <a:lnTo>
                    <a:pt x="2620" y="322"/>
                  </a:lnTo>
                  <a:lnTo>
                    <a:pt x="1429" y="1513"/>
                  </a:lnTo>
                  <a:lnTo>
                    <a:pt x="513" y="608"/>
                  </a:lnTo>
                  <a:cubicBezTo>
                    <a:pt x="501" y="596"/>
                    <a:pt x="393" y="489"/>
                    <a:pt x="358" y="322"/>
                  </a:cubicBezTo>
                  <a:lnTo>
                    <a:pt x="965" y="322"/>
                  </a:lnTo>
                  <a:cubicBezTo>
                    <a:pt x="1048" y="322"/>
                    <a:pt x="1132" y="251"/>
                    <a:pt x="1132" y="156"/>
                  </a:cubicBezTo>
                  <a:cubicBezTo>
                    <a:pt x="1132" y="72"/>
                    <a:pt x="1048" y="1"/>
                    <a:pt x="9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endParaRPr>
            </a:p>
          </p:txBody>
        </p:sp>
      </p:grpSp>
      <p:sp>
        <p:nvSpPr>
          <p:cNvPr id="314" name="Google Shape;314;p35"/>
          <p:cNvSpPr/>
          <p:nvPr/>
        </p:nvSpPr>
        <p:spPr>
          <a:xfrm>
            <a:off x="756772" y="4792520"/>
            <a:ext cx="372159" cy="372159"/>
          </a:xfrm>
          <a:custGeom>
            <a:avLst/>
            <a:gdLst/>
            <a:ahLst/>
            <a:cxnLst/>
            <a:rect l="l" t="t" r="r" b="b"/>
            <a:pathLst>
              <a:path w="11693" h="11693" extrusionOk="0">
                <a:moveTo>
                  <a:pt x="10252" y="584"/>
                </a:moveTo>
                <a:lnTo>
                  <a:pt x="10252" y="1263"/>
                </a:lnTo>
                <a:cubicBezTo>
                  <a:pt x="10252" y="1358"/>
                  <a:pt x="10323" y="1429"/>
                  <a:pt x="10406" y="1429"/>
                </a:cubicBezTo>
                <a:lnTo>
                  <a:pt x="11097" y="1429"/>
                </a:lnTo>
                <a:lnTo>
                  <a:pt x="9609" y="2918"/>
                </a:lnTo>
                <a:lnTo>
                  <a:pt x="9001" y="2918"/>
                </a:lnTo>
                <a:lnTo>
                  <a:pt x="9978" y="1941"/>
                </a:lnTo>
                <a:cubicBezTo>
                  <a:pt x="10037" y="1882"/>
                  <a:pt x="10037" y="1751"/>
                  <a:pt x="9978" y="1691"/>
                </a:cubicBezTo>
                <a:cubicBezTo>
                  <a:pt x="9948" y="1667"/>
                  <a:pt x="9903" y="1656"/>
                  <a:pt x="9859" y="1656"/>
                </a:cubicBezTo>
                <a:cubicBezTo>
                  <a:pt x="9814" y="1656"/>
                  <a:pt x="9769" y="1667"/>
                  <a:pt x="9740" y="1691"/>
                </a:cubicBezTo>
                <a:lnTo>
                  <a:pt x="8763" y="2679"/>
                </a:lnTo>
                <a:lnTo>
                  <a:pt x="8763" y="2072"/>
                </a:lnTo>
                <a:lnTo>
                  <a:pt x="10252" y="584"/>
                </a:lnTo>
                <a:close/>
                <a:moveTo>
                  <a:pt x="4739" y="2537"/>
                </a:moveTo>
                <a:cubicBezTo>
                  <a:pt x="5894" y="2537"/>
                  <a:pt x="6942" y="2977"/>
                  <a:pt x="7739" y="3703"/>
                </a:cubicBezTo>
                <a:lnTo>
                  <a:pt x="4620" y="6811"/>
                </a:lnTo>
                <a:cubicBezTo>
                  <a:pt x="4560" y="6870"/>
                  <a:pt x="4560" y="7001"/>
                  <a:pt x="4620" y="7049"/>
                </a:cubicBezTo>
                <a:cubicBezTo>
                  <a:pt x="4656" y="7085"/>
                  <a:pt x="4703" y="7097"/>
                  <a:pt x="4739" y="7097"/>
                </a:cubicBezTo>
                <a:cubicBezTo>
                  <a:pt x="4787" y="7097"/>
                  <a:pt x="4834" y="7085"/>
                  <a:pt x="4858" y="7049"/>
                </a:cubicBezTo>
                <a:lnTo>
                  <a:pt x="5632" y="6275"/>
                </a:lnTo>
                <a:cubicBezTo>
                  <a:pt x="5775" y="6478"/>
                  <a:pt x="5846" y="6692"/>
                  <a:pt x="5846" y="6930"/>
                </a:cubicBezTo>
                <a:cubicBezTo>
                  <a:pt x="5846" y="7549"/>
                  <a:pt x="5358" y="8037"/>
                  <a:pt x="4739" y="8037"/>
                </a:cubicBezTo>
                <a:cubicBezTo>
                  <a:pt x="4132" y="8037"/>
                  <a:pt x="3644" y="7549"/>
                  <a:pt x="3644" y="6930"/>
                </a:cubicBezTo>
                <a:cubicBezTo>
                  <a:pt x="3644" y="6323"/>
                  <a:pt x="4132" y="5835"/>
                  <a:pt x="4739" y="5835"/>
                </a:cubicBezTo>
                <a:cubicBezTo>
                  <a:pt x="4822" y="5835"/>
                  <a:pt x="4882" y="5835"/>
                  <a:pt x="4953" y="5847"/>
                </a:cubicBezTo>
                <a:cubicBezTo>
                  <a:pt x="4962" y="5848"/>
                  <a:pt x="4970" y="5848"/>
                  <a:pt x="4979" y="5848"/>
                </a:cubicBezTo>
                <a:cubicBezTo>
                  <a:pt x="5055" y="5848"/>
                  <a:pt x="5133" y="5801"/>
                  <a:pt x="5144" y="5716"/>
                </a:cubicBezTo>
                <a:cubicBezTo>
                  <a:pt x="5156" y="5620"/>
                  <a:pt x="5096" y="5537"/>
                  <a:pt x="5013" y="5525"/>
                </a:cubicBezTo>
                <a:cubicBezTo>
                  <a:pt x="4918" y="5513"/>
                  <a:pt x="4834" y="5489"/>
                  <a:pt x="4739" y="5489"/>
                </a:cubicBezTo>
                <a:cubicBezTo>
                  <a:pt x="3941" y="5489"/>
                  <a:pt x="3298" y="6144"/>
                  <a:pt x="3298" y="6942"/>
                </a:cubicBezTo>
                <a:cubicBezTo>
                  <a:pt x="3298" y="7740"/>
                  <a:pt x="3953" y="8383"/>
                  <a:pt x="4739" y="8383"/>
                </a:cubicBezTo>
                <a:cubicBezTo>
                  <a:pt x="5549" y="8383"/>
                  <a:pt x="6192" y="7728"/>
                  <a:pt x="6192" y="6942"/>
                </a:cubicBezTo>
                <a:cubicBezTo>
                  <a:pt x="6192" y="6609"/>
                  <a:pt x="6084" y="6299"/>
                  <a:pt x="5870" y="6049"/>
                </a:cubicBezTo>
                <a:lnTo>
                  <a:pt x="6406" y="5513"/>
                </a:lnTo>
                <a:cubicBezTo>
                  <a:pt x="6751" y="5906"/>
                  <a:pt x="6942" y="6418"/>
                  <a:pt x="6942" y="6942"/>
                </a:cubicBezTo>
                <a:cubicBezTo>
                  <a:pt x="6942" y="8156"/>
                  <a:pt x="5965" y="9133"/>
                  <a:pt x="4739" y="9133"/>
                </a:cubicBezTo>
                <a:cubicBezTo>
                  <a:pt x="3525" y="9133"/>
                  <a:pt x="2536" y="8156"/>
                  <a:pt x="2536" y="6942"/>
                </a:cubicBezTo>
                <a:cubicBezTo>
                  <a:pt x="2536" y="5716"/>
                  <a:pt x="3525" y="4739"/>
                  <a:pt x="4739" y="4739"/>
                </a:cubicBezTo>
                <a:cubicBezTo>
                  <a:pt x="5120" y="4739"/>
                  <a:pt x="5477" y="4823"/>
                  <a:pt x="5787" y="5001"/>
                </a:cubicBezTo>
                <a:cubicBezTo>
                  <a:pt x="5812" y="5016"/>
                  <a:pt x="5840" y="5022"/>
                  <a:pt x="5868" y="5022"/>
                </a:cubicBezTo>
                <a:cubicBezTo>
                  <a:pt x="5930" y="5022"/>
                  <a:pt x="5992" y="4988"/>
                  <a:pt x="6025" y="4930"/>
                </a:cubicBezTo>
                <a:cubicBezTo>
                  <a:pt x="6073" y="4834"/>
                  <a:pt x="6037" y="4739"/>
                  <a:pt x="5953" y="4692"/>
                </a:cubicBezTo>
                <a:cubicBezTo>
                  <a:pt x="5572" y="4501"/>
                  <a:pt x="5156" y="4370"/>
                  <a:pt x="4739" y="4370"/>
                </a:cubicBezTo>
                <a:cubicBezTo>
                  <a:pt x="3346" y="4370"/>
                  <a:pt x="2203" y="5525"/>
                  <a:pt x="2203" y="6918"/>
                </a:cubicBezTo>
                <a:cubicBezTo>
                  <a:pt x="2203" y="8323"/>
                  <a:pt x="3346" y="9466"/>
                  <a:pt x="4739" y="9466"/>
                </a:cubicBezTo>
                <a:cubicBezTo>
                  <a:pt x="6144" y="9466"/>
                  <a:pt x="7287" y="8323"/>
                  <a:pt x="7287" y="6918"/>
                </a:cubicBezTo>
                <a:cubicBezTo>
                  <a:pt x="7287" y="6299"/>
                  <a:pt x="7061" y="5716"/>
                  <a:pt x="6668" y="5239"/>
                </a:cubicBezTo>
                <a:lnTo>
                  <a:pt x="7204" y="4704"/>
                </a:lnTo>
                <a:cubicBezTo>
                  <a:pt x="7751" y="5311"/>
                  <a:pt x="8049" y="6085"/>
                  <a:pt x="8049" y="6918"/>
                </a:cubicBezTo>
                <a:cubicBezTo>
                  <a:pt x="8049" y="8740"/>
                  <a:pt x="6561" y="10228"/>
                  <a:pt x="4739" y="10228"/>
                </a:cubicBezTo>
                <a:cubicBezTo>
                  <a:pt x="2929" y="10228"/>
                  <a:pt x="1441" y="8740"/>
                  <a:pt x="1441" y="6918"/>
                </a:cubicBezTo>
                <a:cubicBezTo>
                  <a:pt x="1441" y="5108"/>
                  <a:pt x="2929" y="3620"/>
                  <a:pt x="4739" y="3620"/>
                </a:cubicBezTo>
                <a:cubicBezTo>
                  <a:pt x="5382" y="3620"/>
                  <a:pt x="5989" y="3799"/>
                  <a:pt x="6525" y="4132"/>
                </a:cubicBezTo>
                <a:cubicBezTo>
                  <a:pt x="6558" y="4151"/>
                  <a:pt x="6594" y="4161"/>
                  <a:pt x="6628" y="4161"/>
                </a:cubicBezTo>
                <a:cubicBezTo>
                  <a:pt x="6679" y="4161"/>
                  <a:pt x="6727" y="4139"/>
                  <a:pt x="6763" y="4096"/>
                </a:cubicBezTo>
                <a:cubicBezTo>
                  <a:pt x="6811" y="4025"/>
                  <a:pt x="6799" y="3918"/>
                  <a:pt x="6727" y="3858"/>
                </a:cubicBezTo>
                <a:cubicBezTo>
                  <a:pt x="6144" y="3477"/>
                  <a:pt x="5453" y="3275"/>
                  <a:pt x="4763" y="3275"/>
                </a:cubicBezTo>
                <a:cubicBezTo>
                  <a:pt x="2751" y="3275"/>
                  <a:pt x="1108" y="4918"/>
                  <a:pt x="1108" y="6918"/>
                </a:cubicBezTo>
                <a:cubicBezTo>
                  <a:pt x="1108" y="8930"/>
                  <a:pt x="2751" y="10573"/>
                  <a:pt x="4763" y="10573"/>
                </a:cubicBezTo>
                <a:cubicBezTo>
                  <a:pt x="6763" y="10573"/>
                  <a:pt x="8406" y="8930"/>
                  <a:pt x="8406" y="6918"/>
                </a:cubicBezTo>
                <a:cubicBezTo>
                  <a:pt x="8406" y="6013"/>
                  <a:pt x="8061" y="5132"/>
                  <a:pt x="7454" y="4465"/>
                </a:cubicBezTo>
                <a:lnTo>
                  <a:pt x="7989" y="3930"/>
                </a:lnTo>
                <a:cubicBezTo>
                  <a:pt x="8704" y="4739"/>
                  <a:pt x="9144" y="5775"/>
                  <a:pt x="9144" y="6942"/>
                </a:cubicBezTo>
                <a:cubicBezTo>
                  <a:pt x="9144" y="9359"/>
                  <a:pt x="7168" y="11347"/>
                  <a:pt x="4739" y="11347"/>
                </a:cubicBezTo>
                <a:cubicBezTo>
                  <a:pt x="2322" y="11347"/>
                  <a:pt x="334" y="9359"/>
                  <a:pt x="334" y="6942"/>
                </a:cubicBezTo>
                <a:cubicBezTo>
                  <a:pt x="334" y="4513"/>
                  <a:pt x="2322" y="2537"/>
                  <a:pt x="4739" y="2537"/>
                </a:cubicBezTo>
                <a:close/>
                <a:moveTo>
                  <a:pt x="10403" y="1"/>
                </a:moveTo>
                <a:cubicBezTo>
                  <a:pt x="10360" y="1"/>
                  <a:pt x="10315" y="16"/>
                  <a:pt x="10275" y="48"/>
                </a:cubicBezTo>
                <a:lnTo>
                  <a:pt x="8466" y="1882"/>
                </a:lnTo>
                <a:cubicBezTo>
                  <a:pt x="8430" y="1906"/>
                  <a:pt x="8418" y="1953"/>
                  <a:pt x="8418" y="1989"/>
                </a:cubicBezTo>
                <a:lnTo>
                  <a:pt x="8418" y="3025"/>
                </a:lnTo>
                <a:lnTo>
                  <a:pt x="7978" y="3465"/>
                </a:lnTo>
                <a:cubicBezTo>
                  <a:pt x="7120" y="2679"/>
                  <a:pt x="5989" y="2203"/>
                  <a:pt x="4739" y="2203"/>
                </a:cubicBezTo>
                <a:cubicBezTo>
                  <a:pt x="2120" y="2203"/>
                  <a:pt x="0" y="4334"/>
                  <a:pt x="0" y="6954"/>
                </a:cubicBezTo>
                <a:cubicBezTo>
                  <a:pt x="0" y="9573"/>
                  <a:pt x="2120" y="11692"/>
                  <a:pt x="4739" y="11692"/>
                </a:cubicBezTo>
                <a:cubicBezTo>
                  <a:pt x="7358" y="11692"/>
                  <a:pt x="9490" y="9573"/>
                  <a:pt x="9490" y="6954"/>
                </a:cubicBezTo>
                <a:cubicBezTo>
                  <a:pt x="9490" y="5704"/>
                  <a:pt x="9013" y="4573"/>
                  <a:pt x="8228" y="3715"/>
                </a:cubicBezTo>
                <a:lnTo>
                  <a:pt x="8668" y="3275"/>
                </a:lnTo>
                <a:lnTo>
                  <a:pt x="9704" y="3275"/>
                </a:lnTo>
                <a:cubicBezTo>
                  <a:pt x="9740" y="3275"/>
                  <a:pt x="9787" y="3263"/>
                  <a:pt x="9823" y="3227"/>
                </a:cubicBezTo>
                <a:lnTo>
                  <a:pt x="11645" y="1394"/>
                </a:lnTo>
                <a:cubicBezTo>
                  <a:pt x="11680" y="1346"/>
                  <a:pt x="11692" y="1263"/>
                  <a:pt x="11668" y="1203"/>
                </a:cubicBezTo>
                <a:cubicBezTo>
                  <a:pt x="11633" y="1144"/>
                  <a:pt x="11573" y="1096"/>
                  <a:pt x="11502" y="1096"/>
                </a:cubicBezTo>
                <a:lnTo>
                  <a:pt x="10573" y="1096"/>
                </a:lnTo>
                <a:lnTo>
                  <a:pt x="10573" y="179"/>
                </a:lnTo>
                <a:cubicBezTo>
                  <a:pt x="10573" y="108"/>
                  <a:pt x="10537" y="48"/>
                  <a:pt x="10466" y="12"/>
                </a:cubicBezTo>
                <a:cubicBezTo>
                  <a:pt x="10446" y="5"/>
                  <a:pt x="10425" y="1"/>
                  <a:pt x="1040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315" name="Google Shape;315;p35"/>
          <p:cNvSpPr/>
          <p:nvPr/>
        </p:nvSpPr>
        <p:spPr>
          <a:xfrm>
            <a:off x="752247" y="3455042"/>
            <a:ext cx="381209" cy="312466"/>
          </a:xfrm>
          <a:custGeom>
            <a:avLst/>
            <a:gdLst/>
            <a:ahLst/>
            <a:cxnLst/>
            <a:rect l="l" t="t" r="r" b="b"/>
            <a:pathLst>
              <a:path w="11967" h="9809" extrusionOk="0">
                <a:moveTo>
                  <a:pt x="8309" y="358"/>
                </a:moveTo>
                <a:cubicBezTo>
                  <a:pt x="8940" y="358"/>
                  <a:pt x="9663" y="469"/>
                  <a:pt x="10418" y="796"/>
                </a:cubicBezTo>
                <a:lnTo>
                  <a:pt x="10418" y="7796"/>
                </a:lnTo>
                <a:cubicBezTo>
                  <a:pt x="9723" y="7513"/>
                  <a:pt x="8997" y="7381"/>
                  <a:pt x="8289" y="7381"/>
                </a:cubicBezTo>
                <a:cubicBezTo>
                  <a:pt x="7542" y="7381"/>
                  <a:pt x="6816" y="7527"/>
                  <a:pt x="6168" y="7796"/>
                </a:cubicBezTo>
                <a:lnTo>
                  <a:pt x="6168" y="796"/>
                </a:lnTo>
                <a:cubicBezTo>
                  <a:pt x="6430" y="676"/>
                  <a:pt x="7238" y="358"/>
                  <a:pt x="8309" y="358"/>
                </a:cubicBezTo>
                <a:close/>
                <a:moveTo>
                  <a:pt x="3700" y="358"/>
                </a:moveTo>
                <a:cubicBezTo>
                  <a:pt x="4458" y="358"/>
                  <a:pt x="5191" y="513"/>
                  <a:pt x="5823" y="796"/>
                </a:cubicBezTo>
                <a:cubicBezTo>
                  <a:pt x="5811" y="1677"/>
                  <a:pt x="5811" y="6761"/>
                  <a:pt x="5811" y="7796"/>
                </a:cubicBezTo>
                <a:cubicBezTo>
                  <a:pt x="5418" y="7642"/>
                  <a:pt x="4656" y="7392"/>
                  <a:pt x="3668" y="7392"/>
                </a:cubicBezTo>
                <a:cubicBezTo>
                  <a:pt x="2929" y="7392"/>
                  <a:pt x="2215" y="7523"/>
                  <a:pt x="1548" y="7808"/>
                </a:cubicBezTo>
                <a:lnTo>
                  <a:pt x="1548" y="3867"/>
                </a:lnTo>
                <a:cubicBezTo>
                  <a:pt x="1548" y="3760"/>
                  <a:pt x="1477" y="3689"/>
                  <a:pt x="1370" y="3689"/>
                </a:cubicBezTo>
                <a:cubicBezTo>
                  <a:pt x="1262" y="3689"/>
                  <a:pt x="1191" y="3760"/>
                  <a:pt x="1191" y="3867"/>
                </a:cubicBezTo>
                <a:lnTo>
                  <a:pt x="1191" y="7987"/>
                </a:lnTo>
                <a:cubicBezTo>
                  <a:pt x="1191" y="8118"/>
                  <a:pt x="1298" y="8225"/>
                  <a:pt x="1429" y="8225"/>
                </a:cubicBezTo>
                <a:cubicBezTo>
                  <a:pt x="1465" y="8225"/>
                  <a:pt x="1489" y="8225"/>
                  <a:pt x="1524" y="8213"/>
                </a:cubicBezTo>
                <a:cubicBezTo>
                  <a:pt x="2203" y="7916"/>
                  <a:pt x="2917" y="7761"/>
                  <a:pt x="3656" y="7761"/>
                </a:cubicBezTo>
                <a:cubicBezTo>
                  <a:pt x="4715" y="7761"/>
                  <a:pt x="5537" y="8070"/>
                  <a:pt x="5799" y="8189"/>
                </a:cubicBezTo>
                <a:lnTo>
                  <a:pt x="5799" y="8606"/>
                </a:lnTo>
                <a:lnTo>
                  <a:pt x="417" y="8606"/>
                </a:lnTo>
                <a:cubicBezTo>
                  <a:pt x="381" y="8606"/>
                  <a:pt x="358" y="8582"/>
                  <a:pt x="358" y="8547"/>
                </a:cubicBezTo>
                <a:lnTo>
                  <a:pt x="358" y="1248"/>
                </a:lnTo>
                <a:cubicBezTo>
                  <a:pt x="358" y="1212"/>
                  <a:pt x="381" y="1188"/>
                  <a:pt x="417" y="1188"/>
                </a:cubicBezTo>
                <a:lnTo>
                  <a:pt x="1203" y="1188"/>
                </a:lnTo>
                <a:lnTo>
                  <a:pt x="1203" y="3153"/>
                </a:lnTo>
                <a:cubicBezTo>
                  <a:pt x="1203" y="3248"/>
                  <a:pt x="1274" y="3332"/>
                  <a:pt x="1382" y="3332"/>
                </a:cubicBezTo>
                <a:cubicBezTo>
                  <a:pt x="1489" y="3332"/>
                  <a:pt x="1560" y="3248"/>
                  <a:pt x="1560" y="3153"/>
                </a:cubicBezTo>
                <a:lnTo>
                  <a:pt x="1560" y="796"/>
                </a:lnTo>
                <a:cubicBezTo>
                  <a:pt x="2253" y="495"/>
                  <a:pt x="2987" y="358"/>
                  <a:pt x="3700" y="358"/>
                </a:cubicBezTo>
                <a:close/>
                <a:moveTo>
                  <a:pt x="6608" y="7987"/>
                </a:moveTo>
                <a:lnTo>
                  <a:pt x="6608" y="9249"/>
                </a:lnTo>
                <a:lnTo>
                  <a:pt x="6501" y="9166"/>
                </a:lnTo>
                <a:cubicBezTo>
                  <a:pt x="6471" y="9136"/>
                  <a:pt x="6430" y="9121"/>
                  <a:pt x="6390" y="9121"/>
                </a:cubicBezTo>
                <a:cubicBezTo>
                  <a:pt x="6349" y="9121"/>
                  <a:pt x="6311" y="9136"/>
                  <a:pt x="6287" y="9166"/>
                </a:cubicBezTo>
                <a:lnTo>
                  <a:pt x="6168" y="9261"/>
                </a:lnTo>
                <a:lnTo>
                  <a:pt x="6168" y="8166"/>
                </a:lnTo>
                <a:cubicBezTo>
                  <a:pt x="6251" y="8118"/>
                  <a:pt x="6418" y="8058"/>
                  <a:pt x="6608" y="7987"/>
                </a:cubicBezTo>
                <a:close/>
                <a:moveTo>
                  <a:pt x="8273" y="0"/>
                </a:moveTo>
                <a:cubicBezTo>
                  <a:pt x="7438" y="0"/>
                  <a:pt x="6643" y="178"/>
                  <a:pt x="5989" y="486"/>
                </a:cubicBezTo>
                <a:cubicBezTo>
                  <a:pt x="5715" y="367"/>
                  <a:pt x="4858" y="10"/>
                  <a:pt x="3668" y="10"/>
                </a:cubicBezTo>
                <a:cubicBezTo>
                  <a:pt x="2858" y="10"/>
                  <a:pt x="2072" y="176"/>
                  <a:pt x="1322" y="510"/>
                </a:cubicBezTo>
                <a:cubicBezTo>
                  <a:pt x="1143" y="593"/>
                  <a:pt x="1191" y="796"/>
                  <a:pt x="1191" y="843"/>
                </a:cubicBezTo>
                <a:lnTo>
                  <a:pt x="405" y="843"/>
                </a:lnTo>
                <a:cubicBezTo>
                  <a:pt x="179" y="843"/>
                  <a:pt x="0" y="1022"/>
                  <a:pt x="0" y="1248"/>
                </a:cubicBezTo>
                <a:lnTo>
                  <a:pt x="0" y="8535"/>
                </a:lnTo>
                <a:cubicBezTo>
                  <a:pt x="0" y="8761"/>
                  <a:pt x="179" y="8939"/>
                  <a:pt x="405" y="8939"/>
                </a:cubicBezTo>
                <a:lnTo>
                  <a:pt x="5811" y="8939"/>
                </a:lnTo>
                <a:lnTo>
                  <a:pt x="5811" y="9630"/>
                </a:lnTo>
                <a:cubicBezTo>
                  <a:pt x="5811" y="9740"/>
                  <a:pt x="5889" y="9808"/>
                  <a:pt x="5977" y="9808"/>
                </a:cubicBezTo>
                <a:cubicBezTo>
                  <a:pt x="6013" y="9808"/>
                  <a:pt x="6050" y="9797"/>
                  <a:pt x="6084" y="9773"/>
                </a:cubicBezTo>
                <a:lnTo>
                  <a:pt x="6382" y="9535"/>
                </a:lnTo>
                <a:cubicBezTo>
                  <a:pt x="6656" y="9737"/>
                  <a:pt x="6668" y="9809"/>
                  <a:pt x="6787" y="9809"/>
                </a:cubicBezTo>
                <a:cubicBezTo>
                  <a:pt x="6894" y="9809"/>
                  <a:pt x="6966" y="9737"/>
                  <a:pt x="6966" y="9630"/>
                </a:cubicBezTo>
                <a:lnTo>
                  <a:pt x="6966" y="8939"/>
                </a:lnTo>
                <a:lnTo>
                  <a:pt x="9335" y="8939"/>
                </a:lnTo>
                <a:cubicBezTo>
                  <a:pt x="9442" y="8939"/>
                  <a:pt x="9513" y="8856"/>
                  <a:pt x="9513" y="8761"/>
                </a:cubicBezTo>
                <a:cubicBezTo>
                  <a:pt x="9513" y="8654"/>
                  <a:pt x="9442" y="8582"/>
                  <a:pt x="9335" y="8582"/>
                </a:cubicBezTo>
                <a:lnTo>
                  <a:pt x="6966" y="8582"/>
                </a:lnTo>
                <a:lnTo>
                  <a:pt x="6966" y="7892"/>
                </a:lnTo>
                <a:cubicBezTo>
                  <a:pt x="7400" y="7783"/>
                  <a:pt x="7847" y="7728"/>
                  <a:pt x="8295" y="7728"/>
                </a:cubicBezTo>
                <a:cubicBezTo>
                  <a:pt x="9025" y="7728"/>
                  <a:pt x="9760" y="7875"/>
                  <a:pt x="10454" y="8177"/>
                </a:cubicBezTo>
                <a:cubicBezTo>
                  <a:pt x="10483" y="8192"/>
                  <a:pt x="10514" y="8199"/>
                  <a:pt x="10544" y="8199"/>
                </a:cubicBezTo>
                <a:cubicBezTo>
                  <a:pt x="10662" y="8199"/>
                  <a:pt x="10776" y="8096"/>
                  <a:pt x="10776" y="7963"/>
                </a:cubicBezTo>
                <a:lnTo>
                  <a:pt x="10776" y="1177"/>
                </a:lnTo>
                <a:lnTo>
                  <a:pt x="11561" y="1177"/>
                </a:lnTo>
                <a:cubicBezTo>
                  <a:pt x="11597" y="1177"/>
                  <a:pt x="11621" y="1212"/>
                  <a:pt x="11621" y="1236"/>
                </a:cubicBezTo>
                <a:lnTo>
                  <a:pt x="11621" y="8535"/>
                </a:lnTo>
                <a:cubicBezTo>
                  <a:pt x="11621" y="8570"/>
                  <a:pt x="11597" y="8594"/>
                  <a:pt x="11561" y="8594"/>
                </a:cubicBezTo>
                <a:lnTo>
                  <a:pt x="10049" y="8594"/>
                </a:lnTo>
                <a:cubicBezTo>
                  <a:pt x="9942" y="8594"/>
                  <a:pt x="9871" y="8666"/>
                  <a:pt x="9871" y="8773"/>
                </a:cubicBezTo>
                <a:cubicBezTo>
                  <a:pt x="9871" y="8880"/>
                  <a:pt x="9942" y="8951"/>
                  <a:pt x="10049" y="8951"/>
                </a:cubicBezTo>
                <a:lnTo>
                  <a:pt x="11561" y="8951"/>
                </a:lnTo>
                <a:cubicBezTo>
                  <a:pt x="11788" y="8951"/>
                  <a:pt x="11966" y="8773"/>
                  <a:pt x="11966" y="8547"/>
                </a:cubicBezTo>
                <a:lnTo>
                  <a:pt x="11966" y="1236"/>
                </a:lnTo>
                <a:cubicBezTo>
                  <a:pt x="11954" y="998"/>
                  <a:pt x="11776" y="831"/>
                  <a:pt x="11549" y="831"/>
                </a:cubicBezTo>
                <a:lnTo>
                  <a:pt x="10764" y="831"/>
                </a:lnTo>
                <a:cubicBezTo>
                  <a:pt x="10752" y="784"/>
                  <a:pt x="10811" y="581"/>
                  <a:pt x="10633" y="498"/>
                </a:cubicBezTo>
                <a:cubicBezTo>
                  <a:pt x="9864" y="154"/>
                  <a:pt x="9051" y="0"/>
                  <a:pt x="82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1CF6B4-139D-EBB0-36C7-896785D30DED}"/>
              </a:ext>
            </a:extLst>
          </p:cNvPr>
          <p:cNvSpPr txBox="1"/>
          <p:nvPr/>
        </p:nvSpPr>
        <p:spPr>
          <a:xfrm>
            <a:off x="290068" y="1039722"/>
            <a:ext cx="2727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Sonia Lombroso 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14ECF3-9AC5-F2A3-6688-BFD5A6BFCC07}"/>
              </a:ext>
            </a:extLst>
          </p:cNvPr>
          <p:cNvSpPr txBox="1"/>
          <p:nvPr/>
        </p:nvSpPr>
        <p:spPr>
          <a:xfrm>
            <a:off x="1723464" y="272480"/>
            <a:ext cx="5697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(You will hear things repeatedly </a:t>
            </a:r>
            <a:r>
              <a:rPr lang="en-US" dirty="0">
                <a:sym typeface="Wingdings" pitchFamily="2" charset="2"/>
              </a:rPr>
              <a:t> “sticky”)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1714500"/>
            <a:ext cx="3288250" cy="246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FF649E9-3F2E-DA40-8A02-D820874E1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81000"/>
            <a:ext cx="8153400" cy="11430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dirty="0"/>
              <a:t>How does one achieve all this ‘Organization’?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691534-5323-364B-A8B7-37DF6966DD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4180688"/>
            <a:ext cx="6324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Emily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Feierman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, NGG student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“On File Naming &amp; Organization”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358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2897"/>
    </mc:Choice>
    <mc:Fallback xmlns="">
      <p:transition advTm="42897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499F89B-FB7F-1947-97E8-05EE96B0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960" y="30473"/>
            <a:ext cx="81534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dirty="0"/>
              <a:t>Benefits of an Electronic Notebook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71224D-FC73-AC46-922F-603D8B820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4613610"/>
            <a:ext cx="7239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Kara McGaughey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, NGG Student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“Why you should use 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eNotebook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”.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52A264-9B86-0543-A2EB-C601E18FCE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8585" y="1525788"/>
            <a:ext cx="4882560" cy="2735507"/>
          </a:xfrm>
          <a:prstGeom prst="rect">
            <a:avLst/>
          </a:prstGeom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E358ACB4-9052-5541-99B4-5546B904C9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34385" y="1571219"/>
            <a:ext cx="2133600" cy="284480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67E752-C3FA-2D4B-84E5-75CFBE7D7CA5}"/>
              </a:ext>
            </a:extLst>
          </p:cNvPr>
          <p:cNvSpPr txBox="1"/>
          <p:nvPr/>
        </p:nvSpPr>
        <p:spPr>
          <a:xfrm>
            <a:off x="2971800" y="3048000"/>
            <a:ext cx="486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Wingdings" pitchFamily="2" charset="2"/>
              </a:rPr>
              <a:t>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241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6397"/>
    </mc:Choice>
    <mc:Fallback xmlns="">
      <p:transition advTm="46397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E7268-EF77-2B43-83BA-F86A3228A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YOUR PRIMARY GOAL?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A74C91-980B-B74C-BAA2-479F23E93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953000"/>
          </a:xfrm>
        </p:spPr>
        <p:txBody>
          <a:bodyPr/>
          <a:lstStyle/>
          <a:p>
            <a:r>
              <a:rPr lang="en-US" b="1" dirty="0"/>
              <a:t>DO GOOD SCIENCE</a:t>
            </a:r>
            <a:r>
              <a:rPr lang="en-US" dirty="0"/>
              <a:t> —</a:t>
            </a:r>
          </a:p>
          <a:p>
            <a:endParaRPr lang="en-US" b="1" dirty="0"/>
          </a:p>
          <a:p>
            <a:r>
              <a:rPr lang="en-US" b="1" dirty="0"/>
              <a:t>KNOW HOW TO IDENTIFY GOOD SCIENCE </a:t>
            </a:r>
            <a:r>
              <a:rPr lang="en-US" dirty="0"/>
              <a:t>—</a:t>
            </a:r>
          </a:p>
          <a:p>
            <a:endParaRPr lang="en-US" b="1" dirty="0"/>
          </a:p>
          <a:p>
            <a:r>
              <a:rPr lang="en-US" b="1" dirty="0"/>
              <a:t>{HELP OTHERS IDENTIFY AND DO GOOD SCIENCE}</a:t>
            </a:r>
            <a:endParaRPr lang="en-US" dirty="0"/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All, as you CREATE YOUR ‘PROFESSIONAL SELF’!</a:t>
            </a:r>
            <a:endParaRPr lang="en-US" dirty="0"/>
          </a:p>
          <a:p>
            <a:pPr marL="114300" indent="0">
              <a:buNone/>
            </a:pPr>
            <a:endParaRPr lang="en-US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86708B-0910-D641-92A0-10573DB16518}"/>
              </a:ext>
            </a:extLst>
          </p:cNvPr>
          <p:cNvSpPr txBox="1"/>
          <p:nvPr/>
        </p:nvSpPr>
        <p:spPr>
          <a:xfrm>
            <a:off x="8034057" y="1261646"/>
            <a:ext cx="652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pause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104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064"/>
    </mc:Choice>
    <mc:Fallback xmlns="">
      <p:transition spd="slow" advTm="127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96333"/>
            <a:ext cx="29718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499F89B-FB7F-1947-97E8-05EE96B0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387" y="0"/>
            <a:ext cx="8410575" cy="11430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br>
              <a:rPr lang="en-US" dirty="0"/>
            </a:br>
            <a:r>
              <a:rPr lang="en-US" dirty="0"/>
              <a:t>Type of Research =&gt; Kind of Notebook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C75CE9-2597-064B-8528-95DE78F7A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4733859"/>
            <a:ext cx="6858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Benjamin Heil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, GCB student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“Recording Computational Work”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2C44D2-DDEC-4C4D-BEC6-8FC07B2BD6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200" y="1524000"/>
            <a:ext cx="4075212" cy="31284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DD0D6F-1131-2B4D-9755-722A2EC552EA}"/>
              </a:ext>
            </a:extLst>
          </p:cNvPr>
          <p:cNvSpPr txBox="1"/>
          <p:nvPr/>
        </p:nvSpPr>
        <p:spPr>
          <a:xfrm>
            <a:off x="3124200" y="6488668"/>
            <a:ext cx="5827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Hanigan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site: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hlinkClick r:id="rId6"/>
              </a:rPr>
              <a:t>https://ivanhanigan.github.io/2015/10/keeping-an-electronic-lab-notebook-for-computational-statistics-projects/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C6D60E-8056-764A-AD9A-0203A8619BD5}"/>
              </a:ext>
            </a:extLst>
          </p:cNvPr>
          <p:cNvSpPr txBox="1"/>
          <p:nvPr/>
        </p:nvSpPr>
        <p:spPr>
          <a:xfrm>
            <a:off x="3605085" y="2857390"/>
            <a:ext cx="486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Wingdings" pitchFamily="2" charset="2"/>
              </a:rPr>
              <a:t>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357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7356"/>
    </mc:Choice>
    <mc:Fallback xmlns="">
      <p:transition advTm="87356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E4BD0-1A71-6E46-B36D-36F85509F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04800"/>
            <a:ext cx="8153400" cy="1143000"/>
          </a:xfrm>
        </p:spPr>
        <p:txBody>
          <a:bodyPr/>
          <a:lstStyle/>
          <a:p>
            <a:pPr algn="ctr"/>
            <a:r>
              <a:rPr lang="en-US" sz="3600" dirty="0"/>
              <a:t>Please: avoid this! </a:t>
            </a:r>
            <a:br>
              <a:rPr lang="en-US" sz="3600" dirty="0"/>
            </a:br>
            <a:endParaRPr lang="en-US" sz="24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48992A5-296C-7D48-A0F6-F3745048D1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2000" y="1442013"/>
            <a:ext cx="3505200" cy="4673600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E64F3C2F-2D80-0E47-8133-C72479C130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17" t="13168" r="10869" b="78679"/>
          <a:stretch/>
        </p:blipFill>
        <p:spPr bwMode="auto">
          <a:xfrm>
            <a:off x="4419600" y="1495707"/>
            <a:ext cx="414528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A0B7EF1D-3FCA-854E-BE51-F85E6EF778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73493" r="17391" b="10203"/>
          <a:stretch/>
        </p:blipFill>
        <p:spPr bwMode="auto">
          <a:xfrm>
            <a:off x="6864366" y="4800600"/>
            <a:ext cx="17526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A883990E-0962-024E-B69B-2C6CD2BD88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732" r="34783" b="24876"/>
          <a:stretch/>
        </p:blipFill>
        <p:spPr bwMode="auto">
          <a:xfrm>
            <a:off x="4038600" y="2288176"/>
            <a:ext cx="2898950" cy="2512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4660D8F-8805-F548-B8F3-A6718780F8D4}"/>
              </a:ext>
            </a:extLst>
          </p:cNvPr>
          <p:cNvCxnSpPr/>
          <p:nvPr/>
        </p:nvCxnSpPr>
        <p:spPr bwMode="auto">
          <a:xfrm flipV="1">
            <a:off x="2590800" y="1600200"/>
            <a:ext cx="2019300" cy="50510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E0FD35A-C1E5-A640-BCD0-482E56D71D5A}"/>
              </a:ext>
            </a:extLst>
          </p:cNvPr>
          <p:cNvCxnSpPr>
            <a:cxnSpLocks/>
          </p:cNvCxnSpPr>
          <p:nvPr/>
        </p:nvCxnSpPr>
        <p:spPr bwMode="auto">
          <a:xfrm flipV="1">
            <a:off x="1678577" y="3778813"/>
            <a:ext cx="2741023" cy="33164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91806A4-8223-9047-BAA1-75BC2A2CE7C9}"/>
              </a:ext>
            </a:extLst>
          </p:cNvPr>
          <p:cNvCxnSpPr>
            <a:cxnSpLocks/>
          </p:cNvCxnSpPr>
          <p:nvPr/>
        </p:nvCxnSpPr>
        <p:spPr bwMode="auto">
          <a:xfrm>
            <a:off x="3598273" y="5384801"/>
            <a:ext cx="3183527" cy="10159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E9C4DEA8-A07C-E944-B932-27ECFDC92F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783" t="35264" b="33028"/>
          <a:stretch/>
        </p:blipFill>
        <p:spPr bwMode="auto">
          <a:xfrm>
            <a:off x="7243858" y="2577780"/>
            <a:ext cx="533400" cy="1481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BC700CD-5511-A749-8848-AD26E2068342}"/>
              </a:ext>
            </a:extLst>
          </p:cNvPr>
          <p:cNvCxnSpPr>
            <a:cxnSpLocks/>
          </p:cNvCxnSpPr>
          <p:nvPr/>
        </p:nvCxnSpPr>
        <p:spPr bwMode="auto">
          <a:xfrm flipV="1">
            <a:off x="3965665" y="3379648"/>
            <a:ext cx="3425735" cy="55647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14787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169"/>
    </mc:Choice>
    <mc:Fallback xmlns="">
      <p:transition advTm="6169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499F89B-FB7F-1947-97E8-05EE96B0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960" y="30473"/>
            <a:ext cx="81534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dirty="0"/>
              <a:t>Benefits of an Electronic Notebook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71224D-FC73-AC46-922F-603D8B820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4968693"/>
            <a:ext cx="7239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btw:  My notebook (years ago) now looks like this (an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eNotebook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52A264-9B86-0543-A2EB-C601E18FCE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8585" y="1525788"/>
            <a:ext cx="4882560" cy="2735507"/>
          </a:xfrm>
          <a:prstGeom prst="rect">
            <a:avLst/>
          </a:prstGeom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E358ACB4-9052-5541-99B4-5546B904C9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34385" y="1571219"/>
            <a:ext cx="2133600" cy="284480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67E752-C3FA-2D4B-84E5-75CFBE7D7CA5}"/>
              </a:ext>
            </a:extLst>
          </p:cNvPr>
          <p:cNvSpPr txBox="1"/>
          <p:nvPr/>
        </p:nvSpPr>
        <p:spPr>
          <a:xfrm>
            <a:off x="2971800" y="3048000"/>
            <a:ext cx="486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Wingdings" pitchFamily="2" charset="2"/>
              </a:rPr>
              <a:t>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D082E27-9D47-AA46-A2E7-40BF6B3D09E8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600200" y="3733801"/>
            <a:ext cx="788693" cy="1234892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9F7AB2F-8D50-334A-B853-FFD7CD33D52E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999865" y="3798573"/>
            <a:ext cx="788693" cy="1234892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76894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1572"/>
    </mc:Choice>
    <mc:Fallback xmlns="">
      <p:transition advTm="21572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A74C91-980B-B74C-BAA2-479F23E93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953000"/>
          </a:xfrm>
        </p:spPr>
        <p:txBody>
          <a:bodyPr/>
          <a:lstStyle/>
          <a:p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Conducting Research Responsibly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 — Steve, ~25min</a:t>
            </a:r>
          </a:p>
          <a:p>
            <a:pPr lvl="1"/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Theme:    Starting your Professional Life with Rigor</a:t>
            </a:r>
            <a:endParaRPr lang="en-US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Laboratory Notebook 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— Steve, ~ 20min</a:t>
            </a:r>
          </a:p>
          <a:p>
            <a:r>
              <a:rPr lang="en-US" dirty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en-US" dirty="0">
                <a:solidFill>
                  <a:schemeClr val="tx1"/>
                </a:solidFill>
              </a:rPr>
              <a:t>Emily, Kara &amp; Ben, ~ 40min</a:t>
            </a:r>
          </a:p>
          <a:p>
            <a:pPr lvl="1"/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Theme:   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organize,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O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rganize,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ORGANIZE!</a:t>
            </a:r>
          </a:p>
          <a:p>
            <a:endParaRPr lang="en-US" b="1" dirty="0"/>
          </a:p>
          <a:p>
            <a:r>
              <a:rPr lang="en-US" b="1" dirty="0">
                <a:solidFill>
                  <a:schemeClr val="tx1"/>
                </a:solidFill>
              </a:rPr>
              <a:t>Set up an Electronic Notebook </a:t>
            </a:r>
            <a:r>
              <a:rPr lang="en-US" dirty="0">
                <a:solidFill>
                  <a:schemeClr val="tx1"/>
                </a:solidFill>
              </a:rPr>
              <a:t>— </a:t>
            </a:r>
            <a:r>
              <a:rPr lang="en-US" i="1" u="sng" dirty="0" err="1">
                <a:solidFill>
                  <a:schemeClr val="tx1"/>
                </a:solidFill>
              </a:rPr>
              <a:t>LabArchives</a:t>
            </a:r>
            <a:r>
              <a:rPr lang="en-US" dirty="0">
                <a:solidFill>
                  <a:schemeClr val="tx1"/>
                </a:solidFill>
              </a:rPr>
              <a:t>       On the BRB big screen: </a:t>
            </a:r>
            <a:r>
              <a:rPr lang="en-US" b="1" dirty="0">
                <a:solidFill>
                  <a:schemeClr val="tx1"/>
                </a:solidFill>
              </a:rPr>
              <a:t>11AM </a:t>
            </a:r>
            <a:r>
              <a:rPr lang="en-US" dirty="0">
                <a:solidFill>
                  <a:schemeClr val="tx1"/>
                </a:solidFill>
              </a:rPr>
              <a:t>to noon </a:t>
            </a:r>
            <a:r>
              <a:rPr lang="en-US" u="sng" dirty="0">
                <a:solidFill>
                  <a:srgbClr val="000068"/>
                </a:solidFill>
                <a:latin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https://labarchives.zoom.us/meeting/register/tZwkde6hrD8tHdCHuRDm4279gsbzmfSadNsl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br>
              <a:rPr lang="en-US" dirty="0">
                <a:solidFill>
                  <a:schemeClr val="tx1"/>
                </a:solidFill>
              </a:rPr>
            </a:br>
            <a:endParaRPr lang="en-US" sz="3200" b="1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4BFDC3A-EFFE-1B41-B5D2-2676B970B3E8}"/>
              </a:ext>
            </a:extLst>
          </p:cNvPr>
          <p:cNvSpPr txBox="1">
            <a:spLocks/>
          </p:cNvSpPr>
          <p:nvPr/>
        </p:nvSpPr>
        <p:spPr>
          <a:xfrm>
            <a:off x="441325" y="533400"/>
            <a:ext cx="8261350" cy="1039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500" kern="1200" cap="all">
                <a:solidFill>
                  <a:srgbClr val="6B7D7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all" spc="0" normalizeH="0" baseline="3000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@</a:t>
            </a:r>
            <a:r>
              <a:rPr kumimoji="0" lang="en-US" sz="2700" b="1" i="0" u="none" strike="noStrike" kern="1200" cap="all" spc="0" normalizeH="0" baseline="3000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SDFlies</a:t>
            </a:r>
            <a:r>
              <a:rPr kumimoji="0" lang="en-US" sz="2700" b="1" i="0" u="none" strike="noStrike" kern="1200" cap="all" spc="0" normalizeH="0" baseline="3000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     </a:t>
            </a:r>
            <a:r>
              <a:rPr kumimoji="0" lang="en-US" sz="2700" b="1" i="0" u="none" strike="noStrike" kern="1200" cap="all" spc="0" normalizeH="0" baseline="30000" noProof="0" dirty="0">
                <a:ln>
                  <a:noFill/>
                </a:ln>
                <a:solidFill>
                  <a:srgbClr val="E8B54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#</a:t>
            </a:r>
            <a:r>
              <a:rPr kumimoji="0" lang="en-US" sz="2700" b="1" i="0" u="none" strike="noStrike" kern="1200" cap="all" spc="0" normalizeH="0" baseline="30000" noProof="0" dirty="0" err="1">
                <a:ln>
                  <a:noFill/>
                </a:ln>
                <a:solidFill>
                  <a:srgbClr val="E8B54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BGSOrientation</a:t>
            </a:r>
            <a:r>
              <a:rPr kumimoji="0" lang="en-US" sz="2700" b="1" i="0" u="none" strike="noStrike" kern="1200" cap="all" spc="0" normalizeH="0" baseline="30000" noProof="0" dirty="0">
                <a:ln>
                  <a:noFill/>
                </a:ln>
                <a:solidFill>
                  <a:srgbClr val="E8B54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 #pennbgs4u</a:t>
            </a:r>
            <a:br>
              <a:rPr kumimoji="0" lang="en-US" sz="3100" b="0" i="0" u="none" strike="noStrike" kern="1200" cap="all" spc="0" normalizeH="0" baseline="30000" noProof="0" dirty="0">
                <a:ln>
                  <a:noFill/>
                </a:ln>
                <a:solidFill>
                  <a:srgbClr val="657786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kumimoji="0" lang="en-US" sz="3500" b="0" i="0" u="none" strike="noStrike" kern="1200" cap="all" spc="0" normalizeH="0" baseline="0" noProof="0" dirty="0">
                <a:ln>
                  <a:noFill/>
                </a:ln>
                <a:solidFill>
                  <a:srgbClr val="6B7D72"/>
                </a:solidFill>
                <a:effectLst/>
                <a:uLnTx/>
                <a:uFillTx/>
                <a:latin typeface="Book Antiqua"/>
                <a:ea typeface="ＭＳ Ｐゴシック" charset="0"/>
              </a:rPr>
              <a:t>Today’s program:</a:t>
            </a:r>
            <a:br>
              <a:rPr kumimoji="0" lang="en-US" sz="3500" b="0" i="0" u="none" strike="noStrike" kern="1200" cap="all" spc="0" normalizeH="0" baseline="0" noProof="0" dirty="0">
                <a:ln>
                  <a:noFill/>
                </a:ln>
                <a:solidFill>
                  <a:srgbClr val="6B7D72"/>
                </a:solidFill>
                <a:effectLst/>
                <a:uLnTx/>
                <a:uFillTx/>
                <a:latin typeface="Book Antiqua"/>
                <a:ea typeface="ＭＳ Ｐゴシック" charset="0"/>
              </a:rPr>
            </a:br>
            <a:endParaRPr kumimoji="0" lang="en-US" sz="2700" b="0" i="0" u="none" strike="noStrike" kern="1200" cap="all" spc="0" normalizeH="0" baseline="0" noProof="0" dirty="0">
              <a:ln>
                <a:noFill/>
              </a:ln>
              <a:solidFill>
                <a:srgbClr val="6B7D72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851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064"/>
    </mc:Choice>
    <mc:Fallback xmlns="">
      <p:transition spd="slow" advTm="127064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A74C91-980B-B74C-BAA2-479F23E93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953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en-US" b="1" dirty="0">
                <a:solidFill>
                  <a:schemeClr val="tx1"/>
                </a:solidFill>
              </a:rPr>
              <a:t>Emily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b="1" dirty="0">
                <a:solidFill>
                  <a:schemeClr val="tx1"/>
                </a:solidFill>
              </a:rPr>
              <a:t>Kara</a:t>
            </a:r>
            <a:r>
              <a:rPr lang="en-US" dirty="0">
                <a:solidFill>
                  <a:schemeClr val="tx1"/>
                </a:solidFill>
              </a:rPr>
              <a:t> &amp; </a:t>
            </a:r>
            <a:r>
              <a:rPr lang="en-US" b="1" dirty="0">
                <a:solidFill>
                  <a:schemeClr val="tx1"/>
                </a:solidFill>
              </a:rPr>
              <a:t>Ben</a:t>
            </a:r>
          </a:p>
          <a:p>
            <a:pPr lvl="1"/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Theme:   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organize,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O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rganize,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ORGANIZE!</a:t>
            </a:r>
            <a:endParaRPr lang="en-US" b="1" dirty="0"/>
          </a:p>
          <a:p>
            <a:r>
              <a:rPr lang="en-US" b="1" dirty="0"/>
              <a:t>NEXT, if you wish - </a:t>
            </a:r>
            <a:r>
              <a:rPr lang="en-US" b="1" dirty="0">
                <a:solidFill>
                  <a:schemeClr val="tx1"/>
                </a:solidFill>
              </a:rPr>
              <a:t>11AM </a:t>
            </a:r>
            <a:r>
              <a:rPr lang="en-US" dirty="0">
                <a:solidFill>
                  <a:schemeClr val="tx1"/>
                </a:solidFill>
              </a:rPr>
              <a:t>to noon; On the BRB screen </a:t>
            </a:r>
            <a:endParaRPr lang="en-US" b="1" dirty="0"/>
          </a:p>
          <a:p>
            <a:r>
              <a:rPr lang="en-US" b="1" dirty="0">
                <a:solidFill>
                  <a:schemeClr val="tx1"/>
                </a:solidFill>
              </a:rPr>
              <a:t>Set up an Electronic Notebook </a:t>
            </a:r>
            <a:r>
              <a:rPr lang="en-US" dirty="0">
                <a:solidFill>
                  <a:schemeClr val="tx1"/>
                </a:solidFill>
              </a:rPr>
              <a:t>— </a:t>
            </a:r>
            <a:r>
              <a:rPr lang="en-US" i="1" u="sng" dirty="0" err="1">
                <a:solidFill>
                  <a:schemeClr val="tx1"/>
                </a:solidFill>
              </a:rPr>
              <a:t>LabArchives</a:t>
            </a:r>
            <a:r>
              <a:rPr lang="en-US" dirty="0">
                <a:solidFill>
                  <a:schemeClr val="tx1"/>
                </a:solidFill>
              </a:rPr>
              <a:t>       </a:t>
            </a:r>
            <a:r>
              <a:rPr lang="en-US" dirty="0"/>
              <a:t>-- Establish an account (free; LA is Penn-sponsored)</a:t>
            </a:r>
          </a:p>
          <a:p>
            <a:r>
              <a:rPr lang="en-US" dirty="0"/>
              <a:t>-- Set up your Electronic Notebook</a:t>
            </a:r>
          </a:p>
          <a:p>
            <a:r>
              <a:rPr lang="en-US" dirty="0"/>
              <a:t>-- Be guided through recording an experiment</a:t>
            </a:r>
          </a:p>
          <a:p>
            <a:r>
              <a:rPr lang="en-US" dirty="0"/>
              <a:t>-- Tips-n-tricks to make lab life more </a:t>
            </a:r>
            <a:r>
              <a:rPr lang="en-US" b="1" dirty="0"/>
              <a:t>efficient</a:t>
            </a:r>
            <a:r>
              <a:rPr lang="en-US" dirty="0"/>
              <a:t> and your experiments more </a:t>
            </a:r>
            <a:r>
              <a:rPr lang="en-US" b="1" dirty="0"/>
              <a:t>rigorous</a:t>
            </a:r>
            <a:endParaRPr lang="en-US" dirty="0"/>
          </a:p>
          <a:p>
            <a:r>
              <a:rPr lang="en-US" u="sng" dirty="0">
                <a:solidFill>
                  <a:srgbClr val="000068"/>
                </a:solidFill>
                <a:latin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https://labarchives.zoom.us/meeting/register/tZwkde6hrD8tHdCHuRDm4279gsbzmfSadNsl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br>
              <a:rPr lang="en-US" dirty="0">
                <a:solidFill>
                  <a:schemeClr val="tx1"/>
                </a:solidFill>
              </a:rPr>
            </a:br>
            <a:endParaRPr lang="en-US" sz="3200" b="1" dirty="0"/>
          </a:p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4BFDC3A-EFFE-1B41-B5D2-2676B970B3E8}"/>
              </a:ext>
            </a:extLst>
          </p:cNvPr>
          <p:cNvSpPr txBox="1">
            <a:spLocks/>
          </p:cNvSpPr>
          <p:nvPr/>
        </p:nvSpPr>
        <p:spPr>
          <a:xfrm>
            <a:off x="441325" y="533400"/>
            <a:ext cx="8261350" cy="1039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500" kern="1200" cap="all">
                <a:solidFill>
                  <a:srgbClr val="6B7D7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all" spc="0" normalizeH="0" baseline="3000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@</a:t>
            </a:r>
            <a:r>
              <a:rPr kumimoji="0" lang="en-US" sz="2700" b="1" i="0" u="none" strike="noStrike" kern="1200" cap="all" spc="0" normalizeH="0" baseline="3000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SDFlies</a:t>
            </a:r>
            <a:r>
              <a:rPr kumimoji="0" lang="en-US" sz="2700" b="1" i="0" u="none" strike="noStrike" kern="1200" cap="all" spc="0" normalizeH="0" baseline="3000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     </a:t>
            </a:r>
            <a:r>
              <a:rPr kumimoji="0" lang="en-US" sz="2700" b="1" i="0" u="none" strike="noStrike" kern="1200" cap="all" spc="0" normalizeH="0" baseline="30000" noProof="0" dirty="0">
                <a:ln>
                  <a:noFill/>
                </a:ln>
                <a:solidFill>
                  <a:srgbClr val="E8B54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#</a:t>
            </a:r>
            <a:r>
              <a:rPr kumimoji="0" lang="en-US" sz="2700" b="1" i="0" u="none" strike="noStrike" kern="1200" cap="all" spc="0" normalizeH="0" baseline="30000" noProof="0" dirty="0" err="1">
                <a:ln>
                  <a:noFill/>
                </a:ln>
                <a:solidFill>
                  <a:srgbClr val="E8B54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BGSOrientation</a:t>
            </a:r>
            <a:r>
              <a:rPr kumimoji="0" lang="en-US" sz="2700" b="1" i="0" u="none" strike="noStrike" kern="1200" cap="all" spc="0" normalizeH="0" baseline="30000" noProof="0" dirty="0">
                <a:ln>
                  <a:noFill/>
                </a:ln>
                <a:solidFill>
                  <a:srgbClr val="E8B54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  #Pennbgs4u</a:t>
            </a:r>
            <a:br>
              <a:rPr kumimoji="0" lang="en-US" sz="3100" b="0" i="0" u="none" strike="noStrike" kern="1200" cap="all" spc="0" normalizeH="0" baseline="30000" noProof="0" dirty="0">
                <a:ln>
                  <a:noFill/>
                </a:ln>
                <a:solidFill>
                  <a:srgbClr val="657786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kumimoji="0" lang="en-US" sz="3500" b="0" i="0" u="none" strike="noStrike" kern="1200" cap="all" spc="0" normalizeH="0" baseline="0" noProof="0" dirty="0">
                <a:ln>
                  <a:noFill/>
                </a:ln>
                <a:solidFill>
                  <a:srgbClr val="6B7D72"/>
                </a:solidFill>
                <a:effectLst/>
                <a:uLnTx/>
                <a:uFillTx/>
                <a:latin typeface="Book Antiqua"/>
                <a:ea typeface="ＭＳ Ｐゴシック" charset="0"/>
              </a:rPr>
              <a:t>Shout out to:</a:t>
            </a:r>
            <a:br>
              <a:rPr kumimoji="0" lang="en-US" sz="3500" b="0" i="0" u="none" strike="noStrike" kern="1200" cap="all" spc="0" normalizeH="0" baseline="0" noProof="0" dirty="0">
                <a:ln>
                  <a:noFill/>
                </a:ln>
                <a:solidFill>
                  <a:srgbClr val="6B7D72"/>
                </a:solidFill>
                <a:effectLst/>
                <a:uLnTx/>
                <a:uFillTx/>
                <a:latin typeface="Book Antiqua"/>
                <a:ea typeface="ＭＳ Ｐゴシック" charset="0"/>
              </a:rPr>
            </a:br>
            <a:endParaRPr kumimoji="0" lang="en-US" sz="2700" b="0" i="0" u="none" strike="noStrike" kern="1200" cap="all" spc="0" normalizeH="0" baseline="0" noProof="0" dirty="0">
              <a:ln>
                <a:noFill/>
              </a:ln>
              <a:solidFill>
                <a:srgbClr val="6B7D72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923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064"/>
    </mc:Choice>
    <mc:Fallback xmlns="">
      <p:transition spd="slow" advTm="127064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E7268-EF77-2B43-83BA-F86A3228A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YOUR PRIMARY GOAL?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A74C91-980B-B74C-BAA2-479F23E93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953000"/>
          </a:xfrm>
        </p:spPr>
        <p:txBody>
          <a:bodyPr/>
          <a:lstStyle/>
          <a:p>
            <a:r>
              <a:rPr lang="en-US" b="1" dirty="0"/>
              <a:t>TO DO GOOD SCIENCE</a:t>
            </a:r>
            <a:r>
              <a:rPr lang="en-US" dirty="0"/>
              <a:t> —</a:t>
            </a:r>
          </a:p>
          <a:p>
            <a:pPr marL="114300" indent="0">
              <a:buNone/>
            </a:pPr>
            <a:r>
              <a:rPr lang="en-US" b="1" dirty="0"/>
              <a:t>Must stand on the shoulders of others who came before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E68D24-1EA0-104E-86F9-84924B87B0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318" y="2667000"/>
            <a:ext cx="2425700" cy="2565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718CAFF-9E72-1F4C-B2C1-5C28DFFC7D54}"/>
              </a:ext>
            </a:extLst>
          </p:cNvPr>
          <p:cNvSpPr/>
          <p:nvPr/>
        </p:nvSpPr>
        <p:spPr>
          <a:xfrm>
            <a:off x="750674" y="3749630"/>
            <a:ext cx="54896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MUST IDENTIFY GOOD SCIENCE </a:t>
            </a:r>
            <a:r>
              <a:rPr lang="en-US" dirty="0"/>
              <a:t>—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5F76DD-FF4D-8D4E-AF2C-6C5D36CAB670}"/>
              </a:ext>
            </a:extLst>
          </p:cNvPr>
          <p:cNvSpPr/>
          <p:nvPr/>
        </p:nvSpPr>
        <p:spPr>
          <a:xfrm>
            <a:off x="1378995" y="3053794"/>
            <a:ext cx="44855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How to pick the right shoulders?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00F340-861F-BF4C-A386-9E2EF7CF1518}"/>
              </a:ext>
            </a:extLst>
          </p:cNvPr>
          <p:cNvSpPr txBox="1"/>
          <p:nvPr/>
        </p:nvSpPr>
        <p:spPr>
          <a:xfrm>
            <a:off x="405275" y="4486699"/>
            <a:ext cx="508344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The science that came before was done:</a:t>
            </a:r>
          </a:p>
          <a:p>
            <a:pPr algn="ctr"/>
            <a:r>
              <a:rPr lang="en-US" b="1" dirty="0"/>
              <a:t>Responsibly</a:t>
            </a:r>
          </a:p>
          <a:p>
            <a:pPr algn="ctr"/>
            <a:r>
              <a:rPr lang="en-US" b="1" dirty="0"/>
              <a:t>Reproducibly</a:t>
            </a:r>
          </a:p>
          <a:p>
            <a:pPr algn="ctr"/>
            <a:r>
              <a:rPr lang="en-US" b="1" dirty="0"/>
              <a:t>&amp; with Rigor!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47DA976-6391-B140-9B33-1B7696763020}"/>
              </a:ext>
            </a:extLst>
          </p:cNvPr>
          <p:cNvSpPr/>
          <p:nvPr/>
        </p:nvSpPr>
        <p:spPr>
          <a:xfrm>
            <a:off x="3954337" y="5999621"/>
            <a:ext cx="51740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RCR training provides you with tools.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EE7725-DE1A-D949-85A7-15B40A1BFCFA}"/>
              </a:ext>
            </a:extLst>
          </p:cNvPr>
          <p:cNvSpPr txBox="1"/>
          <p:nvPr/>
        </p:nvSpPr>
        <p:spPr>
          <a:xfrm>
            <a:off x="160478" y="6426099"/>
            <a:ext cx="37938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blog.yorksj.ac.uk</a:t>
            </a:r>
            <a:r>
              <a:rPr lang="en-US" sz="1200" dirty="0"/>
              <a:t>/</a:t>
            </a:r>
            <a:r>
              <a:rPr lang="en-US" sz="1200" dirty="0" err="1"/>
              <a:t>moodle</a:t>
            </a:r>
            <a:r>
              <a:rPr lang="en-US" sz="1200" dirty="0"/>
              <a:t>/files/2014/05/</a:t>
            </a:r>
            <a:r>
              <a:rPr lang="en-US" sz="1200" dirty="0" err="1"/>
              <a:t>LAWW.jpg</a:t>
            </a:r>
            <a:endParaRPr lang="en-US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A8F8E8-3CC4-124E-95DA-8655DC764C56}"/>
              </a:ext>
            </a:extLst>
          </p:cNvPr>
          <p:cNvSpPr txBox="1"/>
          <p:nvPr/>
        </p:nvSpPr>
        <p:spPr>
          <a:xfrm>
            <a:off x="3352800" y="32766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611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717"/>
    </mc:Choice>
    <mc:Fallback xmlns="">
      <p:transition spd="slow" advTm="64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4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E7268-EF77-2B43-83BA-F86A3228A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YOUR PRIMARY GOAL?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A74C91-980B-B74C-BAA2-479F23E93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953000"/>
          </a:xfrm>
        </p:spPr>
        <p:txBody>
          <a:bodyPr/>
          <a:lstStyle/>
          <a:p>
            <a:r>
              <a:rPr lang="en-US" b="1" dirty="0"/>
              <a:t>DO GOOD SCIENCE</a:t>
            </a:r>
            <a:r>
              <a:rPr lang="en-US" dirty="0"/>
              <a:t> —</a:t>
            </a:r>
          </a:p>
          <a:p>
            <a:pPr marL="114300" indent="0">
              <a:buNone/>
            </a:pPr>
            <a:r>
              <a:rPr lang="en-US" b="1" dirty="0"/>
              <a:t>Standing on the shoulders of others who came before: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E68D24-1EA0-104E-86F9-84924B87B0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500" y="2667000"/>
            <a:ext cx="2425700" cy="2565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A1E8560-24B2-7541-B748-3236E43C40F0}"/>
              </a:ext>
            </a:extLst>
          </p:cNvPr>
          <p:cNvSpPr/>
          <p:nvPr/>
        </p:nvSpPr>
        <p:spPr>
          <a:xfrm>
            <a:off x="504977" y="3214208"/>
            <a:ext cx="57561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BY CREATING YOUR ‘PROFESSIONAL SELF’:</a:t>
            </a:r>
            <a:endParaRPr lang="en-US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4878E38-CFA6-9241-807A-6435F7112309}"/>
              </a:ext>
            </a:extLst>
          </p:cNvPr>
          <p:cNvSpPr/>
          <p:nvPr/>
        </p:nvSpPr>
        <p:spPr>
          <a:xfrm>
            <a:off x="3333402" y="4110335"/>
            <a:ext cx="18481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You are here</a:t>
            </a:r>
            <a:endParaRPr lang="en-US" dirty="0"/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E2D6CFBB-63E6-7240-A7B9-492F4C9054B7}"/>
              </a:ext>
            </a:extLst>
          </p:cNvPr>
          <p:cNvCxnSpPr>
            <a:cxnSpLocks/>
          </p:cNvCxnSpPr>
          <p:nvPr/>
        </p:nvCxnSpPr>
        <p:spPr>
          <a:xfrm>
            <a:off x="5089500" y="4362815"/>
            <a:ext cx="2446135" cy="137639"/>
          </a:xfrm>
          <a:prstGeom prst="bentConnector3">
            <a:avLst>
              <a:gd name="adj1" fmla="val 50000"/>
            </a:avLst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C3CAB3F6-5A4E-144D-B782-10CA7E33A1B9}"/>
              </a:ext>
            </a:extLst>
          </p:cNvPr>
          <p:cNvSpPr/>
          <p:nvPr/>
        </p:nvSpPr>
        <p:spPr>
          <a:xfrm>
            <a:off x="266081" y="3596351"/>
            <a:ext cx="56424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You </a:t>
            </a:r>
            <a:r>
              <a:rPr lang="en-US" b="1" u="sng" dirty="0"/>
              <a:t>become</a:t>
            </a:r>
            <a:r>
              <a:rPr lang="en-US" b="1" dirty="0"/>
              <a:t> those shoulders to stand on!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00F340-861F-BF4C-A386-9E2EF7CF1518}"/>
              </a:ext>
            </a:extLst>
          </p:cNvPr>
          <p:cNvSpPr txBox="1"/>
          <p:nvPr/>
        </p:nvSpPr>
        <p:spPr>
          <a:xfrm>
            <a:off x="760351" y="4913718"/>
            <a:ext cx="465390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The science you do must be done:</a:t>
            </a:r>
          </a:p>
          <a:p>
            <a:pPr algn="ctr"/>
            <a:r>
              <a:rPr lang="en-US" b="1" dirty="0"/>
              <a:t>Responsibly</a:t>
            </a:r>
          </a:p>
          <a:p>
            <a:pPr algn="ctr"/>
            <a:r>
              <a:rPr lang="en-US" b="1" dirty="0"/>
              <a:t>Reproducibly (with transparency)</a:t>
            </a:r>
          </a:p>
          <a:p>
            <a:pPr algn="ctr"/>
            <a:r>
              <a:rPr lang="en-US" b="1" dirty="0"/>
              <a:t>&amp; with Rigor!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687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71"/>
    </mc:Choice>
    <mc:Fallback xmlns="">
      <p:transition spd="slow" advTm="36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E7268-EF77-2B43-83BA-F86A3228A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Hold it:      </a:t>
            </a:r>
            <a:r>
              <a:rPr lang="en-US" dirty="0"/>
              <a:t>Let’s Define </a:t>
            </a:r>
            <a:br>
              <a:rPr lang="en-US" dirty="0"/>
            </a:br>
            <a:r>
              <a:rPr lang="en-US" dirty="0"/>
              <a:t>‘Professional self’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E68D24-1EA0-104E-86F9-84924B87B0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500" y="1752600"/>
            <a:ext cx="2425700" cy="2565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A1E8560-24B2-7541-B748-3236E43C40F0}"/>
              </a:ext>
            </a:extLst>
          </p:cNvPr>
          <p:cNvSpPr/>
          <p:nvPr/>
        </p:nvSpPr>
        <p:spPr>
          <a:xfrm>
            <a:off x="504977" y="2299808"/>
            <a:ext cx="57561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BY CREATING YOUR ‘PROFESSIONAL SELF’:</a:t>
            </a:r>
            <a:endParaRPr lang="en-US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4878E38-CFA6-9241-807A-6435F7112309}"/>
              </a:ext>
            </a:extLst>
          </p:cNvPr>
          <p:cNvSpPr/>
          <p:nvPr/>
        </p:nvSpPr>
        <p:spPr>
          <a:xfrm>
            <a:off x="3333402" y="3195935"/>
            <a:ext cx="18481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You are here</a:t>
            </a:r>
            <a:endParaRPr lang="en-US" dirty="0"/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E2D6CFBB-63E6-7240-A7B9-492F4C9054B7}"/>
              </a:ext>
            </a:extLst>
          </p:cNvPr>
          <p:cNvCxnSpPr>
            <a:cxnSpLocks/>
          </p:cNvCxnSpPr>
          <p:nvPr/>
        </p:nvCxnSpPr>
        <p:spPr>
          <a:xfrm>
            <a:off x="5089500" y="3448415"/>
            <a:ext cx="2446135" cy="137639"/>
          </a:xfrm>
          <a:prstGeom prst="bentConnector3">
            <a:avLst>
              <a:gd name="adj1" fmla="val 50000"/>
            </a:avLst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D509D3B7-DB36-743B-C8F5-2252E7BCEC98}"/>
              </a:ext>
            </a:extLst>
          </p:cNvPr>
          <p:cNvSpPr/>
          <p:nvPr/>
        </p:nvSpPr>
        <p:spPr>
          <a:xfrm>
            <a:off x="531730" y="4153617"/>
            <a:ext cx="647867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Each of you are individuals: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Celebrate that identity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Bring your perspective &amp; life’s experiences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Do not aspire to any arbitrary criteria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Other scientists will know you first from quality of your published work – that is your ‘professional self’.</a:t>
            </a:r>
            <a:endParaRPr lang="en-US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02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038"/>
    </mc:Choice>
    <mc:Fallback xmlns="">
      <p:transition spd="slow" advTm="68038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E7268-EF77-2B43-83BA-F86A3228A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Essential QUALITIES</a:t>
            </a:r>
            <a:br>
              <a:rPr lang="en-US" dirty="0"/>
            </a:br>
            <a:r>
              <a:rPr lang="en-US" dirty="0"/>
              <a:t>that </a:t>
            </a:r>
            <a:r>
              <a:rPr lang="en-US" dirty="0" err="1"/>
              <a:t>i</a:t>
            </a:r>
            <a:r>
              <a:rPr lang="en-US" dirty="0"/>
              <a:t> strive for: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A74C91-980B-B74C-BAA2-479F23E93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953000"/>
          </a:xfrm>
        </p:spPr>
        <p:txBody>
          <a:bodyPr/>
          <a:lstStyle/>
          <a:p>
            <a:r>
              <a:rPr lang="en-US" b="1" dirty="0"/>
              <a:t>HONESTY</a:t>
            </a:r>
            <a:r>
              <a:rPr lang="en-US" dirty="0"/>
              <a:t> — conveying information truthfully and honoring commitments</a:t>
            </a:r>
          </a:p>
          <a:p>
            <a:endParaRPr lang="en-US" b="1" dirty="0"/>
          </a:p>
          <a:p>
            <a:r>
              <a:rPr lang="en-US" b="1" dirty="0"/>
              <a:t>ACCURACY</a:t>
            </a:r>
            <a:r>
              <a:rPr lang="en-US" dirty="0"/>
              <a:t>— reporting findings precisely and taking care to avoid errors</a:t>
            </a:r>
          </a:p>
          <a:p>
            <a:endParaRPr lang="en-US" b="1" dirty="0"/>
          </a:p>
          <a:p>
            <a:r>
              <a:rPr lang="en-US" b="1" dirty="0"/>
              <a:t>EFFICIENCY</a:t>
            </a:r>
            <a:r>
              <a:rPr lang="en-US" dirty="0"/>
              <a:t>— using resources wisely and avoiding waste, and</a:t>
            </a:r>
          </a:p>
          <a:p>
            <a:endParaRPr lang="en-US" b="1" dirty="0"/>
          </a:p>
          <a:p>
            <a:r>
              <a:rPr lang="en-US" b="1" dirty="0"/>
              <a:t>OBJECTIVITY</a:t>
            </a:r>
            <a:r>
              <a:rPr lang="en-US" dirty="0"/>
              <a:t>— letting the facts speak for themselves and avoiding improper bias.</a:t>
            </a:r>
          </a:p>
          <a:p>
            <a:pPr marL="114300" indent="0">
              <a:buNone/>
            </a:pPr>
            <a:endParaRPr lang="en-US" sz="32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2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589"/>
    </mc:Choice>
    <mc:Fallback xmlns="">
      <p:transition spd="slow" advTm="735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8|16|18|28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9|7.2|15.4|26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|10.2|3.8|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5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5|0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3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3|28.2|18.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|7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8|16|18|28.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8|16|18|28.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4|15.2|8.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3|14.2|24.6|24.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16.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|24.1|18.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1|34.1|34.5|7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8|16|18|28.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15.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32.4|13.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5.5|2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-1746.5|20.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-1746.5|20.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8|16|18|28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8|16|18|28.7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8|16|18|28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8|10.4|21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|2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8|2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|6.5|8.6|9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8.2|10.2|19.9|14.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ecary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othecary">
      <a:majorFont>
        <a:latin typeface="Book Antiqua"/>
        <a:ea typeface=""/>
        <a:cs typeface=""/>
        <a:font script="Jpan" typeface="ＭＳ Ｐ明朝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efined">
  <a:themeElements>
    <a:clrScheme name="Refined 7">
      <a:dk1>
        <a:srgbClr val="000000"/>
      </a:dk1>
      <a:lt1>
        <a:srgbClr val="FFFFFF"/>
      </a:lt1>
      <a:dk2>
        <a:srgbClr val="000066"/>
      </a:dk2>
      <a:lt2>
        <a:srgbClr val="333399"/>
      </a:lt2>
      <a:accent1>
        <a:srgbClr val="3399FF"/>
      </a:accent1>
      <a:accent2>
        <a:srgbClr val="9999FF"/>
      </a:accent2>
      <a:accent3>
        <a:srgbClr val="FFFFFF"/>
      </a:accent3>
      <a:accent4>
        <a:srgbClr val="000000"/>
      </a:accent4>
      <a:accent5>
        <a:srgbClr val="ADCAFF"/>
      </a:accent5>
      <a:accent6>
        <a:srgbClr val="8A8AE7"/>
      </a:accent6>
      <a:hlink>
        <a:srgbClr val="00CCFF"/>
      </a:hlink>
      <a:folHlink>
        <a:srgbClr val="5F5F5F"/>
      </a:folHlink>
    </a:clrScheme>
    <a:fontScheme name="Refined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Refined 1">
        <a:dk1>
          <a:srgbClr val="666633"/>
        </a:dk1>
        <a:lt1>
          <a:srgbClr val="FFFFFF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990000"/>
        </a:accent2>
        <a:accent3>
          <a:srgbClr val="AAAAAA"/>
        </a:accent3>
        <a:accent4>
          <a:srgbClr val="DADADA"/>
        </a:accent4>
        <a:accent5>
          <a:srgbClr val="B8B8CA"/>
        </a:accent5>
        <a:accent6>
          <a:srgbClr val="8A0000"/>
        </a:accent6>
        <a:hlink>
          <a:srgbClr val="99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2">
        <a:dk1>
          <a:srgbClr val="4D4D4D"/>
        </a:dk1>
        <a:lt1>
          <a:srgbClr val="FFFFFF"/>
        </a:lt1>
        <a:dk2>
          <a:srgbClr val="4A1102"/>
        </a:dk2>
        <a:lt2>
          <a:srgbClr val="FFFFFF"/>
        </a:lt2>
        <a:accent1>
          <a:srgbClr val="CC3300"/>
        </a:accent1>
        <a:accent2>
          <a:srgbClr val="666699"/>
        </a:accent2>
        <a:accent3>
          <a:srgbClr val="B1AAAA"/>
        </a:accent3>
        <a:accent4>
          <a:srgbClr val="DADADA"/>
        </a:accent4>
        <a:accent5>
          <a:srgbClr val="E2ADAA"/>
        </a:accent5>
        <a:accent6>
          <a:srgbClr val="5C5C8A"/>
        </a:accent6>
        <a:hlink>
          <a:srgbClr val="FF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3">
        <a:dk1>
          <a:srgbClr val="666699"/>
        </a:dk1>
        <a:lt1>
          <a:srgbClr val="FFFFFF"/>
        </a:lt1>
        <a:dk2>
          <a:srgbClr val="400040"/>
        </a:dk2>
        <a:lt2>
          <a:srgbClr val="FFFFFF"/>
        </a:lt2>
        <a:accent1>
          <a:srgbClr val="FFCC00"/>
        </a:accent1>
        <a:accent2>
          <a:srgbClr val="FF3300"/>
        </a:accent2>
        <a:accent3>
          <a:srgbClr val="AFAAAF"/>
        </a:accent3>
        <a:accent4>
          <a:srgbClr val="DADADA"/>
        </a:accent4>
        <a:accent5>
          <a:srgbClr val="FFE2AA"/>
        </a:accent5>
        <a:accent6>
          <a:srgbClr val="E72D00"/>
        </a:accent6>
        <a:hlink>
          <a:srgbClr val="CC99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4">
        <a:dk1>
          <a:srgbClr val="4D4D4D"/>
        </a:dk1>
        <a:lt1>
          <a:srgbClr val="FFFFFF"/>
        </a:lt1>
        <a:dk2>
          <a:srgbClr val="006699"/>
        </a:dk2>
        <a:lt2>
          <a:srgbClr val="CCECFF"/>
        </a:lt2>
        <a:accent1>
          <a:srgbClr val="339966"/>
        </a:accent1>
        <a:accent2>
          <a:srgbClr val="3366FF"/>
        </a:accent2>
        <a:accent3>
          <a:srgbClr val="AAB8CA"/>
        </a:accent3>
        <a:accent4>
          <a:srgbClr val="DADADA"/>
        </a:accent4>
        <a:accent5>
          <a:srgbClr val="ADCAB8"/>
        </a:accent5>
        <a:accent6>
          <a:srgbClr val="2D5CE7"/>
        </a:accent6>
        <a:hlink>
          <a:srgbClr val="33CCFF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5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FF6600"/>
        </a:accent1>
        <a:accent2>
          <a:srgbClr val="FF9933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fined 6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3300"/>
        </a:accent1>
        <a:accent2>
          <a:srgbClr val="666699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5C5C8A"/>
        </a:accent6>
        <a:hlink>
          <a:srgbClr val="9999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fined 7">
        <a:dk1>
          <a:srgbClr val="000000"/>
        </a:dk1>
        <a:lt1>
          <a:srgbClr val="FFFFFF"/>
        </a:lt1>
        <a:dk2>
          <a:srgbClr val="000066"/>
        </a:dk2>
        <a:lt2>
          <a:srgbClr val="333399"/>
        </a:lt2>
        <a:accent1>
          <a:srgbClr val="3399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8AE7"/>
        </a:accent6>
        <a:hlink>
          <a:srgbClr val="00CCFF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Engineering Project Proposal by Slidesgo">
  <a:themeElements>
    <a:clrScheme name="Simple Light">
      <a:dk1>
        <a:srgbClr val="434343"/>
      </a:dk1>
      <a:lt1>
        <a:srgbClr val="FFFFFF"/>
      </a:lt1>
      <a:dk2>
        <a:srgbClr val="595959"/>
      </a:dk2>
      <a:lt2>
        <a:srgbClr val="EEEEEE"/>
      </a:lt2>
      <a:accent1>
        <a:srgbClr val="556D96"/>
      </a:accent1>
      <a:accent2>
        <a:srgbClr val="212121"/>
      </a:accent2>
      <a:accent3>
        <a:srgbClr val="A9B9D3"/>
      </a:accent3>
      <a:accent4>
        <a:srgbClr val="26529E"/>
      </a:accent4>
      <a:accent5>
        <a:srgbClr val="62779B"/>
      </a:accent5>
      <a:accent6>
        <a:srgbClr val="363F4C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Apothecary.thmx</Template>
  <TotalTime>4641</TotalTime>
  <Words>3912</Words>
  <Application>Microsoft Macintosh PowerPoint</Application>
  <PresentationFormat>On-screen Show (4:3)</PresentationFormat>
  <Paragraphs>604</Paragraphs>
  <Slides>54</Slides>
  <Notes>54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54</vt:i4>
      </vt:variant>
    </vt:vector>
  </HeadingPairs>
  <TitlesOfParts>
    <vt:vector size="67" baseType="lpstr">
      <vt:lpstr>Arial</vt:lpstr>
      <vt:lpstr>Book Antiqua</vt:lpstr>
      <vt:lpstr>Calibri</vt:lpstr>
      <vt:lpstr>Catamaran</vt:lpstr>
      <vt:lpstr>Catamaran Light</vt:lpstr>
      <vt:lpstr>Century Gothic</vt:lpstr>
      <vt:lpstr>Fira Sans Extra Condensed Medium</vt:lpstr>
      <vt:lpstr>Livvic</vt:lpstr>
      <vt:lpstr>Times New Roman</vt:lpstr>
      <vt:lpstr>Wingdings</vt:lpstr>
      <vt:lpstr>Apothecary</vt:lpstr>
      <vt:lpstr>Refined</vt:lpstr>
      <vt:lpstr>Engineering Project Proposal by Slidesgo</vt:lpstr>
      <vt:lpstr>@SDFlies      #BGSOrientation  #PENNBGS4U Today’s program: </vt:lpstr>
      <vt:lpstr>@SDFlies      #BGSOrientation  #PENNBGS4U Today’s program: </vt:lpstr>
      <vt:lpstr>@SDFlies      #BGSOrientation  #PENNBGS4U Today’s program: </vt:lpstr>
      <vt:lpstr>responsible conduct of research (RCR)</vt:lpstr>
      <vt:lpstr>What is YOUR PRIMARY GOAL?</vt:lpstr>
      <vt:lpstr>What is YOUR PRIMARY GOAL?</vt:lpstr>
      <vt:lpstr>What is YOUR PRIMARY GOAL?</vt:lpstr>
      <vt:lpstr>Hold it:      Let’s Define  ‘Professional self’</vt:lpstr>
      <vt:lpstr>Essential QUALITIES that i strive for:</vt:lpstr>
      <vt:lpstr>responsibly conduct research (RCR)</vt:lpstr>
      <vt:lpstr>areas that require ‘Responsible Conduct’</vt:lpstr>
      <vt:lpstr>Training in RCR</vt:lpstr>
      <vt:lpstr>Case Studies</vt:lpstr>
      <vt:lpstr>Think about these Essential QUALITIES in considering case studies</vt:lpstr>
      <vt:lpstr>Example Case Study </vt:lpstr>
      <vt:lpstr>Case Study, Continued</vt:lpstr>
      <vt:lpstr>Case Study, Continued</vt:lpstr>
      <vt:lpstr>Case Study, Continued</vt:lpstr>
      <vt:lpstr>Which area(s) does this  case study highlight?</vt:lpstr>
      <vt:lpstr>Research Misconduct</vt:lpstr>
      <vt:lpstr>The goal of your RCR training:</vt:lpstr>
      <vt:lpstr>RCR will be continual during your time here</vt:lpstr>
      <vt:lpstr>BGS RCR/SRR Website</vt:lpstr>
      <vt:lpstr>BGS RCR/SRR Website http://bit.ly/BGS_RCR_UPENN</vt:lpstr>
      <vt:lpstr>Training in Scientific Rigor and Reproducibility (SRR)</vt:lpstr>
      <vt:lpstr>To Sum up:  these ARE your QUALITIES</vt:lpstr>
      <vt:lpstr>What is YOUR PRIMARY GOAL?</vt:lpstr>
      <vt:lpstr>@SDFlies      #BGSOrientation  #pennbgs4u Today’s program: </vt:lpstr>
      <vt:lpstr>PowerPoint Presentation</vt:lpstr>
      <vt:lpstr>Lab Notebook: Why is it important?</vt:lpstr>
      <vt:lpstr>Lab Notebook: Why is it important?</vt:lpstr>
      <vt:lpstr>Example: Is this a good notebook?</vt:lpstr>
      <vt:lpstr>2nd Example: A (true) case study</vt:lpstr>
      <vt:lpstr>PowerPoint Presentation</vt:lpstr>
      <vt:lpstr>PowerPoint Presentation</vt:lpstr>
      <vt:lpstr>Lab Notebook: The Bottom Line --</vt:lpstr>
      <vt:lpstr>Lab Notebook Guidelines</vt:lpstr>
      <vt:lpstr>At the level of individual experiments:</vt:lpstr>
      <vt:lpstr>Provide ‘Context’ to your Exp’t:</vt:lpstr>
      <vt:lpstr>Lab Notebook: How was it done?</vt:lpstr>
      <vt:lpstr>Lab Notebook: What happened?</vt:lpstr>
      <vt:lpstr>Lab Notebook: </vt:lpstr>
      <vt:lpstr>Lab Notebook: </vt:lpstr>
      <vt:lpstr>Lab Notebook: The Bottom Line --</vt:lpstr>
      <vt:lpstr>Who ‘owns’ your Notebook?</vt:lpstr>
      <vt:lpstr>PowerPoint Presentation</vt:lpstr>
      <vt:lpstr>Time Management</vt:lpstr>
      <vt:lpstr>How does one achieve all this ‘Organization’?</vt:lpstr>
      <vt:lpstr>Benefits of an Electronic Notebook</vt:lpstr>
      <vt:lpstr> Type of Research =&gt; Kind of Notebook</vt:lpstr>
      <vt:lpstr>Please: avoid this!  </vt:lpstr>
      <vt:lpstr>Benefits of an Electronic Notebook</vt:lpstr>
      <vt:lpstr>PowerPoint Presentation</vt:lpstr>
      <vt:lpstr>PowerPoint Presentation</vt:lpstr>
    </vt:vector>
  </TitlesOfParts>
  <Company>University of Pennsylvania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Breaches of the Code of Academic Integrity</dc:title>
  <dc:creator>School of Medicine</dc:creator>
  <cp:lastModifiedBy>Dinardo, Stephen</cp:lastModifiedBy>
  <cp:revision>590</cp:revision>
  <cp:lastPrinted>2017-08-28T12:35:18Z</cp:lastPrinted>
  <dcterms:created xsi:type="dcterms:W3CDTF">2003-09-08T21:22:40Z</dcterms:created>
  <dcterms:modified xsi:type="dcterms:W3CDTF">2022-08-29T22:16:46Z</dcterms:modified>
</cp:coreProperties>
</file>