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62" r:id="rId4"/>
    <p:sldId id="261" r:id="rId5"/>
    <p:sldId id="263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 snapToGrid="0" snapToObjects="1">
      <p:cViewPr varScale="1">
        <p:scale>
          <a:sx n="36" d="100"/>
          <a:sy n="36" d="100"/>
        </p:scale>
        <p:origin x="1344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E33861-865D-DF4A-B6C8-2B735DB0D9AF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D46730-7025-5E4F-89A7-2A46293D5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510F8CB-9511-9B4A-A333-14B545E76A1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3969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03CA2-631C-6849-B710-81EB4DB0FF35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7E911-730E-354D-8D63-ACBF6BCF6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29764-88CC-4C44-BFED-04E51F80A4C2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5F44A-2FC1-CD4D-8425-3FA0DD2D7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9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8E65F-0B13-D642-BA8F-BA629BC7BDED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39B9F-CD7E-CC4D-B099-DC1467268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1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93B12-A85D-6E4D-BA5B-37BE22ED457E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58856-6552-7041-9EA8-64B3CA0F1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4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AD354-76F2-AE41-839F-8A93BB06872B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A90AA-2DDB-F744-8667-24D300FD0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39007-8438-244D-B8A0-A4CF9E13CB49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02B4-C6F0-484E-A48F-A51867FFF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4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BF62-695C-0445-A981-EFE927157EAC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722B4-1041-F74E-9ABD-36A1C5CFC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1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CADD5-EDDA-1E40-B863-AD9C95A6BAE3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12875-F2B7-2748-A140-113A8C466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9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C67C3-B35B-3348-8EFE-C89B691B5420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EFCCD-321D-3542-B07B-469ECDFD5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2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FE1A3-3291-6340-A43C-DE5C6CE688EC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155EF-9BC3-2246-8321-627C1B08D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6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9027-55AA-3E4C-BE8F-08ACF4B965DA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9AAC2-5371-E244-AFBF-862BB587A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3EF7F4-A8BB-4B48-975E-CE5534CA7775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886B36C-4EC5-834D-AAA0-EB5BBA6A5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4339" name="Picture 3" descr="2010 Spruce ex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012825" y="1317625"/>
            <a:ext cx="7316788" cy="3738563"/>
          </a:xfrm>
          <a:prstGeom prst="roundRect">
            <a:avLst/>
          </a:prstGeom>
          <a:solidFill>
            <a:schemeClr val="bg1">
              <a:lumMod val="65000"/>
              <a:alpha val="8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u="sng" dirty="0">
                <a:solidFill>
                  <a:schemeClr val="bg1"/>
                </a:solidFill>
                <a:latin typeface="Avenir Book" panose="02000503020000020003" pitchFamily="2" charset="0"/>
                <a:ea typeface="Helvetica Neue Thin" panose="020B0403020202020204" pitchFamily="34" charset="0"/>
                <a:cs typeface="Gill Sans Light" panose="020B0302020104020203" pitchFamily="34" charset="-79"/>
              </a:rPr>
              <a:t>The Wistar Institute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u="sng" dirty="0">
              <a:solidFill>
                <a:schemeClr val="bg1"/>
              </a:solidFill>
              <a:latin typeface="Avenir Book" panose="02000503020000020003" pitchFamily="2" charset="0"/>
              <a:ea typeface="Helvetica Neue Thin" panose="020B0403020202020204" pitchFamily="34" charset="0"/>
              <a:cs typeface="Gill Sans Light" panose="020B0302020104020203" pitchFamily="34" charset="-79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ea typeface="Helvetica Neue Thin" panose="020B0403020202020204" pitchFamily="34" charset="0"/>
                <a:cs typeface="Gill Sans Light" panose="020B0302020104020203" pitchFamily="34" charset="-79"/>
              </a:rPr>
              <a:t>The nation’s first independent biomedical research institution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ea typeface="Helvetica Neue Thin" panose="020B0403020202020204" pitchFamily="34" charset="0"/>
                <a:cs typeface="Gill Sans Light" panose="020B0302020104020203" pitchFamily="34" charset="-79"/>
              </a:rPr>
              <a:t>An international leader in science with a special expertise in cancer research, virology, immunology and vaccine development. 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  <a:ea typeface="Helvetica Neue Thin" panose="020B0403020202020204" pitchFamily="34" charset="0"/>
              <a:cs typeface="Gill Sans Light" panose="020B0302020104020203" pitchFamily="34" charset="-79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venir Book" panose="02000503020000020003" pitchFamily="2" charset="0"/>
              <a:ea typeface="Helvetica Neue Thin" panose="020B0403020202020204" pitchFamily="34" charset="0"/>
              <a:cs typeface="Gill Sans Light" panose="020B0302020104020203" pitchFamily="34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2"/>
          <a:stretch>
            <a:fillRect/>
          </a:stretch>
        </p:blipFill>
        <p:spPr bwMode="auto">
          <a:xfrm>
            <a:off x="1588" y="1309688"/>
            <a:ext cx="9142412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1"/>
          <p:cNvGrpSpPr>
            <a:grpSpLocks/>
          </p:cNvGrpSpPr>
          <p:nvPr/>
        </p:nvGrpSpPr>
        <p:grpSpPr bwMode="auto">
          <a:xfrm>
            <a:off x="3366986" y="534785"/>
            <a:ext cx="5426075" cy="3841750"/>
            <a:chOff x="144463" y="152400"/>
            <a:chExt cx="5426075" cy="3841750"/>
          </a:xfrm>
        </p:grpSpPr>
        <p:sp>
          <p:nvSpPr>
            <p:cNvPr id="3" name="Rounded Rectangle 2"/>
            <p:cNvSpPr/>
            <p:nvPr/>
          </p:nvSpPr>
          <p:spPr>
            <a:xfrm>
              <a:off x="144463" y="152400"/>
              <a:ext cx="5426075" cy="3841750"/>
            </a:xfrm>
            <a:prstGeom prst="roundRect">
              <a:avLst/>
            </a:prstGeom>
            <a:solidFill>
              <a:schemeClr val="bg1">
                <a:lumMod val="65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venir Book" panose="02000503020000020003" pitchFamily="2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venir Book" panose="02000503020000020003" pitchFamily="2" charset="0"/>
                </a:rPr>
                <a:t> </a:t>
              </a:r>
            </a:p>
          </p:txBody>
        </p:sp>
        <p:sp>
          <p:nvSpPr>
            <p:cNvPr id="15365" name="TextBox 1"/>
            <p:cNvSpPr txBox="1">
              <a:spLocks noChangeArrowheads="1"/>
            </p:cNvSpPr>
            <p:nvPr/>
          </p:nvSpPr>
          <p:spPr bwMode="auto">
            <a:xfrm>
              <a:off x="409575" y="273050"/>
              <a:ext cx="4741863" cy="353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 Investigators, with &gt;$60 million dollars per year in federal funding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Highly collaborative research environment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11 State-of-the-Art Core Facilities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63 postdocs, 33 pre-docs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melanomaTumor microenvironm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5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6" name="Group 7"/>
          <p:cNvGrpSpPr>
            <a:grpSpLocks/>
          </p:cNvGrpSpPr>
          <p:nvPr/>
        </p:nvGrpSpPr>
        <p:grpSpPr bwMode="auto">
          <a:xfrm>
            <a:off x="410767" y="359886"/>
            <a:ext cx="8640577" cy="6108648"/>
            <a:chOff x="876120" y="401875"/>
            <a:chExt cx="7699794" cy="5150531"/>
          </a:xfrm>
        </p:grpSpPr>
        <p:sp>
          <p:nvSpPr>
            <p:cNvPr id="7" name="Rounded Rectangle 6"/>
            <p:cNvSpPr/>
            <p:nvPr/>
          </p:nvSpPr>
          <p:spPr>
            <a:xfrm>
              <a:off x="876120" y="401875"/>
              <a:ext cx="7362751" cy="5150531"/>
            </a:xfrm>
            <a:prstGeom prst="roundRect">
              <a:avLst/>
            </a:prstGeom>
            <a:solidFill>
              <a:schemeClr val="bg1">
                <a:lumMod val="65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Webdings"/>
                </a:rPr>
                <a:t> 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7937" y="515983"/>
              <a:ext cx="7257977" cy="48786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u="sng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The Wistar Institute Cancer Center</a:t>
              </a:r>
              <a:br>
                <a:rPr lang="en-US" sz="2400" b="1" u="sng" dirty="0">
                  <a:solidFill>
                    <a:schemeClr val="bg1"/>
                  </a:solidFill>
                  <a:latin typeface="Avenir Book" panose="02000503020000020003" pitchFamily="2" charset="0"/>
                </a:rPr>
              </a:br>
              <a:endParaRPr lang="en-US" sz="1000" b="1" u="sng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The Ellen and Ronald Caplan Cancer Center is an NCI- designated Cancer Center, organized into three programs: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Gene Expression and Regulation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Molecular and Cellular </a:t>
              </a:r>
              <a:r>
                <a:rPr lang="en-US" sz="2400" b="1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Oncogenesis</a:t>
              </a: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Immunology, Microenvironment and Metastasis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Five Centers: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The Vaccine &amp; Immunotherapy Center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The Melanoma Research Center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The Center for Systems and Computational Biology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The Hubert J. P. Shoemaker Education and Training Center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The Center for Advanced Therapeutics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210333" y="91053"/>
            <a:ext cx="4711700" cy="644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90"/>
                </a:solidFill>
                <a:latin typeface="Avenir Book" panose="02000503020000020003" pitchFamily="2" charset="0"/>
              </a:rPr>
              <a:t>Wistar Faculty who are adjunct at Penn</a:t>
            </a:r>
            <a:r>
              <a:rPr lang="en-US" b="1" dirty="0">
                <a:latin typeface="Avenir Book" panose="02000503020000020003" pitchFamily="2" charset="0"/>
              </a:rPr>
              <a:t>:</a:t>
            </a:r>
          </a:p>
          <a:p>
            <a:pPr eaLnBrk="1" hangingPunct="1"/>
            <a:endParaRPr lang="en-US" sz="800" b="1" dirty="0">
              <a:latin typeface="Avenir Book" panose="02000503020000020003" pitchFamily="2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Dario </a:t>
            </a:r>
            <a:r>
              <a:rPr lang="en-US" sz="2300" b="1" dirty="0" err="1">
                <a:latin typeface="Avenir Book" panose="02000503020000020003" pitchFamily="2" charset="0"/>
              </a:rPr>
              <a:t>Altieri</a:t>
            </a:r>
            <a:r>
              <a:rPr lang="en-US" sz="2300" b="1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Cancer Metabolism</a:t>
            </a:r>
          </a:p>
          <a:p>
            <a:pPr eaLnBrk="1" hangingPunct="1">
              <a:spcAft>
                <a:spcPts val="600"/>
              </a:spcAft>
            </a:pPr>
            <a:r>
              <a:rPr lang="en-US" sz="2300" b="1" dirty="0" err="1">
                <a:latin typeface="Avenir Book" panose="02000503020000020003" pitchFamily="2" charset="0"/>
              </a:rPr>
              <a:t>Hildegund</a:t>
            </a:r>
            <a:r>
              <a:rPr lang="en-US" sz="2300" b="1" dirty="0">
                <a:latin typeface="Avenir Book" panose="02000503020000020003" pitchFamily="2" charset="0"/>
              </a:rPr>
              <a:t> </a:t>
            </a:r>
            <a:r>
              <a:rPr lang="en-US" sz="2300" b="1" dirty="0" err="1">
                <a:latin typeface="Avenir Book" panose="02000503020000020003" pitchFamily="2" charset="0"/>
              </a:rPr>
              <a:t>Ertl</a:t>
            </a:r>
            <a:r>
              <a:rPr lang="en-US" sz="2300" b="1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Vaccines</a:t>
            </a:r>
          </a:p>
          <a:p>
            <a:pPr eaLnBrk="1" hangingPunct="1">
              <a:spcAft>
                <a:spcPts val="600"/>
              </a:spcAft>
            </a:pPr>
            <a:r>
              <a:rPr lang="en-US" sz="2300" b="1" dirty="0" err="1">
                <a:latin typeface="Avenir Book" panose="02000503020000020003" pitchFamily="2" charset="0"/>
              </a:rPr>
              <a:t>Meenhard</a:t>
            </a:r>
            <a:r>
              <a:rPr lang="en-US" sz="2300" b="1" dirty="0">
                <a:latin typeface="Avenir Book" panose="02000503020000020003" pitchFamily="2" charset="0"/>
              </a:rPr>
              <a:t> </a:t>
            </a:r>
            <a:r>
              <a:rPr lang="en-US" sz="2300" b="1" dirty="0" err="1">
                <a:latin typeface="Avenir Book" panose="02000503020000020003" pitchFamily="2" charset="0"/>
              </a:rPr>
              <a:t>Herlyn</a:t>
            </a:r>
            <a:r>
              <a:rPr lang="en-US" sz="2300" b="1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Melanoma</a:t>
            </a:r>
          </a:p>
          <a:p>
            <a:pPr eaLnBrk="1" hangingPunct="1"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Paul Lieberman: </a:t>
            </a:r>
            <a:r>
              <a:rPr lang="en-US" sz="2300" i="1" dirty="0">
                <a:latin typeface="Avenir Book" panose="02000503020000020003" pitchFamily="2" charset="0"/>
              </a:rPr>
              <a:t>Virology, </a:t>
            </a:r>
          </a:p>
          <a:p>
            <a:pPr eaLnBrk="1" hangingPunct="1">
              <a:spcAft>
                <a:spcPts val="600"/>
              </a:spcAft>
            </a:pPr>
            <a:r>
              <a:rPr lang="en-US" sz="2300" i="1" dirty="0">
                <a:latin typeface="Avenir Book" panose="02000503020000020003" pitchFamily="2" charset="0"/>
              </a:rPr>
              <a:t>Transcription</a:t>
            </a:r>
            <a:endParaRPr lang="en-US" sz="2300" b="1" dirty="0">
              <a:latin typeface="Avenir Book" panose="02000503020000020003" pitchFamily="2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Luis </a:t>
            </a:r>
            <a:r>
              <a:rPr lang="en-US" sz="2300" b="1" dirty="0" err="1">
                <a:latin typeface="Avenir Book" panose="02000503020000020003" pitchFamily="2" charset="0"/>
              </a:rPr>
              <a:t>Montaner</a:t>
            </a:r>
            <a:r>
              <a:rPr lang="en-US" sz="2300" b="1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HIV therapy</a:t>
            </a:r>
          </a:p>
          <a:p>
            <a:pPr eaLnBrk="1" hangingPunct="1"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Maureen Murphy: </a:t>
            </a:r>
            <a:r>
              <a:rPr lang="en-US" sz="2300" i="1" dirty="0">
                <a:latin typeface="Avenir Book" panose="02000503020000020003" pitchFamily="2" charset="0"/>
              </a:rPr>
              <a:t>p53, HSP70</a:t>
            </a:r>
            <a:endParaRPr lang="en-US" sz="2300" b="1" dirty="0">
              <a:latin typeface="Avenir Book" panose="02000503020000020003" pitchFamily="2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300" b="1" dirty="0" err="1">
                <a:latin typeface="Avenir Book" panose="02000503020000020003" pitchFamily="2" charset="0"/>
              </a:rPr>
              <a:t>Yulia</a:t>
            </a:r>
            <a:r>
              <a:rPr lang="en-US" sz="2300" b="1" dirty="0">
                <a:latin typeface="Avenir Book" panose="02000503020000020003" pitchFamily="2" charset="0"/>
              </a:rPr>
              <a:t> </a:t>
            </a:r>
            <a:r>
              <a:rPr lang="en-US" sz="2300" b="1" dirty="0" err="1">
                <a:latin typeface="Avenir Book" panose="02000503020000020003" pitchFamily="2" charset="0"/>
              </a:rPr>
              <a:t>Nefedova</a:t>
            </a:r>
            <a:r>
              <a:rPr lang="en-US" sz="2300" b="1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Multiple myeloma</a:t>
            </a:r>
          </a:p>
          <a:p>
            <a:pPr eaLnBrk="1" hangingPunct="1"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Kazuko </a:t>
            </a:r>
            <a:r>
              <a:rPr lang="en-US" sz="2300" b="1" dirty="0" err="1">
                <a:latin typeface="Avenir Book" panose="02000503020000020003" pitchFamily="2" charset="0"/>
              </a:rPr>
              <a:t>Nishikura</a:t>
            </a:r>
            <a:r>
              <a:rPr lang="en-US" sz="2300" b="1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RNA editing</a:t>
            </a:r>
          </a:p>
          <a:p>
            <a:pPr eaLnBrk="1" hangingPunct="1"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Joe </a:t>
            </a:r>
            <a:r>
              <a:rPr lang="en-US" sz="2300" b="1" dirty="0" err="1">
                <a:latin typeface="Avenir Book" panose="02000503020000020003" pitchFamily="2" charset="0"/>
              </a:rPr>
              <a:t>Salvino</a:t>
            </a:r>
            <a:r>
              <a:rPr lang="en-US" sz="2300" b="1" dirty="0">
                <a:latin typeface="Avenir Book" panose="02000503020000020003" pitchFamily="2" charset="0"/>
              </a:rPr>
              <a:t>:</a:t>
            </a:r>
            <a:r>
              <a:rPr lang="en-US" sz="2300" dirty="0">
                <a:latin typeface="Avenir Book" panose="02000503020000020003" pitchFamily="2" charset="0"/>
              </a:rPr>
              <a:t> </a:t>
            </a:r>
            <a:r>
              <a:rPr lang="en-US" sz="2300" i="1" dirty="0">
                <a:latin typeface="Avenir Book" panose="02000503020000020003" pitchFamily="2" charset="0"/>
              </a:rPr>
              <a:t>Medicinal chemistry</a:t>
            </a:r>
            <a:endParaRPr lang="en-US" sz="2300" b="1" i="1" dirty="0">
              <a:latin typeface="Avenir Book" panose="02000503020000020003" pitchFamily="2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Louise </a:t>
            </a:r>
            <a:r>
              <a:rPr lang="en-US" sz="2300" b="1" dirty="0" err="1">
                <a:latin typeface="Avenir Book" panose="02000503020000020003" pitchFamily="2" charset="0"/>
              </a:rPr>
              <a:t>Showe</a:t>
            </a:r>
            <a:r>
              <a:rPr lang="en-US" sz="2300" b="1" dirty="0">
                <a:latin typeface="Avenir Book" panose="02000503020000020003" pitchFamily="2" charset="0"/>
              </a:rPr>
              <a:t>:</a:t>
            </a:r>
            <a:r>
              <a:rPr lang="en-US" sz="2300" dirty="0">
                <a:latin typeface="Avenir Book" panose="02000503020000020003" pitchFamily="2" charset="0"/>
              </a:rPr>
              <a:t> </a:t>
            </a:r>
            <a:r>
              <a:rPr lang="en-US" sz="2300" i="1" dirty="0">
                <a:latin typeface="Avenir Book" panose="02000503020000020003" pitchFamily="2" charset="0"/>
              </a:rPr>
              <a:t>Functional genomics </a:t>
            </a:r>
            <a:r>
              <a:rPr lang="en-US" sz="2300" b="1" dirty="0">
                <a:latin typeface="Avenir Book" panose="02000503020000020003" pitchFamily="2" charset="0"/>
              </a:rPr>
              <a:t>Jessie Villanueva: </a:t>
            </a:r>
            <a:r>
              <a:rPr lang="en-US" sz="2300" i="1" dirty="0">
                <a:latin typeface="Avenir Book" panose="02000503020000020003" pitchFamily="2" charset="0"/>
              </a:rPr>
              <a:t>Melanoma drug resistance</a:t>
            </a:r>
          </a:p>
        </p:txBody>
      </p:sp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4803228" y="243453"/>
            <a:ext cx="4245292" cy="629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Mohamed Abdel-Mohsen</a:t>
            </a:r>
            <a:r>
              <a:rPr lang="en-US" sz="2300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Host-virus interactions, HIV</a:t>
            </a:r>
          </a:p>
          <a:p>
            <a:pPr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Qing Chen</a:t>
            </a:r>
            <a:r>
              <a:rPr lang="en-US" sz="2300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Cancer metastasis to the brain</a:t>
            </a:r>
          </a:p>
          <a:p>
            <a:pPr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Alessandro </a:t>
            </a:r>
            <a:r>
              <a:rPr lang="en-US" sz="2300" b="1" dirty="0" err="1">
                <a:latin typeface="Avenir Book" panose="02000503020000020003" pitchFamily="2" charset="0"/>
              </a:rPr>
              <a:t>Gardini</a:t>
            </a:r>
            <a:r>
              <a:rPr lang="en-US" sz="2300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Chromatin, enhancers and hematopoiesis</a:t>
            </a:r>
          </a:p>
          <a:p>
            <a:pPr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Daniel </a:t>
            </a:r>
            <a:r>
              <a:rPr lang="en-US" sz="2300" b="1" dirty="0" err="1">
                <a:latin typeface="Avenir Book" panose="02000503020000020003" pitchFamily="2" charset="0"/>
              </a:rPr>
              <a:t>Kulp</a:t>
            </a:r>
            <a:r>
              <a:rPr lang="en-US" sz="2300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Rational design of vaccines</a:t>
            </a:r>
          </a:p>
          <a:p>
            <a:pPr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Kavitha </a:t>
            </a:r>
            <a:r>
              <a:rPr lang="en-US" sz="2300" b="1" dirty="0" err="1">
                <a:latin typeface="Avenir Book" panose="02000503020000020003" pitchFamily="2" charset="0"/>
              </a:rPr>
              <a:t>Sarma</a:t>
            </a:r>
            <a:r>
              <a:rPr lang="en-US" sz="2300" dirty="0">
                <a:latin typeface="Avenir Book" panose="02000503020000020003" pitchFamily="2" charset="0"/>
              </a:rPr>
              <a:t>: </a:t>
            </a:r>
            <a:r>
              <a:rPr lang="en-US" sz="2300" i="1" dirty="0">
                <a:latin typeface="Avenir Book" panose="02000503020000020003" pitchFamily="2" charset="0"/>
              </a:rPr>
              <a:t>RNA mediated epigenetic gene regulation</a:t>
            </a:r>
          </a:p>
          <a:p>
            <a:pPr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Zachary </a:t>
            </a:r>
            <a:r>
              <a:rPr lang="en-US" sz="2300" b="1" dirty="0" err="1">
                <a:latin typeface="Avenir Book" panose="02000503020000020003" pitchFamily="2" charset="0"/>
              </a:rPr>
              <a:t>Schug</a:t>
            </a:r>
            <a:r>
              <a:rPr lang="en-US" sz="2300" dirty="0">
                <a:latin typeface="Avenir Book" panose="02000503020000020003" pitchFamily="2" charset="0"/>
              </a:rPr>
              <a:t>:  </a:t>
            </a:r>
            <a:r>
              <a:rPr lang="en-US" sz="2300" i="1" dirty="0">
                <a:latin typeface="Avenir Book" panose="02000503020000020003" pitchFamily="2" charset="0"/>
              </a:rPr>
              <a:t>Cancer metabolism and metabolomics</a:t>
            </a:r>
          </a:p>
          <a:p>
            <a:pPr>
              <a:spcAft>
                <a:spcPts val="600"/>
              </a:spcAft>
            </a:pPr>
            <a:r>
              <a:rPr lang="en-US" sz="2300" b="1" dirty="0" err="1">
                <a:latin typeface="Avenir Book" panose="02000503020000020003" pitchFamily="2" charset="0"/>
              </a:rPr>
              <a:t>Rugang</a:t>
            </a:r>
            <a:r>
              <a:rPr lang="en-US" sz="2300" b="1" dirty="0">
                <a:latin typeface="Avenir Book" panose="02000503020000020003" pitchFamily="2" charset="0"/>
              </a:rPr>
              <a:t> Zhang: </a:t>
            </a:r>
            <a:r>
              <a:rPr lang="en-US" sz="2300" i="1" dirty="0">
                <a:latin typeface="Avenir Book" panose="02000503020000020003" pitchFamily="2" charset="0"/>
              </a:rPr>
              <a:t>Cancer metabolism, senescence</a:t>
            </a:r>
          </a:p>
          <a:p>
            <a:pPr>
              <a:spcAft>
                <a:spcPts val="600"/>
              </a:spcAft>
            </a:pPr>
            <a:r>
              <a:rPr lang="en-US" sz="2300" b="1" dirty="0">
                <a:latin typeface="Avenir Book" panose="02000503020000020003" pitchFamily="2" charset="0"/>
              </a:rPr>
              <a:t>David Weiner: </a:t>
            </a:r>
            <a:r>
              <a:rPr lang="en-US" sz="2300" i="1" dirty="0">
                <a:latin typeface="Avenir Book" panose="02000503020000020003" pitchFamily="2" charset="0"/>
              </a:rPr>
              <a:t>DNA vaccines</a:t>
            </a:r>
            <a:endParaRPr lang="en-US" sz="2300" b="1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eneral Lab Image 1">
            <a:extLst>
              <a:ext uri="{FF2B5EF4-FFF2-40B4-BE49-F238E27FC236}">
                <a16:creationId xmlns:a16="http://schemas.microsoft.com/office/drawing/2014/main" id="{1247D9F5-8C69-341D-286F-12B07D95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9BAF8A-A3B3-6987-EC43-6261B989CD6C}"/>
              </a:ext>
            </a:extLst>
          </p:cNvPr>
          <p:cNvGrpSpPr>
            <a:grpSpLocks/>
          </p:cNvGrpSpPr>
          <p:nvPr/>
        </p:nvGrpSpPr>
        <p:grpSpPr bwMode="auto">
          <a:xfrm>
            <a:off x="4420959" y="4027495"/>
            <a:ext cx="4387600" cy="2205842"/>
            <a:chOff x="144463" y="152400"/>
            <a:chExt cx="5426075" cy="38417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F9641CF-D104-65DF-D020-9AB933BF8D85}"/>
                </a:ext>
              </a:extLst>
            </p:cNvPr>
            <p:cNvSpPr/>
            <p:nvPr/>
          </p:nvSpPr>
          <p:spPr>
            <a:xfrm>
              <a:off x="144463" y="152400"/>
              <a:ext cx="5426075" cy="3841750"/>
            </a:xfrm>
            <a:prstGeom prst="roundRect">
              <a:avLst/>
            </a:prstGeom>
            <a:solidFill>
              <a:schemeClr val="bg1">
                <a:lumMod val="65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venir Book" panose="02000503020000020003" pitchFamily="2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Avenir Book" panose="02000503020000020003" pitchFamily="2" charset="0"/>
                </a:rPr>
                <a:t> </a:t>
              </a:r>
            </a:p>
          </p:txBody>
        </p: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DB28D4D0-5B27-6627-D52A-E4ABB52FD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568" y="1140025"/>
              <a:ext cx="4741863" cy="269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indent="0" algn="ctr" eaLnBrk="1" hangingPunct="1"/>
              <a:r>
                <a:rPr lang="en-US" sz="2800" dirty="0">
                  <a:solidFill>
                    <a:schemeClr val="bg1"/>
                  </a:solidFill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Questions?</a:t>
              </a:r>
            </a:p>
            <a:p>
              <a:pPr marL="0" indent="0" algn="ctr" eaLnBrk="1" hangingPunct="1"/>
              <a:endParaRPr lang="en-US" sz="1400" dirty="0">
                <a:solidFill>
                  <a:schemeClr val="bg1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0" indent="0" algn="ctr" eaLnBrk="1" hangingPunct="1"/>
              <a:r>
                <a:rPr lang="en-US" sz="2800" dirty="0" err="1">
                  <a:solidFill>
                    <a:schemeClr val="bg1"/>
                  </a:solidFill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dzuzga@wistar.org</a:t>
              </a:r>
              <a:endParaRPr lang="en-US" sz="2800" dirty="0">
                <a:solidFill>
                  <a:schemeClr val="bg1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ctr" eaLnBrk="1" hangingPunct="1">
                <a:buFont typeface="Arial" charset="0"/>
                <a:buChar char="•"/>
              </a:pPr>
              <a:endParaRPr lang="en-US" sz="2800" dirty="0">
                <a:solidFill>
                  <a:schemeClr val="bg1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ctr" eaLnBrk="1" hangingPunct="1">
                <a:buFont typeface="Arial" charset="0"/>
                <a:buChar char="•"/>
              </a:pPr>
              <a:endParaRPr lang="en-US" sz="2800" dirty="0">
                <a:solidFill>
                  <a:schemeClr val="bg1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261</Words>
  <Application>Microsoft Office PowerPoint</Application>
  <PresentationFormat>On-screen Show (4:3)</PresentationFormat>
  <Paragraphs>52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Avenir Book</vt:lpstr>
      <vt:lpstr>Calibri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Lester</dc:creator>
  <cp:lastModifiedBy>Dunn, Colleen</cp:lastModifiedBy>
  <cp:revision>39</cp:revision>
  <dcterms:created xsi:type="dcterms:W3CDTF">2013-08-15T18:23:05Z</dcterms:created>
  <dcterms:modified xsi:type="dcterms:W3CDTF">2022-08-14T14:49:05Z</dcterms:modified>
</cp:coreProperties>
</file>