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  <p:sldMasterId id="2147483693" r:id="rId3"/>
    <p:sldMasterId id="2147483706" r:id="rId4"/>
  </p:sldMasterIdLst>
  <p:notesMasterIdLst>
    <p:notesMasterId r:id="rId7"/>
  </p:notesMasterIdLst>
  <p:sldIdLst>
    <p:sldId id="279" r:id="rId5"/>
    <p:sldId id="298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0" d="100"/>
          <a:sy n="50" d="100"/>
        </p:scale>
        <p:origin x="49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3E802-1E90-42E8-90BF-28CFF90E14CF}" type="datetimeFigureOut">
              <a:rPr lang="en-US" smtClean="0"/>
              <a:t>10/6/2020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F958EF-6895-4158-B4D9-6B89C3E4D0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169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We assume these patients are COVID NEGATIVE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No symptoms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No known exposure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No traveling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No need for enhanced PPE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Droplet precautions only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Require COVID testing for: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Pre-admission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Pre-procedural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Examples: Port placement, starting radiation treatment, </a:t>
            </a:r>
            <a:r>
              <a:rPr lang="en-US" sz="2000" dirty="0" err="1" smtClean="0"/>
              <a:t>CarT</a:t>
            </a:r>
            <a:r>
              <a:rPr lang="en-US" sz="2000" dirty="0" smtClean="0"/>
              <a:t> therapy, Stem Cell/Bone Marrow Transplant patients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Known to be COVID POSITIVE or suspicious for COVID and considered to be PUIs (Patient under investigation)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Enhanced precautions: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Droplet + Contact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COVID testing indicated because of: New Symptoms, Recent Travel, Recent known exposure to </a:t>
            </a:r>
            <a:r>
              <a:rPr lang="en-US" sz="2000" dirty="0" err="1" smtClean="0"/>
              <a:t>Covid</a:t>
            </a:r>
            <a:r>
              <a:rPr lang="en-US" sz="2000" dirty="0" smtClean="0"/>
              <a:t> + individual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600" dirty="0" smtClean="0"/>
              <a:t>any combination of travel, contact with a PUI/person infected, and 1 symptom (new cough, fever, or shortness of breath)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600" dirty="0" smtClean="0"/>
              <a:t>"no" for travel, contact, and pending test, but "yes" to two symptoms- new cough, fever, and/or shortness of breath.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56CC19-5A82-412A-88C3-97F4A1C722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850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7880EE0F-8936-034F-832B-8042B5D72D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287" y="365885"/>
            <a:ext cx="4418390" cy="5049589"/>
          </a:xfrm>
          <a:prstGeom prst="rect">
            <a:avLst/>
          </a:prstGeom>
        </p:spPr>
      </p:pic>
      <p:sp>
        <p:nvSpPr>
          <p:cNvPr id="4" name="Rectangle 5">
            <a:extLst>
              <a:ext uri="{FF2B5EF4-FFF2-40B4-BE49-F238E27FC236}">
                <a16:creationId xmlns:a16="http://schemas.microsoft.com/office/drawing/2014/main" id="{378EF57C-0683-8E48-AE13-6590CF43DE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689351" y="6564313"/>
            <a:ext cx="3350683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>
            <a:lvl1pPr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84188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9963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4150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39925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971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543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115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687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en-US" altLang="en-US" sz="19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603505" y="3284439"/>
            <a:ext cx="10966453" cy="461665"/>
          </a:xfrm>
        </p:spPr>
        <p:txBody>
          <a:bodyPr anchor="t" anchorCtr="0">
            <a:spAutoFit/>
          </a:bodyPr>
          <a:lstStyle>
            <a:lvl1pPr>
              <a:defRPr/>
            </a:lvl1pPr>
          </a:lstStyle>
          <a:p>
            <a:pPr lvl="0"/>
            <a:r>
              <a:rPr lang="en-US" altLang="en-US" noProof="0" dirty="0"/>
              <a:t>Click to Edit Title of Presentation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1A97D23-F7C6-B046-ADCC-F1ACD792B1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679"/>
          <a:stretch/>
        </p:blipFill>
        <p:spPr>
          <a:xfrm>
            <a:off x="605367" y="528365"/>
            <a:ext cx="3154870" cy="548456"/>
          </a:xfrm>
          <a:prstGeom prst="rect">
            <a:avLst/>
          </a:prstGeom>
        </p:spPr>
      </p:pic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B669413-AA1F-7B48-9EF7-51410D7110E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3504" y="2976470"/>
            <a:ext cx="10966453" cy="242039"/>
          </a:xfrm>
        </p:spPr>
        <p:txBody>
          <a:bodyPr tIns="0" bIns="0">
            <a:noAutofit/>
          </a:bodyPr>
          <a:lstStyle>
            <a:lvl1pPr marL="0" indent="0">
              <a:buNone/>
              <a:defRPr sz="1600" spc="3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DEPARTMENT OR SERVICE LINE</a:t>
            </a:r>
          </a:p>
          <a:p>
            <a:pPr lvl="0"/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D9F7EEA-6ACC-AA4C-B098-6FCE8583AA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250" y="4746216"/>
            <a:ext cx="10966450" cy="456535"/>
          </a:xfrm>
        </p:spPr>
        <p:txBody>
          <a:bodyPr tIns="0" bIns="0" anchor="b" anchorCtr="0"/>
          <a:lstStyle>
            <a:lvl1pPr marL="0" indent="0">
              <a:spcBef>
                <a:spcPts val="100"/>
              </a:spcBef>
              <a:spcAft>
                <a:spcPts val="100"/>
              </a:spcAft>
              <a:buFontTx/>
              <a:buNone/>
              <a:defRPr sz="1400" b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Title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82640247-F5C8-854C-BFF2-F15A2B477F95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03250" y="5546598"/>
            <a:ext cx="10966450" cy="213551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en-US" dirty="0"/>
              <a:t>Month XX,2018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03563FC-0F09-0C4F-A98D-09A9A087BFFD}"/>
              </a:ext>
            </a:extLst>
          </p:cNvPr>
          <p:cNvSpPr/>
          <p:nvPr userDrawn="1"/>
        </p:nvSpPr>
        <p:spPr bwMode="auto">
          <a:xfrm>
            <a:off x="4272324" y="6073135"/>
            <a:ext cx="7919676" cy="18757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C4A80AC-0EE5-CE49-AC50-371B0BCEE030}"/>
              </a:ext>
            </a:extLst>
          </p:cNvPr>
          <p:cNvSpPr/>
          <p:nvPr userDrawn="1"/>
        </p:nvSpPr>
        <p:spPr bwMode="auto">
          <a:xfrm>
            <a:off x="3626865" y="6073135"/>
            <a:ext cx="589120" cy="18757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6EA6F35-CA1B-A642-9824-3B515D1BF591}"/>
              </a:ext>
            </a:extLst>
          </p:cNvPr>
          <p:cNvSpPr/>
          <p:nvPr userDrawn="1"/>
        </p:nvSpPr>
        <p:spPr bwMode="auto">
          <a:xfrm>
            <a:off x="2120793" y="6073135"/>
            <a:ext cx="1449733" cy="18757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9B4247E-C5F1-3A4E-B4C6-26DD2EAF81A6}"/>
              </a:ext>
            </a:extLst>
          </p:cNvPr>
          <p:cNvSpPr/>
          <p:nvPr userDrawn="1"/>
        </p:nvSpPr>
        <p:spPr bwMode="auto">
          <a:xfrm>
            <a:off x="605367" y="6073135"/>
            <a:ext cx="1459087" cy="187570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934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7996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901920"/>
            <a:ext cx="10363200" cy="50498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1152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6367" y="825501"/>
            <a:ext cx="5115984" cy="24952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5551" y="825501"/>
            <a:ext cx="5115983" cy="24952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6005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8340"/>
            <a:ext cx="5386917" cy="5665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1848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08340"/>
            <a:ext cx="5389033" cy="5665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1848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26722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5976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4206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23106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12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3978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6896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412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46191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52604" y="825501"/>
            <a:ext cx="8268930" cy="1743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24875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67" y="90489"/>
            <a:ext cx="2838451" cy="24780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56470" y="90489"/>
            <a:ext cx="2667397" cy="24780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185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40152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689351" y="6564313"/>
            <a:ext cx="3350683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>
            <a:lvl1pPr defTabSz="969963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defTabSz="969963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defTabSz="969963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defTabSz="969963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defTabSz="969963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en-US" altLang="en-US" sz="1900" dirty="0" smtClean="0">
              <a:solidFill>
                <a:schemeClr val="tx1"/>
              </a:solidFill>
            </a:endParaRPr>
          </a:p>
        </p:txBody>
      </p:sp>
      <p:grpSp>
        <p:nvGrpSpPr>
          <p:cNvPr id="5" name="Group 98"/>
          <p:cNvGrpSpPr>
            <a:grpSpLocks/>
          </p:cNvGrpSpPr>
          <p:nvPr userDrawn="1"/>
        </p:nvGrpSpPr>
        <p:grpSpPr bwMode="auto">
          <a:xfrm>
            <a:off x="0" y="0"/>
            <a:ext cx="11785600" cy="6858000"/>
            <a:chOff x="0" y="0"/>
            <a:chExt cx="5568" cy="4320"/>
          </a:xfrm>
        </p:grpSpPr>
        <p:pic>
          <p:nvPicPr>
            <p:cNvPr id="6" name="Picture 85" descr="Penn_Medicine_color_xtra_sm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3858"/>
              <a:ext cx="177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Line 92"/>
            <p:cNvSpPr>
              <a:spLocks noChangeShapeType="1"/>
            </p:cNvSpPr>
            <p:nvPr userDrawn="1"/>
          </p:nvSpPr>
          <p:spPr bwMode="auto">
            <a:xfrm>
              <a:off x="463" y="1553"/>
              <a:ext cx="4901" cy="0"/>
            </a:xfrm>
            <a:prstGeom prst="line">
              <a:avLst/>
            </a:prstGeom>
            <a:noFill/>
            <a:ln w="25400">
              <a:solidFill>
                <a:srgbClr val="003264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 dirty="0"/>
            </a:p>
          </p:txBody>
        </p:sp>
        <p:pic>
          <p:nvPicPr>
            <p:cNvPr id="8" name="Picture 97" descr="blue-gradient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64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0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80018" y="2508250"/>
            <a:ext cx="10068983" cy="547688"/>
          </a:xfrm>
        </p:spPr>
        <p:txBody>
          <a:bodyPr/>
          <a:lstStyle>
            <a:lvl1pPr marL="228600" indent="0">
              <a:buFont typeface="Wingdings" pitchFamily="2" charset="2"/>
              <a:buNone/>
              <a:defRPr sz="23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80018" y="1890714"/>
            <a:ext cx="10068983" cy="542925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745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09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901920"/>
            <a:ext cx="10363200" cy="50498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14107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6367" y="825501"/>
            <a:ext cx="5115984" cy="24952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5551" y="825501"/>
            <a:ext cx="5115983" cy="24952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147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8340"/>
            <a:ext cx="5386917" cy="5665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1848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08340"/>
            <a:ext cx="5389033" cy="5665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1848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092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247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4149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23106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12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67125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6896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412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28264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52604" y="825501"/>
            <a:ext cx="8268930" cy="1743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40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0B4F123-30EB-A440-BB44-9D7F067693BF}"/>
              </a:ext>
            </a:extLst>
          </p:cNvPr>
          <p:cNvSpPr/>
          <p:nvPr userDrawn="1"/>
        </p:nvSpPr>
        <p:spPr bwMode="auto">
          <a:xfrm>
            <a:off x="4272324" y="6073135"/>
            <a:ext cx="7919676" cy="18757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78EF57C-0683-8E48-AE13-6590CF43DE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689351" y="6564313"/>
            <a:ext cx="3350683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>
            <a:lvl1pPr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84188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9963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4150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39925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971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543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115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687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en-US" altLang="en-US" sz="19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BED2D5-3D21-F846-9AB1-F18C83362D57}"/>
              </a:ext>
            </a:extLst>
          </p:cNvPr>
          <p:cNvSpPr/>
          <p:nvPr userDrawn="1"/>
        </p:nvSpPr>
        <p:spPr bwMode="auto">
          <a:xfrm>
            <a:off x="4272325" y="0"/>
            <a:ext cx="7919676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13092-8DB7-0B4F-ABD0-D6BD936292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01133" y="3198167"/>
            <a:ext cx="6662057" cy="461665"/>
          </a:xfrm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Divider Title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06BB0AF-9056-B849-8AE6-C1E1BBA3E300}"/>
              </a:ext>
            </a:extLst>
          </p:cNvPr>
          <p:cNvSpPr/>
          <p:nvPr userDrawn="1"/>
        </p:nvSpPr>
        <p:spPr bwMode="auto">
          <a:xfrm>
            <a:off x="3626865" y="6073135"/>
            <a:ext cx="589120" cy="18757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F111A79-FA5C-6C4A-9F3B-44ACE4907DA5}"/>
              </a:ext>
            </a:extLst>
          </p:cNvPr>
          <p:cNvSpPr/>
          <p:nvPr userDrawn="1"/>
        </p:nvSpPr>
        <p:spPr bwMode="auto">
          <a:xfrm>
            <a:off x="2120793" y="6073135"/>
            <a:ext cx="1449733" cy="18757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59BD90C-2B1D-CE42-B14E-DB6FD23D2123}"/>
              </a:ext>
            </a:extLst>
          </p:cNvPr>
          <p:cNvSpPr/>
          <p:nvPr userDrawn="1"/>
        </p:nvSpPr>
        <p:spPr bwMode="auto">
          <a:xfrm>
            <a:off x="605367" y="6073135"/>
            <a:ext cx="1459087" cy="187570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9204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67" y="90489"/>
            <a:ext cx="2838451" cy="24780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56470" y="90489"/>
            <a:ext cx="2667397" cy="24780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942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67" y="825501"/>
            <a:ext cx="10435167" cy="50498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8547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689351" y="6564313"/>
            <a:ext cx="3350683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>
            <a:lvl1pPr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84188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9963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4150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39925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971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543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115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687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en-US" altLang="en-US" sz="1900" dirty="0" smtClean="0"/>
          </a:p>
        </p:txBody>
      </p:sp>
      <p:grpSp>
        <p:nvGrpSpPr>
          <p:cNvPr id="5" name="Group 98"/>
          <p:cNvGrpSpPr>
            <a:grpSpLocks/>
          </p:cNvGrpSpPr>
          <p:nvPr userDrawn="1"/>
        </p:nvGrpSpPr>
        <p:grpSpPr bwMode="auto">
          <a:xfrm>
            <a:off x="0" y="0"/>
            <a:ext cx="11785600" cy="6858000"/>
            <a:chOff x="0" y="0"/>
            <a:chExt cx="5568" cy="4320"/>
          </a:xfrm>
        </p:grpSpPr>
        <p:pic>
          <p:nvPicPr>
            <p:cNvPr id="6" name="Picture 85" descr="Penn_Medicine_color_xtra_sm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3858"/>
              <a:ext cx="1776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Line 92"/>
            <p:cNvSpPr>
              <a:spLocks noChangeShapeType="1"/>
            </p:cNvSpPr>
            <p:nvPr userDrawn="1"/>
          </p:nvSpPr>
          <p:spPr bwMode="auto">
            <a:xfrm>
              <a:off x="463" y="1553"/>
              <a:ext cx="4901" cy="0"/>
            </a:xfrm>
            <a:prstGeom prst="line">
              <a:avLst/>
            </a:prstGeom>
            <a:noFill/>
            <a:ln w="25400">
              <a:solidFill>
                <a:srgbClr val="003264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 dirty="0"/>
            </a:p>
          </p:txBody>
        </p:sp>
        <p:pic>
          <p:nvPicPr>
            <p:cNvPr id="8" name="Picture 97" descr="blue-gradient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64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0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80018" y="2508250"/>
            <a:ext cx="10068983" cy="547688"/>
          </a:xfrm>
        </p:spPr>
        <p:txBody>
          <a:bodyPr/>
          <a:lstStyle>
            <a:lvl1pPr marL="228600" indent="0">
              <a:buFont typeface="Wingdings" panose="05000000000000000000" pitchFamily="2" charset="2"/>
              <a:buNone/>
              <a:defRPr sz="23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80018" y="1890714"/>
            <a:ext cx="10068983" cy="542925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916216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076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56653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7642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6367" y="825501"/>
            <a:ext cx="5115984" cy="17430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5551" y="825501"/>
            <a:ext cx="5115983" cy="17430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475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938540"/>
            <a:ext cx="5158316" cy="5665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17566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938540"/>
            <a:ext cx="5183717" cy="5665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17566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7860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462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00268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23106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4434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131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5368" y="1124081"/>
            <a:ext cx="5115984" cy="17430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5551" y="1124081"/>
            <a:ext cx="5374393" cy="17430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C56170B-6943-F84C-A7CF-C98CC69F19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5368" y="476872"/>
            <a:ext cx="11074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18743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6896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4434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46099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0380" y="825501"/>
            <a:ext cx="7961154" cy="17430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78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67" y="90489"/>
            <a:ext cx="2838451" cy="24780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64247" y="90489"/>
            <a:ext cx="2359620" cy="247808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50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5367" y="1173430"/>
            <a:ext cx="5356893" cy="5665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368" y="1739965"/>
            <a:ext cx="5356892" cy="17566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0171" y="1173430"/>
            <a:ext cx="5409773" cy="5665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0171" y="1739965"/>
            <a:ext cx="5409773" cy="175660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D98137F-E053-8749-A48F-5E7A87B94F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5368" y="476872"/>
            <a:ext cx="11074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9583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F67A72FA-85E0-1C47-93C3-EB1CF1E07A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5368" y="476872"/>
            <a:ext cx="11074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623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2090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378EF57C-0683-8E48-AE13-6590CF43DE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689351" y="6564313"/>
            <a:ext cx="3350683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>
            <a:lvl1pPr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84188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9963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4150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39925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971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543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115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687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en-US" altLang="en-US" sz="19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1A97D23-F7C6-B046-ADCC-F1ACD792B1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679"/>
          <a:stretch/>
        </p:blipFill>
        <p:spPr>
          <a:xfrm>
            <a:off x="4306868" y="3084953"/>
            <a:ext cx="3154870" cy="54845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2562E6E-14D8-0F44-A50D-BEB5AA05E94A}"/>
              </a:ext>
            </a:extLst>
          </p:cNvPr>
          <p:cNvSpPr/>
          <p:nvPr userDrawn="1"/>
        </p:nvSpPr>
        <p:spPr bwMode="auto">
          <a:xfrm>
            <a:off x="4272324" y="6073135"/>
            <a:ext cx="7919676" cy="18757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07A041C-85C9-D44B-987A-C8542A9F68E4}"/>
              </a:ext>
            </a:extLst>
          </p:cNvPr>
          <p:cNvSpPr/>
          <p:nvPr userDrawn="1"/>
        </p:nvSpPr>
        <p:spPr bwMode="auto">
          <a:xfrm>
            <a:off x="3626865" y="6073135"/>
            <a:ext cx="589120" cy="18757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E4D422F-FE44-674C-AF4F-23C21B48453C}"/>
              </a:ext>
            </a:extLst>
          </p:cNvPr>
          <p:cNvSpPr/>
          <p:nvPr userDrawn="1"/>
        </p:nvSpPr>
        <p:spPr bwMode="auto">
          <a:xfrm>
            <a:off x="2120793" y="6073135"/>
            <a:ext cx="1449733" cy="18757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F87DA0F-8041-DB4E-818B-D170DFA1CCEB}"/>
              </a:ext>
            </a:extLst>
          </p:cNvPr>
          <p:cNvSpPr/>
          <p:nvPr userDrawn="1"/>
        </p:nvSpPr>
        <p:spPr bwMode="auto">
          <a:xfrm>
            <a:off x="605367" y="6073135"/>
            <a:ext cx="1459087" cy="187570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17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80018" y="2508250"/>
            <a:ext cx="10068983" cy="547688"/>
          </a:xfrm>
        </p:spPr>
        <p:txBody>
          <a:bodyPr/>
          <a:lstStyle>
            <a:lvl1pPr marL="228600" indent="0">
              <a:buFont typeface="Wingdings" charset="0"/>
              <a:buNone/>
              <a:defRPr sz="23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80018" y="1890714"/>
            <a:ext cx="10068983" cy="542925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053" name="Rectangle 5"/>
          <p:cNvSpPr>
            <a:spLocks noChangeArrowheads="1"/>
          </p:cNvSpPr>
          <p:nvPr userDrawn="1"/>
        </p:nvSpPr>
        <p:spPr bwMode="auto">
          <a:xfrm>
            <a:off x="3689351" y="6564313"/>
            <a:ext cx="3350683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/>
          <a:p>
            <a:pPr algn="ctr" defTabSz="969963" eaLnBrk="0" hangingPunct="0">
              <a:spcBef>
                <a:spcPct val="50000"/>
              </a:spcBef>
            </a:pPr>
            <a:endParaRPr lang="en-US" sz="1900" dirty="0">
              <a:solidFill>
                <a:schemeClr val="tx1"/>
              </a:solidFill>
            </a:endParaRPr>
          </a:p>
        </p:txBody>
      </p:sp>
      <p:grpSp>
        <p:nvGrpSpPr>
          <p:cNvPr id="2146" name="Group 98"/>
          <p:cNvGrpSpPr>
            <a:grpSpLocks/>
          </p:cNvGrpSpPr>
          <p:nvPr userDrawn="1"/>
        </p:nvGrpSpPr>
        <p:grpSpPr bwMode="auto">
          <a:xfrm>
            <a:off x="0" y="0"/>
            <a:ext cx="11785600" cy="6858000"/>
            <a:chOff x="0" y="0"/>
            <a:chExt cx="5568" cy="4320"/>
          </a:xfrm>
        </p:grpSpPr>
        <p:pic>
          <p:nvPicPr>
            <p:cNvPr id="2133" name="Picture 85" descr="Penn_Medicine_color_xtra_sm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3858"/>
              <a:ext cx="1776" cy="3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40" name="Line 92"/>
            <p:cNvSpPr>
              <a:spLocks noChangeShapeType="1"/>
            </p:cNvSpPr>
            <p:nvPr userDrawn="1"/>
          </p:nvSpPr>
          <p:spPr bwMode="auto">
            <a:xfrm>
              <a:off x="463" y="1553"/>
              <a:ext cx="4901" cy="0"/>
            </a:xfrm>
            <a:prstGeom prst="line">
              <a:avLst/>
            </a:prstGeom>
            <a:noFill/>
            <a:ln w="25400">
              <a:solidFill>
                <a:srgbClr val="003264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 dirty="0"/>
            </a:p>
          </p:txBody>
        </p:sp>
        <p:pic>
          <p:nvPicPr>
            <p:cNvPr id="2145" name="Picture 97" descr="blue-gradient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64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4267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image" Target="../media/image6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B60C43DA-1A5C-A446-A959-2598C0B24E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7997" y="1114750"/>
            <a:ext cx="11071946" cy="172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7648" rIns="0" bIns="9764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/>
              <a:t>Level 1</a:t>
            </a:r>
          </a:p>
          <a:p>
            <a:pPr lvl="1"/>
            <a:r>
              <a:rPr lang="en-US" altLang="en-US" dirty="0"/>
              <a:t>Level two</a:t>
            </a:r>
          </a:p>
          <a:p>
            <a:pPr lvl="2"/>
            <a:r>
              <a:rPr lang="en-US" altLang="en-US" dirty="0"/>
              <a:t>Level three</a:t>
            </a:r>
          </a:p>
          <a:p>
            <a:pPr lvl="3"/>
            <a:r>
              <a:rPr lang="en-US" altLang="en-US" dirty="0"/>
              <a:t>Level four</a:t>
            </a:r>
          </a:p>
          <a:p>
            <a:pPr lvl="4"/>
            <a:r>
              <a:rPr lang="en-US" altLang="en-US" dirty="0"/>
              <a:t>Level five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1684BA7-7381-CC48-B7B4-6B25FA5DD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9943" y="6448248"/>
            <a:ext cx="30678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noAutofit/>
          </a:bodyPr>
          <a:lstStyle>
            <a:lvl1pPr defTabSz="901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0850" defTabSz="901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01700" defTabSz="901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54138" defTabSz="901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defTabSz="901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defTabSz="9017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defTabSz="9017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defTabSz="9017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defTabSz="9017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5B4467E9-E984-A945-AC32-61228A8C1F5F}" type="slidenum">
              <a:rPr lang="en-US" altLang="en-US" sz="1200" b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en-US" altLang="en-US" sz="1200" b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425B6A2B-1598-5242-AF8F-0A570BD4E3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5368" y="476872"/>
            <a:ext cx="11074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26F14E00-C21C-8644-9056-518E0CF27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9351" y="6564313"/>
            <a:ext cx="3350683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>
            <a:lvl1pPr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84188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9963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4150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39925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971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543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115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687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en-US" altLang="en-US" sz="19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E2E0A31-819C-9143-859F-CC5CDD40C9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679"/>
          <a:stretch/>
        </p:blipFill>
        <p:spPr>
          <a:xfrm>
            <a:off x="9709391" y="6412091"/>
            <a:ext cx="1902387" cy="330719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54EFA743-63F0-4B47-A850-8785F92E96BE}"/>
              </a:ext>
            </a:extLst>
          </p:cNvPr>
          <p:cNvSpPr/>
          <p:nvPr userDrawn="1"/>
        </p:nvSpPr>
        <p:spPr bwMode="auto">
          <a:xfrm>
            <a:off x="4272324" y="6073135"/>
            <a:ext cx="7919676" cy="18757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7E024AA-066E-4A4F-81B6-327E570F3A29}"/>
              </a:ext>
            </a:extLst>
          </p:cNvPr>
          <p:cNvSpPr/>
          <p:nvPr userDrawn="1"/>
        </p:nvSpPr>
        <p:spPr bwMode="auto">
          <a:xfrm>
            <a:off x="3626865" y="6073135"/>
            <a:ext cx="589120" cy="18757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FBC9060-1F5C-B745-BC70-10DC006B7B24}"/>
              </a:ext>
            </a:extLst>
          </p:cNvPr>
          <p:cNvSpPr/>
          <p:nvPr userDrawn="1"/>
        </p:nvSpPr>
        <p:spPr bwMode="auto">
          <a:xfrm>
            <a:off x="2120793" y="6073135"/>
            <a:ext cx="1449733" cy="187570"/>
          </a:xfrm>
          <a:prstGeom prst="rect">
            <a:avLst/>
          </a:prstGeom>
          <a:solidFill>
            <a:schemeClr val="tx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40AAF1-9FC3-A148-A6CA-B55E87F31084}"/>
              </a:ext>
            </a:extLst>
          </p:cNvPr>
          <p:cNvSpPr/>
          <p:nvPr userDrawn="1"/>
        </p:nvSpPr>
        <p:spPr bwMode="auto">
          <a:xfrm>
            <a:off x="605367" y="6073135"/>
            <a:ext cx="1459087" cy="187570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20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969963" rtl="0" eaLnBrk="0" fontAlgn="base" hangingPunct="0">
        <a:spcBef>
          <a:spcPct val="0"/>
        </a:spcBef>
        <a:spcAft>
          <a:spcPct val="0"/>
        </a:spcAft>
        <a:defRPr sz="3000" b="0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2pPr>
      <a:lvl3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3pPr>
      <a:lvl4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4pPr>
      <a:lvl5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5pPr>
      <a:lvl6pPr marL="4572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6pPr>
      <a:lvl7pPr marL="9144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7pPr>
      <a:lvl8pPr marL="13716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8pPr>
      <a:lvl9pPr marL="18288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9pPr>
    </p:titleStyle>
    <p:bodyStyle>
      <a:lvl1pPr marL="242888" indent="-242888" algn="l" defTabSz="901700" rtl="0" eaLnBrk="0" fontAlgn="base" hangingPunct="0">
        <a:spcBef>
          <a:spcPts val="400"/>
        </a:spcBef>
        <a:spcAft>
          <a:spcPts val="200"/>
        </a:spcAft>
        <a:buClr>
          <a:schemeClr val="tx2"/>
        </a:buClr>
        <a:buSzPct val="120000"/>
        <a:buFont typeface="Lucida Grande" panose="020B0600040502020204" pitchFamily="34" charset="0"/>
        <a:buChar char="‣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0400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tx1"/>
        </a:buClr>
        <a:buSzPct val="110000"/>
        <a:buFont typeface="Arial" panose="020B0604020202020204" pitchFamily="34" charset="0"/>
        <a:buChar char="•"/>
        <a:defRPr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077913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accent1"/>
        </a:buClr>
        <a:buFont typeface="Arial" panose="020B0604020202020204" pitchFamily="34" charset="0"/>
        <a:buChar char="–"/>
        <a:defRPr sz="1600" b="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438275" indent="-24606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17954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anose="020B0503020102020204" pitchFamily="34" charset="0"/>
        <a:buChar char="–"/>
        <a:defRPr sz="16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6367" y="825501"/>
            <a:ext cx="10435167" cy="17430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97648" rIns="0" bIns="9764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Level 1</a:t>
            </a:r>
          </a:p>
          <a:p>
            <a:pPr lvl="1"/>
            <a:r>
              <a:rPr lang="en-US"/>
              <a:t>Level two</a:t>
            </a:r>
          </a:p>
          <a:p>
            <a:pPr lvl="2"/>
            <a:r>
              <a:rPr lang="en-US"/>
              <a:t>Level three</a:t>
            </a:r>
          </a:p>
          <a:p>
            <a:pPr lvl="3"/>
            <a:r>
              <a:rPr lang="en-US"/>
              <a:t>Level four</a:t>
            </a:r>
          </a:p>
          <a:p>
            <a:pPr lvl="4"/>
            <a:r>
              <a:rPr lang="en-US"/>
              <a:t>Level five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1908031" y="6588712"/>
            <a:ext cx="144270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algn="r" defTabSz="901700" eaLnBrk="0" hangingPunct="0"/>
            <a:fld id="{662F53F9-5784-E646-93B5-BB51A0535825}" type="slidenum">
              <a:rPr lang="en-US" sz="1100" b="1">
                <a:solidFill>
                  <a:srgbClr val="14397F"/>
                </a:solidFill>
                <a:latin typeface="Franklin Gothic Book" charset="0"/>
              </a:rPr>
              <a:pPr algn="r" defTabSz="901700" eaLnBrk="0" hangingPunct="0"/>
              <a:t>‹#›</a:t>
            </a:fld>
            <a:endParaRPr lang="en-US" sz="1100" b="1" dirty="0">
              <a:solidFill>
                <a:srgbClr val="14397F"/>
              </a:solidFill>
              <a:latin typeface="Franklin Gothic Book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05367" y="90488"/>
            <a:ext cx="11360151" cy="558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689351" y="6564313"/>
            <a:ext cx="3350683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/>
          <a:p>
            <a:pPr algn="ctr" defTabSz="969963" eaLnBrk="0" hangingPunct="0">
              <a:spcBef>
                <a:spcPct val="50000"/>
              </a:spcBef>
            </a:pPr>
            <a:endParaRPr lang="en-US" sz="1900" dirty="0">
              <a:solidFill>
                <a:schemeClr val="tx1"/>
              </a:solidFill>
            </a:endParaRPr>
          </a:p>
        </p:txBody>
      </p:sp>
      <p:grpSp>
        <p:nvGrpSpPr>
          <p:cNvPr id="1053" name="Group 29"/>
          <p:cNvGrpSpPr>
            <a:grpSpLocks/>
          </p:cNvGrpSpPr>
          <p:nvPr userDrawn="1"/>
        </p:nvGrpSpPr>
        <p:grpSpPr bwMode="auto">
          <a:xfrm>
            <a:off x="0" y="673100"/>
            <a:ext cx="12192000" cy="6161088"/>
            <a:chOff x="0" y="424"/>
            <a:chExt cx="5760" cy="3881"/>
          </a:xfrm>
        </p:grpSpPr>
        <p:pic>
          <p:nvPicPr>
            <p:cNvPr id="1039" name="Picture 15" descr="penn med logo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" y="4135"/>
              <a:ext cx="1006" cy="1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33" name="Line 9"/>
            <p:cNvSpPr>
              <a:spLocks noChangeShapeType="1"/>
            </p:cNvSpPr>
            <p:nvPr userDrawn="1"/>
          </p:nvSpPr>
          <p:spPr bwMode="auto">
            <a:xfrm>
              <a:off x="0" y="4093"/>
              <a:ext cx="576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 dirty="0"/>
            </a:p>
          </p:txBody>
        </p:sp>
        <p:sp>
          <p:nvSpPr>
            <p:cNvPr id="1037" name="Line 13"/>
            <p:cNvSpPr>
              <a:spLocks noChangeShapeType="1"/>
            </p:cNvSpPr>
            <p:nvPr userDrawn="1"/>
          </p:nvSpPr>
          <p:spPr bwMode="auto">
            <a:xfrm>
              <a:off x="0" y="424"/>
              <a:ext cx="576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6803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+mj-lt"/>
          <a:ea typeface="+mj-ea"/>
          <a:cs typeface="+mj-cs"/>
        </a:defRPr>
      </a:lvl1pPr>
      <a:lvl2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2pPr>
      <a:lvl3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3pPr>
      <a:lvl4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4pPr>
      <a:lvl5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5pPr>
      <a:lvl6pPr marL="4572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6pPr>
      <a:lvl7pPr marL="9144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7pPr>
      <a:lvl8pPr marL="13716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8pPr>
      <a:lvl9pPr marL="18288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  <a:ea typeface="ＭＳ Ｐゴシック" charset="0"/>
        </a:defRPr>
      </a:lvl9pPr>
    </p:titleStyle>
    <p:bodyStyle>
      <a:lvl1pPr marL="242888" indent="-242888" algn="l" defTabSz="901700" rtl="0" eaLnBrk="0" fontAlgn="base" hangingPunct="0">
        <a:spcBef>
          <a:spcPts val="400"/>
        </a:spcBef>
        <a:spcAft>
          <a:spcPts val="200"/>
        </a:spcAft>
        <a:buClr>
          <a:schemeClr val="tx2"/>
        </a:buClr>
        <a:buFont typeface="Wingdings" charset="0"/>
        <a:buChar char="w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660400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Char char="•"/>
        <a:defRPr>
          <a:solidFill>
            <a:srgbClr val="000000"/>
          </a:solidFill>
          <a:latin typeface="+mn-lt"/>
          <a:ea typeface="+mn-ea"/>
        </a:defRPr>
      </a:lvl2pPr>
      <a:lvl3pPr marL="1077913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Arial" charset="0"/>
        <a:buChar char="–"/>
        <a:defRPr>
          <a:solidFill>
            <a:srgbClr val="000000"/>
          </a:solidFill>
          <a:latin typeface="+mn-lt"/>
          <a:ea typeface="+mn-ea"/>
        </a:defRPr>
      </a:lvl3pPr>
      <a:lvl4pPr marL="1438275" indent="-24606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charset="0"/>
        <a:buChar char="○"/>
        <a:defRPr sz="1600">
          <a:solidFill>
            <a:srgbClr val="000000"/>
          </a:solidFill>
          <a:latin typeface="+mn-lt"/>
          <a:ea typeface="+mn-ea"/>
        </a:defRPr>
      </a:lvl4pPr>
      <a:lvl5pPr marL="17954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charset="0"/>
        <a:buChar char="–"/>
        <a:defRPr sz="1600">
          <a:solidFill>
            <a:srgbClr val="000000"/>
          </a:solidFill>
          <a:latin typeface="+mn-lt"/>
          <a:ea typeface="+mn-ea"/>
        </a:defRPr>
      </a:lvl5pPr>
      <a:lvl6pPr marL="22526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charset="0"/>
        <a:buChar char="–"/>
        <a:defRPr sz="1600">
          <a:solidFill>
            <a:srgbClr val="000000"/>
          </a:solidFill>
          <a:latin typeface="+mn-lt"/>
          <a:ea typeface="+mn-ea"/>
        </a:defRPr>
      </a:lvl6pPr>
      <a:lvl7pPr marL="27098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charset="0"/>
        <a:buChar char="–"/>
        <a:defRPr sz="1600">
          <a:solidFill>
            <a:srgbClr val="000000"/>
          </a:solidFill>
          <a:latin typeface="+mn-lt"/>
          <a:ea typeface="+mn-ea"/>
        </a:defRPr>
      </a:lvl7pPr>
      <a:lvl8pPr marL="31670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charset="0"/>
        <a:buChar char="–"/>
        <a:defRPr sz="1600">
          <a:solidFill>
            <a:srgbClr val="000000"/>
          </a:solidFill>
          <a:latin typeface="+mn-lt"/>
          <a:ea typeface="+mn-ea"/>
        </a:defRPr>
      </a:lvl8pPr>
      <a:lvl9pPr marL="36242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charset="0"/>
        <a:buChar char="–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6367" y="825501"/>
            <a:ext cx="10435167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7648" rIns="0" bIns="9764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Level 1</a:t>
            </a:r>
          </a:p>
          <a:p>
            <a:pPr lvl="1"/>
            <a:r>
              <a:rPr lang="en-US" altLang="en-US" smtClean="0"/>
              <a:t>Level two</a:t>
            </a:r>
          </a:p>
          <a:p>
            <a:pPr lvl="2"/>
            <a:r>
              <a:rPr lang="en-US" altLang="en-US" smtClean="0"/>
              <a:t>Level three</a:t>
            </a:r>
          </a:p>
          <a:p>
            <a:pPr lvl="3"/>
            <a:r>
              <a:rPr lang="en-US" altLang="en-US" smtClean="0"/>
              <a:t>Level four</a:t>
            </a:r>
          </a:p>
          <a:p>
            <a:pPr lvl="4"/>
            <a:r>
              <a:rPr lang="en-US" altLang="en-US" smtClean="0"/>
              <a:t>Level five</a:t>
            </a: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11908031" y="6588712"/>
            <a:ext cx="144270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defTabSz="901700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defTabSz="901700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defTabSz="901700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defTabSz="901700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defTabSz="901700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9E33165F-0F6F-4307-8569-D5448A27D4E5}" type="slidenum">
              <a:rPr lang="en-US" altLang="en-US" sz="1100" b="1" smtClean="0">
                <a:solidFill>
                  <a:srgbClr val="14397F"/>
                </a:solidFill>
                <a:latin typeface="Franklin Gothic Book" panose="020B0503020102020204" pitchFamily="34" charset="0"/>
              </a:rPr>
              <a:pPr algn="r">
                <a:defRPr/>
              </a:pPr>
              <a:t>‹#›</a:t>
            </a:fld>
            <a:endParaRPr lang="en-US" altLang="en-US" sz="1100" b="1" dirty="0" smtClean="0">
              <a:solidFill>
                <a:srgbClr val="14397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05367" y="90488"/>
            <a:ext cx="11360151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3689351" y="6564313"/>
            <a:ext cx="3350683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>
            <a:lvl1pPr defTabSz="969963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defTabSz="969963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defTabSz="969963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defTabSz="969963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defTabSz="969963" eaLnBrk="0" hangingPunct="0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defTabSz="969963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en-US" altLang="en-US" sz="1900" dirty="0" smtClean="0">
              <a:solidFill>
                <a:schemeClr val="tx1"/>
              </a:solidFill>
            </a:endParaRPr>
          </a:p>
        </p:txBody>
      </p:sp>
      <p:grpSp>
        <p:nvGrpSpPr>
          <p:cNvPr id="1030" name="Group 27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pic>
          <p:nvPicPr>
            <p:cNvPr id="1031" name="Picture 15" descr="penn med logo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" y="4135"/>
              <a:ext cx="1006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Rectangle 12"/>
            <p:cNvSpPr>
              <a:spLocks noChangeArrowheads="1"/>
            </p:cNvSpPr>
            <p:nvPr userDrawn="1"/>
          </p:nvSpPr>
          <p:spPr bwMode="auto">
            <a:xfrm>
              <a:off x="242" y="4094"/>
              <a:ext cx="72" cy="226"/>
            </a:xfrm>
            <a:prstGeom prst="rect">
              <a:avLst/>
            </a:prstGeom>
            <a:solidFill>
              <a:srgbClr val="00326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4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400" dirty="0" smtClean="0"/>
            </a:p>
          </p:txBody>
        </p:sp>
        <p:sp>
          <p:nvSpPr>
            <p:cNvPr id="1033" name="Line 9"/>
            <p:cNvSpPr>
              <a:spLocks noChangeShapeType="1"/>
            </p:cNvSpPr>
            <p:nvPr userDrawn="1"/>
          </p:nvSpPr>
          <p:spPr bwMode="auto">
            <a:xfrm>
              <a:off x="0" y="4093"/>
              <a:ext cx="576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 dirty="0"/>
            </a:p>
          </p:txBody>
        </p:sp>
        <p:sp>
          <p:nvSpPr>
            <p:cNvPr id="1034" name="Line 10"/>
            <p:cNvSpPr>
              <a:spLocks noChangeShapeType="1"/>
            </p:cNvSpPr>
            <p:nvPr userDrawn="1"/>
          </p:nvSpPr>
          <p:spPr bwMode="auto">
            <a:xfrm flipV="1">
              <a:off x="240" y="0"/>
              <a:ext cx="0" cy="432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 dirty="0"/>
            </a:p>
          </p:txBody>
        </p:sp>
        <p:sp>
          <p:nvSpPr>
            <p:cNvPr id="1035" name="Line 13"/>
            <p:cNvSpPr>
              <a:spLocks noChangeShapeType="1"/>
            </p:cNvSpPr>
            <p:nvPr userDrawn="1"/>
          </p:nvSpPr>
          <p:spPr bwMode="auto">
            <a:xfrm>
              <a:off x="0" y="424"/>
              <a:ext cx="576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32530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</p:sldLayoutIdLst>
  <p:txStyles>
    <p:titleStyle>
      <a:lvl1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+mj-lt"/>
          <a:ea typeface="+mj-ea"/>
          <a:cs typeface="+mj-cs"/>
        </a:defRPr>
      </a:lvl1pPr>
      <a:lvl2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2pPr>
      <a:lvl3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3pPr>
      <a:lvl4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4pPr>
      <a:lvl5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5pPr>
      <a:lvl6pPr marL="4572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6pPr>
      <a:lvl7pPr marL="9144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7pPr>
      <a:lvl8pPr marL="13716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8pPr>
      <a:lvl9pPr marL="18288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charset="0"/>
        </a:defRPr>
      </a:lvl9pPr>
    </p:titleStyle>
    <p:bodyStyle>
      <a:lvl1pPr marL="242888" indent="-242888" algn="l" defTabSz="901700" rtl="0" eaLnBrk="0" fontAlgn="base" hangingPunct="0">
        <a:spcBef>
          <a:spcPts val="400"/>
        </a:spcBef>
        <a:spcAft>
          <a:spcPts val="200"/>
        </a:spcAft>
        <a:buClr>
          <a:schemeClr val="tx2"/>
        </a:buClr>
        <a:buFont typeface="Wingdings" panose="05000000000000000000" pitchFamily="2" charset="2"/>
        <a:buChar char="w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660400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Char char="•"/>
        <a:defRPr>
          <a:solidFill>
            <a:srgbClr val="000000"/>
          </a:solidFill>
          <a:latin typeface="+mn-lt"/>
        </a:defRPr>
      </a:lvl2pPr>
      <a:lvl3pPr marL="1077913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Arial" panose="020B0604020202020204" pitchFamily="34" charset="0"/>
        <a:buChar char="–"/>
        <a:defRPr>
          <a:solidFill>
            <a:srgbClr val="000000"/>
          </a:solidFill>
          <a:latin typeface="+mn-lt"/>
        </a:defRPr>
      </a:lvl3pPr>
      <a:lvl4pPr marL="1438275" indent="-24606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anose="020B0503020102020204" pitchFamily="34" charset="0"/>
        <a:buChar char="○"/>
        <a:defRPr sz="1600">
          <a:solidFill>
            <a:srgbClr val="000000"/>
          </a:solidFill>
          <a:latin typeface="+mn-lt"/>
        </a:defRPr>
      </a:lvl4pPr>
      <a:lvl5pPr marL="17954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anose="020B0503020102020204" pitchFamily="34" charset="0"/>
        <a:buChar char="–"/>
        <a:defRPr sz="1600">
          <a:solidFill>
            <a:srgbClr val="000000"/>
          </a:solidFill>
          <a:latin typeface="+mn-lt"/>
        </a:defRPr>
      </a:lvl5pPr>
      <a:lvl6pPr marL="22526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6pPr>
      <a:lvl7pPr marL="27098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7pPr>
      <a:lvl8pPr marL="31670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8pPr>
      <a:lvl9pPr marL="36242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itchFamily="34" charset="0"/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6367" y="825501"/>
            <a:ext cx="10435167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7648" rIns="0" bIns="9764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Level 1</a:t>
            </a:r>
          </a:p>
          <a:p>
            <a:pPr lvl="1"/>
            <a:r>
              <a:rPr lang="en-US" altLang="en-US" smtClean="0"/>
              <a:t>Level two</a:t>
            </a:r>
          </a:p>
          <a:p>
            <a:pPr lvl="2"/>
            <a:r>
              <a:rPr lang="en-US" altLang="en-US" smtClean="0"/>
              <a:t>Level three</a:t>
            </a:r>
          </a:p>
          <a:p>
            <a:pPr lvl="3"/>
            <a:r>
              <a:rPr lang="en-US" altLang="en-US" smtClean="0"/>
              <a:t>Level four</a:t>
            </a:r>
          </a:p>
          <a:p>
            <a:pPr lvl="4"/>
            <a:r>
              <a:rPr lang="en-US" altLang="en-US" smtClean="0"/>
              <a:t>Level five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1908031" y="6588712"/>
            <a:ext cx="144270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defTabSz="901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0850" defTabSz="901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01700" defTabSz="901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54138" defTabSz="901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03400" defTabSz="9017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60600" defTabSz="9017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17800" defTabSz="9017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175000" defTabSz="9017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32200" defTabSz="9017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F329FBCF-14B5-4E26-B112-76F95EE0806D}" type="slidenum">
              <a:rPr lang="en-US" altLang="en-US" sz="1100" b="1" smtClean="0">
                <a:solidFill>
                  <a:srgbClr val="14397F"/>
                </a:solidFill>
                <a:latin typeface="Franklin Gothic Book" panose="020B0503020102020204" pitchFamily="34" charset="0"/>
              </a:rPr>
              <a:pPr algn="r">
                <a:defRPr/>
              </a:pPr>
              <a:t>‹#›</a:t>
            </a:fld>
            <a:endParaRPr lang="en-US" altLang="en-US" sz="1100" b="1" dirty="0" smtClean="0">
              <a:solidFill>
                <a:srgbClr val="14397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05367" y="90488"/>
            <a:ext cx="11360151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689351" y="6564313"/>
            <a:ext cx="3350683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648" tIns="48825" rIns="97648" bIns="48825">
            <a:spAutoFit/>
          </a:bodyPr>
          <a:lstStyle>
            <a:lvl1pPr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84188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69963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4150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39925" defTabSz="969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971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543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115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68725" defTabSz="969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en-US" altLang="en-US" sz="1900" dirty="0" smtClean="0"/>
          </a:p>
        </p:txBody>
      </p:sp>
      <p:grpSp>
        <p:nvGrpSpPr>
          <p:cNvPr id="1030" name="Group 29"/>
          <p:cNvGrpSpPr>
            <a:grpSpLocks/>
          </p:cNvGrpSpPr>
          <p:nvPr userDrawn="1"/>
        </p:nvGrpSpPr>
        <p:grpSpPr bwMode="auto">
          <a:xfrm>
            <a:off x="0" y="673100"/>
            <a:ext cx="12192000" cy="6161088"/>
            <a:chOff x="0" y="424"/>
            <a:chExt cx="5760" cy="3881"/>
          </a:xfrm>
        </p:grpSpPr>
        <p:pic>
          <p:nvPicPr>
            <p:cNvPr id="1031" name="Picture 15" descr="penn med logo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" y="4135"/>
              <a:ext cx="1006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Line 9"/>
            <p:cNvSpPr>
              <a:spLocks noChangeShapeType="1"/>
            </p:cNvSpPr>
            <p:nvPr userDrawn="1"/>
          </p:nvSpPr>
          <p:spPr bwMode="auto">
            <a:xfrm>
              <a:off x="0" y="4093"/>
              <a:ext cx="576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 dirty="0"/>
            </a:p>
          </p:txBody>
        </p:sp>
        <p:sp>
          <p:nvSpPr>
            <p:cNvPr id="1033" name="Line 13"/>
            <p:cNvSpPr>
              <a:spLocks noChangeShapeType="1"/>
            </p:cNvSpPr>
            <p:nvPr userDrawn="1"/>
          </p:nvSpPr>
          <p:spPr bwMode="auto">
            <a:xfrm>
              <a:off x="0" y="424"/>
              <a:ext cx="5760" cy="0"/>
            </a:xfrm>
            <a:prstGeom prst="line">
              <a:avLst/>
            </a:prstGeom>
            <a:noFill/>
            <a:ln w="12700">
              <a:solidFill>
                <a:srgbClr val="969696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72347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69963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AA2B3E"/>
          </a:solidFill>
          <a:latin typeface="+mj-lt"/>
          <a:ea typeface="+mj-ea"/>
          <a:cs typeface="+mj-cs"/>
        </a:defRPr>
      </a:lvl1pPr>
      <a:lvl2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2pPr>
      <a:lvl3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3pPr>
      <a:lvl4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4pPr>
      <a:lvl5pPr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5pPr>
      <a:lvl6pPr marL="4572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6pPr>
      <a:lvl7pPr marL="9144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7pPr>
      <a:lvl8pPr marL="13716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8pPr>
      <a:lvl9pPr marL="1828800" algn="l" defTabSz="969963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A2B3E"/>
          </a:solidFill>
          <a:latin typeface="Arial" panose="020B0604020202020204" pitchFamily="34" charset="0"/>
        </a:defRPr>
      </a:lvl9pPr>
    </p:titleStyle>
    <p:bodyStyle>
      <a:lvl1pPr marL="242888" indent="-242888" algn="l" defTabSz="901700" rtl="0" eaLnBrk="0" fontAlgn="base" hangingPunct="0">
        <a:spcBef>
          <a:spcPts val="400"/>
        </a:spcBef>
        <a:spcAft>
          <a:spcPts val="200"/>
        </a:spcAft>
        <a:buClr>
          <a:schemeClr val="tx2"/>
        </a:buClr>
        <a:buFont typeface="Wingdings" panose="05000000000000000000" pitchFamily="2" charset="2"/>
        <a:buChar char="w"/>
        <a:defRPr sz="2000" b="1" kern="1200">
          <a:solidFill>
            <a:srgbClr val="000000"/>
          </a:solidFill>
          <a:latin typeface="+mn-lt"/>
          <a:ea typeface="+mn-ea"/>
          <a:cs typeface="+mn-cs"/>
        </a:defRPr>
      </a:lvl1pPr>
      <a:lvl2pPr marL="660400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Char char="•"/>
        <a:defRPr kern="1200">
          <a:solidFill>
            <a:srgbClr val="000000"/>
          </a:solidFill>
          <a:latin typeface="+mn-lt"/>
          <a:ea typeface="+mn-ea"/>
          <a:cs typeface="+mn-cs"/>
        </a:defRPr>
      </a:lvl2pPr>
      <a:lvl3pPr marL="1077913" indent="-30321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Arial" panose="020B0604020202020204" pitchFamily="34" charset="0"/>
        <a:buChar char="–"/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1438275" indent="-246063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anose="020B0503020102020204" pitchFamily="34" charset="0"/>
        <a:buChar char="○"/>
        <a:defRPr sz="1600" kern="1200">
          <a:solidFill>
            <a:srgbClr val="000000"/>
          </a:solidFill>
          <a:latin typeface="+mn-lt"/>
          <a:ea typeface="+mn-ea"/>
          <a:cs typeface="+mn-cs"/>
        </a:defRPr>
      </a:lvl4pPr>
      <a:lvl5pPr marL="1795463" indent="-242888" algn="l" defTabSz="901700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Franklin Gothic Book" panose="020B0503020102020204" pitchFamily="34" charset="0"/>
        <a:buChar char="–"/>
        <a:defRPr sz="16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994D4-7881-B748-A059-2510940478FA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603247" y="2780586"/>
            <a:ext cx="10966453" cy="461665"/>
          </a:xfrm>
        </p:spPr>
        <p:txBody>
          <a:bodyPr/>
          <a:lstStyle/>
          <a:p>
            <a:r>
              <a:rPr lang="en-US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Establishing a Classification System for COVID Pandemic </a:t>
            </a:r>
            <a:endParaRPr lang="en-US" b="1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A99DC-376E-314E-9AB9-7B0DC82B27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3250" y="6343125"/>
            <a:ext cx="10966453" cy="242039"/>
          </a:xfrm>
        </p:spPr>
        <p:txBody>
          <a:bodyPr/>
          <a:lstStyle/>
          <a:p>
            <a:r>
              <a:rPr lang="en-US" dirty="0" smtClean="0"/>
              <a:t>Infusion Services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F0D2EAE-CCC1-9B49-BE60-56184D88E7E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03250" y="3426853"/>
            <a:ext cx="10966450" cy="37871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</a:t>
            </a:r>
            <a:r>
              <a:rPr lang="en-US" sz="2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en-US" sz="2800" dirty="0">
              <a:solidFill>
                <a:schemeClr val="tx1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880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740529"/>
              </p:ext>
            </p:extLst>
          </p:nvPr>
        </p:nvGraphicFramePr>
        <p:xfrm>
          <a:off x="1538736" y="795130"/>
          <a:ext cx="8848208" cy="522115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424104">
                  <a:extLst>
                    <a:ext uri="{9D8B030D-6E8A-4147-A177-3AD203B41FA5}">
                      <a16:colId xmlns:a16="http://schemas.microsoft.com/office/drawing/2014/main" val="1142820864"/>
                    </a:ext>
                  </a:extLst>
                </a:gridCol>
                <a:gridCol w="4424104">
                  <a:extLst>
                    <a:ext uri="{9D8B030D-6E8A-4147-A177-3AD203B41FA5}">
                      <a16:colId xmlns:a16="http://schemas.microsoft.com/office/drawing/2014/main" val="2947089353"/>
                    </a:ext>
                  </a:extLst>
                </a:gridCol>
              </a:tblGrid>
              <a:tr h="49675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“COLD”</a:t>
                      </a:r>
                      <a:r>
                        <a:rPr lang="en-US" sz="1800" baseline="0" dirty="0" smtClean="0"/>
                        <a:t> COVID Testing: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“HOT”</a:t>
                      </a:r>
                      <a:r>
                        <a:rPr lang="en-US" sz="1800" baseline="0" dirty="0" smtClean="0"/>
                        <a:t> COVID Testing/Treatment: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22282"/>
                  </a:ext>
                </a:extLst>
              </a:tr>
              <a:tr h="4035005"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We assume these patients are </a:t>
                      </a:r>
                      <a:r>
                        <a:rPr lang="en-US" sz="1800" b="0" dirty="0" smtClean="0"/>
                        <a:t>COVID Negative</a:t>
                      </a:r>
                      <a:r>
                        <a:rPr lang="en-US" sz="1800" b="0" baseline="0" dirty="0" smtClean="0"/>
                        <a:t> </a:t>
                      </a:r>
                      <a:endParaRPr lang="en-US" sz="1800" b="0" dirty="0" smtClean="0"/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No</a:t>
                      </a:r>
                      <a:r>
                        <a:rPr lang="en-US" sz="1800" baseline="0" dirty="0" smtClean="0"/>
                        <a:t> need for escort in and out of the building</a:t>
                      </a:r>
                      <a:endParaRPr lang="en-US" sz="1800" dirty="0" smtClean="0"/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Maintain</a:t>
                      </a:r>
                      <a:r>
                        <a:rPr lang="en-US" sz="1800" baseline="0" dirty="0" smtClean="0"/>
                        <a:t> Droplet Precautions:</a:t>
                      </a:r>
                      <a:endParaRPr lang="en-US" sz="1800" dirty="0" smtClean="0"/>
                    </a:p>
                    <a:p>
                      <a:pPr marL="800100" lvl="1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Enhanced PPE</a:t>
                      </a:r>
                      <a:r>
                        <a:rPr lang="en-US" sz="1800" baseline="0" dirty="0" smtClean="0"/>
                        <a:t> for COVID swab only</a:t>
                      </a:r>
                      <a:endParaRPr lang="en-US" sz="1800" dirty="0" smtClean="0"/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Require COVID testing for:</a:t>
                      </a:r>
                    </a:p>
                    <a:p>
                      <a:pPr marL="800100" lvl="1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Pre-admission</a:t>
                      </a:r>
                    </a:p>
                    <a:p>
                      <a:pPr marL="800100" lvl="1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Pre-procedural</a:t>
                      </a:r>
                    </a:p>
                    <a:p>
                      <a:pPr marL="457200" lvl="1" indent="0" algn="l">
                        <a:buFont typeface="Arial" panose="020B0604020202020204" pitchFamily="34" charset="0"/>
                        <a:buNone/>
                      </a:pPr>
                      <a:endParaRPr lang="en-US" sz="1800" dirty="0" smtClean="0"/>
                    </a:p>
                    <a:p>
                      <a:pPr marL="457200" lvl="1" indent="0" algn="l">
                        <a:buFont typeface="Arial" panose="020B0604020202020204" pitchFamily="34" charset="0"/>
                        <a:buNone/>
                      </a:pPr>
                      <a:endParaRPr lang="en-US" sz="1800" dirty="0" smtClean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600" dirty="0" smtClean="0"/>
                        <a:t>Examples: Port placement, starting radiation treatment, </a:t>
                      </a:r>
                      <a:r>
                        <a:rPr lang="en-US" sz="1600" dirty="0" err="1" smtClean="0"/>
                        <a:t>CarT</a:t>
                      </a:r>
                      <a:r>
                        <a:rPr lang="en-US" sz="1600" dirty="0" smtClean="0"/>
                        <a:t> therapy, Stem Cell/Bone Marrow Transplant patients</a:t>
                      </a:r>
                    </a:p>
                    <a:p>
                      <a:pPr algn="l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 smtClean="0"/>
                        <a:t>Actively COVID + or </a:t>
                      </a:r>
                      <a:r>
                        <a:rPr lang="en-US" sz="1800" dirty="0" smtClean="0"/>
                        <a:t>suspicious for COVID/PUI (Patient under investigation)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Require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Escort in and out of</a:t>
                      </a:r>
                      <a:r>
                        <a:rPr lang="en-US" sz="1800" baseline="0" dirty="0" smtClean="0"/>
                        <a:t> building</a:t>
                      </a:r>
                      <a:endParaRPr lang="en-US" sz="1800" dirty="0" smtClean="0"/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Enhanced precautions: </a:t>
                      </a:r>
                    </a:p>
                    <a:p>
                      <a:pPr marL="800100" lvl="1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Droplet + Contact</a:t>
                      </a:r>
                    </a:p>
                    <a:p>
                      <a:pPr marL="800100" lvl="1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Upgrade to N95 during</a:t>
                      </a:r>
                      <a:r>
                        <a:rPr lang="en-US" sz="1800" baseline="0" dirty="0" smtClean="0"/>
                        <a:t> aerosolizing procedures</a:t>
                      </a:r>
                      <a:endParaRPr lang="en-US" sz="1800" dirty="0" smtClean="0"/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 smtClean="0"/>
                        <a:t>(PUIs)-COVID testing indicated because of: </a:t>
                      </a:r>
                      <a:r>
                        <a:rPr lang="en-US" sz="1800" i="1" dirty="0" smtClean="0"/>
                        <a:t>New Symptoms, Recent Travel, Recent known exposure to </a:t>
                      </a:r>
                      <a:r>
                        <a:rPr lang="en-US" sz="1800" i="1" dirty="0" err="1" smtClean="0"/>
                        <a:t>Covid</a:t>
                      </a:r>
                      <a:r>
                        <a:rPr lang="en-US" sz="1800" i="1" dirty="0" smtClean="0"/>
                        <a:t> + individual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endParaRPr lang="en-US" sz="1800" dirty="0" smtClean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800" dirty="0" smtClean="0"/>
                        <a:t>Example: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600" baseline="0" dirty="0" smtClean="0"/>
                        <a:t>Patient arrives for chemo treatment, but reports new cough and fevers up to 101 over the last few days</a:t>
                      </a:r>
                      <a:r>
                        <a:rPr lang="en-US" sz="1800" baseline="0" dirty="0" smtClean="0"/>
                        <a:t>. </a:t>
                      </a:r>
                      <a:endParaRPr lang="en-US" sz="1800" dirty="0" smtClean="0"/>
                    </a:p>
                    <a:p>
                      <a:pPr algn="l"/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103479"/>
                  </a:ext>
                </a:extLst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389749" y="251791"/>
            <a:ext cx="10515600" cy="5433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/>
              <a:t>Late March – Early April 2020: Patient Classification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573756056"/>
      </p:ext>
    </p:extLst>
  </p:cSld>
  <p:clrMapOvr>
    <a:masterClrMapping/>
  </p:clrMapOvr>
</p:sld>
</file>

<file path=ppt/theme/theme1.xml><?xml version="1.0" encoding="utf-8"?>
<a:theme xmlns:a="http://schemas.openxmlformats.org/drawingml/2006/main" name="Penn Medicine Template 2009">
  <a:themeElements>
    <a:clrScheme name="Penn 2018 Color Palette">
      <a:dk1>
        <a:srgbClr val="002243"/>
      </a:dk1>
      <a:lt1>
        <a:srgbClr val="FFFFFF"/>
      </a:lt1>
      <a:dk2>
        <a:srgbClr val="800000"/>
      </a:dk2>
      <a:lt2>
        <a:srgbClr val="B4B5B4"/>
      </a:lt2>
      <a:accent1>
        <a:srgbClr val="326B8B"/>
      </a:accent1>
      <a:accent2>
        <a:srgbClr val="64A4D6"/>
      </a:accent2>
      <a:accent3>
        <a:srgbClr val="022D75"/>
      </a:accent3>
      <a:accent4>
        <a:srgbClr val="C4CE41"/>
      </a:accent4>
      <a:accent5>
        <a:srgbClr val="D75539"/>
      </a:accent5>
      <a:accent6>
        <a:srgbClr val="F7BA01"/>
      </a:accent6>
      <a:hlink>
        <a:srgbClr val="022D75"/>
      </a:hlink>
      <a:folHlink>
        <a:srgbClr val="7F0D00"/>
      </a:folHlink>
    </a:clrScheme>
    <a:fontScheme name="Penn Medicine Template 20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b" anchorCtr="0" compatLnSpc="1">
        <a:prstTxWarp prst="textNoShape">
          <a:avLst/>
        </a:prstTxWarp>
        <a:spAutoFit/>
      </a:bodyPr>
      <a:lstStyle>
        <a:defPPr algn="l">
          <a:defRPr sz="1400" b="1" dirty="0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>
    <a:extraClrScheme>
      <a:clrScheme name="Penn Medicine Template 2009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nn Medicine Template 2009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8">
        <a:dk1>
          <a:srgbClr val="4A85FA"/>
        </a:dk1>
        <a:lt1>
          <a:srgbClr val="FFFFFF"/>
        </a:lt1>
        <a:dk2>
          <a:srgbClr val="001D3A"/>
        </a:dk2>
        <a:lt2>
          <a:srgbClr val="003366"/>
        </a:lt2>
        <a:accent1>
          <a:srgbClr val="A66E5A"/>
        </a:accent1>
        <a:accent2>
          <a:srgbClr val="BA003E"/>
        </a:accent2>
        <a:accent3>
          <a:srgbClr val="AAABAE"/>
        </a:accent3>
        <a:accent4>
          <a:srgbClr val="DADADA"/>
        </a:accent4>
        <a:accent5>
          <a:srgbClr val="D0BAB5"/>
        </a:accent5>
        <a:accent6>
          <a:srgbClr val="A80037"/>
        </a:accent6>
        <a:hlink>
          <a:srgbClr val="666633"/>
        </a:hlink>
        <a:folHlink>
          <a:srgbClr val="FEC42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nn Medicine Template 2009 9">
        <a:dk1>
          <a:srgbClr val="000000"/>
        </a:dk1>
        <a:lt1>
          <a:srgbClr val="FFFFFF"/>
        </a:lt1>
        <a:dk2>
          <a:srgbClr val="A2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10">
        <a:dk1>
          <a:srgbClr val="000000"/>
        </a:dk1>
        <a:lt1>
          <a:srgbClr val="FFFFFF"/>
        </a:lt1>
        <a:dk2>
          <a:srgbClr val="80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enn Medicine Template 2009">
  <a:themeElements>
    <a:clrScheme name="Penn Medicine Template 2009 10">
      <a:dk1>
        <a:srgbClr val="000000"/>
      </a:dk1>
      <a:lt1>
        <a:srgbClr val="FFFFFF"/>
      </a:lt1>
      <a:dk2>
        <a:srgbClr val="800000"/>
      </a:dk2>
      <a:lt2>
        <a:srgbClr val="C0C0C0"/>
      </a:lt2>
      <a:accent1>
        <a:srgbClr val="0099E6"/>
      </a:accent1>
      <a:accent2>
        <a:srgbClr val="F6C700"/>
      </a:accent2>
      <a:accent3>
        <a:srgbClr val="FFFFFF"/>
      </a:accent3>
      <a:accent4>
        <a:srgbClr val="000000"/>
      </a:accent4>
      <a:accent5>
        <a:srgbClr val="AACAF0"/>
      </a:accent5>
      <a:accent6>
        <a:srgbClr val="DFB400"/>
      </a:accent6>
      <a:hlink>
        <a:srgbClr val="003399"/>
      </a:hlink>
      <a:folHlink>
        <a:srgbClr val="6600CC"/>
      </a:folHlink>
    </a:clrScheme>
    <a:fontScheme name="Penn Medicine Template 2009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Penn Medicine Template 2009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nn Medicine Template 2009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8">
        <a:dk1>
          <a:srgbClr val="4A85FA"/>
        </a:dk1>
        <a:lt1>
          <a:srgbClr val="FFFFFF"/>
        </a:lt1>
        <a:dk2>
          <a:srgbClr val="001D3A"/>
        </a:dk2>
        <a:lt2>
          <a:srgbClr val="003366"/>
        </a:lt2>
        <a:accent1>
          <a:srgbClr val="A66E5A"/>
        </a:accent1>
        <a:accent2>
          <a:srgbClr val="BA003E"/>
        </a:accent2>
        <a:accent3>
          <a:srgbClr val="AAABAE"/>
        </a:accent3>
        <a:accent4>
          <a:srgbClr val="DADADA"/>
        </a:accent4>
        <a:accent5>
          <a:srgbClr val="D0BAB5"/>
        </a:accent5>
        <a:accent6>
          <a:srgbClr val="A80037"/>
        </a:accent6>
        <a:hlink>
          <a:srgbClr val="666633"/>
        </a:hlink>
        <a:folHlink>
          <a:srgbClr val="FEC42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nn Medicine Template 2009 9">
        <a:dk1>
          <a:srgbClr val="000000"/>
        </a:dk1>
        <a:lt1>
          <a:srgbClr val="FFFFFF"/>
        </a:lt1>
        <a:dk2>
          <a:srgbClr val="A2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10">
        <a:dk1>
          <a:srgbClr val="000000"/>
        </a:dk1>
        <a:lt1>
          <a:srgbClr val="FFFFFF"/>
        </a:lt1>
        <a:dk2>
          <a:srgbClr val="80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enn Medicine Template 2009">
  <a:themeElements>
    <a:clrScheme name="Penn Medicine Template 2009 10">
      <a:dk1>
        <a:srgbClr val="000000"/>
      </a:dk1>
      <a:lt1>
        <a:srgbClr val="FFFFFF"/>
      </a:lt1>
      <a:dk2>
        <a:srgbClr val="800000"/>
      </a:dk2>
      <a:lt2>
        <a:srgbClr val="C0C0C0"/>
      </a:lt2>
      <a:accent1>
        <a:srgbClr val="0099E6"/>
      </a:accent1>
      <a:accent2>
        <a:srgbClr val="F6C700"/>
      </a:accent2>
      <a:accent3>
        <a:srgbClr val="FFFFFF"/>
      </a:accent3>
      <a:accent4>
        <a:srgbClr val="000000"/>
      </a:accent4>
      <a:accent5>
        <a:srgbClr val="AACAF0"/>
      </a:accent5>
      <a:accent6>
        <a:srgbClr val="DFB400"/>
      </a:accent6>
      <a:hlink>
        <a:srgbClr val="003399"/>
      </a:hlink>
      <a:folHlink>
        <a:srgbClr val="6600CC"/>
      </a:folHlink>
    </a:clrScheme>
    <a:fontScheme name="Penn Medicine Template 20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enn Medicine Template 2009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nn Medicine Template 2009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8">
        <a:dk1>
          <a:srgbClr val="4A85FA"/>
        </a:dk1>
        <a:lt1>
          <a:srgbClr val="FFFFFF"/>
        </a:lt1>
        <a:dk2>
          <a:srgbClr val="001D3A"/>
        </a:dk2>
        <a:lt2>
          <a:srgbClr val="003366"/>
        </a:lt2>
        <a:accent1>
          <a:srgbClr val="A66E5A"/>
        </a:accent1>
        <a:accent2>
          <a:srgbClr val="BA003E"/>
        </a:accent2>
        <a:accent3>
          <a:srgbClr val="AAABAE"/>
        </a:accent3>
        <a:accent4>
          <a:srgbClr val="DADADA"/>
        </a:accent4>
        <a:accent5>
          <a:srgbClr val="D0BAB5"/>
        </a:accent5>
        <a:accent6>
          <a:srgbClr val="A80037"/>
        </a:accent6>
        <a:hlink>
          <a:srgbClr val="666633"/>
        </a:hlink>
        <a:folHlink>
          <a:srgbClr val="FEC42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nn Medicine Template 2009 9">
        <a:dk1>
          <a:srgbClr val="000000"/>
        </a:dk1>
        <a:lt1>
          <a:srgbClr val="FFFFFF"/>
        </a:lt1>
        <a:dk2>
          <a:srgbClr val="A2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10">
        <a:dk1>
          <a:srgbClr val="000000"/>
        </a:dk1>
        <a:lt1>
          <a:srgbClr val="FFFFFF"/>
        </a:lt1>
        <a:dk2>
          <a:srgbClr val="80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Penn Medicine Template 2009">
  <a:themeElements>
    <a:clrScheme name="Penn Medicine Template 2009 10">
      <a:dk1>
        <a:srgbClr val="000000"/>
      </a:dk1>
      <a:lt1>
        <a:srgbClr val="FFFFFF"/>
      </a:lt1>
      <a:dk2>
        <a:srgbClr val="800000"/>
      </a:dk2>
      <a:lt2>
        <a:srgbClr val="C0C0C0"/>
      </a:lt2>
      <a:accent1>
        <a:srgbClr val="0099E6"/>
      </a:accent1>
      <a:accent2>
        <a:srgbClr val="F6C700"/>
      </a:accent2>
      <a:accent3>
        <a:srgbClr val="FFFFFF"/>
      </a:accent3>
      <a:accent4>
        <a:srgbClr val="000000"/>
      </a:accent4>
      <a:accent5>
        <a:srgbClr val="AACAF0"/>
      </a:accent5>
      <a:accent6>
        <a:srgbClr val="DFB400"/>
      </a:accent6>
      <a:hlink>
        <a:srgbClr val="003399"/>
      </a:hlink>
      <a:folHlink>
        <a:srgbClr val="6600CC"/>
      </a:folHlink>
    </a:clrScheme>
    <a:fontScheme name="Penn Medicine Template 20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enn Medicine Template 2009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nn Medicine Template 2009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8">
        <a:dk1>
          <a:srgbClr val="4A85FA"/>
        </a:dk1>
        <a:lt1>
          <a:srgbClr val="FFFFFF"/>
        </a:lt1>
        <a:dk2>
          <a:srgbClr val="001D3A"/>
        </a:dk2>
        <a:lt2>
          <a:srgbClr val="003366"/>
        </a:lt2>
        <a:accent1>
          <a:srgbClr val="A66E5A"/>
        </a:accent1>
        <a:accent2>
          <a:srgbClr val="BA003E"/>
        </a:accent2>
        <a:accent3>
          <a:srgbClr val="AAABAE"/>
        </a:accent3>
        <a:accent4>
          <a:srgbClr val="DADADA"/>
        </a:accent4>
        <a:accent5>
          <a:srgbClr val="D0BAB5"/>
        </a:accent5>
        <a:accent6>
          <a:srgbClr val="A80037"/>
        </a:accent6>
        <a:hlink>
          <a:srgbClr val="666633"/>
        </a:hlink>
        <a:folHlink>
          <a:srgbClr val="FEC42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nn Medicine Template 2009 9">
        <a:dk1>
          <a:srgbClr val="000000"/>
        </a:dk1>
        <a:lt1>
          <a:srgbClr val="FFFFFF"/>
        </a:lt1>
        <a:dk2>
          <a:srgbClr val="A2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nn Medicine Template 2009 10">
        <a:dk1>
          <a:srgbClr val="000000"/>
        </a:dk1>
        <a:lt1>
          <a:srgbClr val="FFFFFF"/>
        </a:lt1>
        <a:dk2>
          <a:srgbClr val="800000"/>
        </a:dk2>
        <a:lt2>
          <a:srgbClr val="C0C0C0"/>
        </a:lt2>
        <a:accent1>
          <a:srgbClr val="0099E6"/>
        </a:accent1>
        <a:accent2>
          <a:srgbClr val="F6C700"/>
        </a:accent2>
        <a:accent3>
          <a:srgbClr val="FFFFFF"/>
        </a:accent3>
        <a:accent4>
          <a:srgbClr val="000000"/>
        </a:accent4>
        <a:accent5>
          <a:srgbClr val="AACAF0"/>
        </a:accent5>
        <a:accent6>
          <a:srgbClr val="DFB400"/>
        </a:accent6>
        <a:hlink>
          <a:srgbClr val="0033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2698</TotalTime>
  <Words>307</Words>
  <Application>Microsoft Office PowerPoint</Application>
  <PresentationFormat>Widescreen</PresentationFormat>
  <Paragraphs>43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ＭＳ Ｐゴシック</vt:lpstr>
      <vt:lpstr>Arial</vt:lpstr>
      <vt:lpstr>Calibri</vt:lpstr>
      <vt:lpstr>Franklin Gothic Book</vt:lpstr>
      <vt:lpstr>Lucida Grande</vt:lpstr>
      <vt:lpstr>Wingdings</vt:lpstr>
      <vt:lpstr>Penn Medicine Template 2009</vt:lpstr>
      <vt:lpstr>1_Penn Medicine Template 2009</vt:lpstr>
      <vt:lpstr>2_Penn Medicine Template 2009</vt:lpstr>
      <vt:lpstr>3_Penn Medicine Template 2009</vt:lpstr>
      <vt:lpstr>Establishing a Classification System for COVID Pandemic </vt:lpstr>
      <vt:lpstr>PowerPoint Presentation</vt:lpstr>
    </vt:vector>
  </TitlesOfParts>
  <Company>Penn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McDermott, Regina</dc:creator>
  <cp:lastModifiedBy>Walsh, Abbey C</cp:lastModifiedBy>
  <cp:revision>73</cp:revision>
  <cp:lastPrinted>2020-07-15T15:33:26Z</cp:lastPrinted>
  <dcterms:created xsi:type="dcterms:W3CDTF">2020-07-14T12:40:15Z</dcterms:created>
  <dcterms:modified xsi:type="dcterms:W3CDTF">2020-10-06T15:15:36Z</dcterms:modified>
</cp:coreProperties>
</file>